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95" r:id="rId3"/>
    <p:sldId id="296" r:id="rId4"/>
    <p:sldId id="297" r:id="rId5"/>
    <p:sldId id="310" r:id="rId6"/>
    <p:sldId id="298" r:id="rId7"/>
    <p:sldId id="324" r:id="rId8"/>
    <p:sldId id="312" r:id="rId9"/>
    <p:sldId id="314" r:id="rId10"/>
    <p:sldId id="299" r:id="rId11"/>
    <p:sldId id="300" r:id="rId12"/>
    <p:sldId id="301" r:id="rId13"/>
    <p:sldId id="302" r:id="rId14"/>
    <p:sldId id="303" r:id="rId15"/>
    <p:sldId id="304" r:id="rId16"/>
    <p:sldId id="305" r:id="rId17"/>
    <p:sldId id="306" r:id="rId18"/>
    <p:sldId id="309" r:id="rId19"/>
    <p:sldId id="307" r:id="rId20"/>
    <p:sldId id="318" r:id="rId21"/>
    <p:sldId id="322" r:id="rId22"/>
    <p:sldId id="325" r:id="rId23"/>
    <p:sldId id="326" r:id="rId24"/>
    <p:sldId id="317" r:id="rId25"/>
    <p:sldId id="269" r:id="rId26"/>
    <p:sldId id="270" r:id="rId27"/>
    <p:sldId id="315" r:id="rId28"/>
    <p:sldId id="271" r:id="rId29"/>
    <p:sldId id="272" r:id="rId30"/>
    <p:sldId id="273" r:id="rId31"/>
    <p:sldId id="274" r:id="rId32"/>
    <p:sldId id="275" r:id="rId33"/>
    <p:sldId id="276" r:id="rId34"/>
    <p:sldId id="277" r:id="rId35"/>
    <p:sldId id="278" r:id="rId36"/>
    <p:sldId id="316" r:id="rId37"/>
    <p:sldId id="279" r:id="rId38"/>
    <p:sldId id="280" r:id="rId39"/>
    <p:sldId id="281" r:id="rId40"/>
    <p:sldId id="258" r:id="rId41"/>
    <p:sldId id="259" r:id="rId42"/>
    <p:sldId id="260" r:id="rId43"/>
    <p:sldId id="261" r:id="rId44"/>
    <p:sldId id="262" r:id="rId45"/>
    <p:sldId id="263" r:id="rId46"/>
    <p:sldId id="264" r:id="rId47"/>
    <p:sldId id="265" r:id="rId48"/>
    <p:sldId id="266" r:id="rId49"/>
    <p:sldId id="26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33" autoAdjust="0"/>
  </p:normalViewPr>
  <p:slideViewPr>
    <p:cSldViewPr>
      <p:cViewPr varScale="1">
        <p:scale>
          <a:sx n="55" d="100"/>
          <a:sy n="55" d="100"/>
        </p:scale>
        <p:origin x="175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1C8E73-FD04-4492-9CF1-AF6F6B359DD2}" type="doc">
      <dgm:prSet loTypeId="urn:microsoft.com/office/officeart/2005/8/layout/pyramid3" loCatId="pyramid" qsTypeId="urn:microsoft.com/office/officeart/2005/8/quickstyle/simple1" qsCatId="simple" csTypeId="urn:microsoft.com/office/officeart/2005/8/colors/colorful5" csCatId="colorful" phldr="1"/>
      <dgm:spPr/>
    </dgm:pt>
    <dgm:pt modelId="{E6B5027D-764E-496C-BD76-6106D142ACF1}">
      <dgm:prSet phldrT="[Text]"/>
      <dgm:spPr/>
      <dgm:t>
        <a:bodyPr/>
        <a:lstStyle/>
        <a:p>
          <a:r>
            <a:rPr lang="mn-MN" b="1" dirty="0" smtClean="0"/>
            <a:t>Дахин боловсруулах </a:t>
          </a:r>
          <a:endParaRPr lang="en-US" b="1" dirty="0"/>
        </a:p>
      </dgm:t>
    </dgm:pt>
    <dgm:pt modelId="{DDB0093E-96F7-4B99-9889-8C1C6B05ADBC}" type="parTrans" cxnId="{F65E3143-E0BF-4321-B0C5-8CFFB81F4860}">
      <dgm:prSet/>
      <dgm:spPr/>
      <dgm:t>
        <a:bodyPr/>
        <a:lstStyle/>
        <a:p>
          <a:endParaRPr lang="en-US"/>
        </a:p>
      </dgm:t>
    </dgm:pt>
    <dgm:pt modelId="{314D1D91-AF32-474F-9953-18E0186CCD63}" type="sibTrans" cxnId="{F65E3143-E0BF-4321-B0C5-8CFFB81F4860}">
      <dgm:prSet/>
      <dgm:spPr/>
      <dgm:t>
        <a:bodyPr/>
        <a:lstStyle/>
        <a:p>
          <a:endParaRPr lang="en-US"/>
        </a:p>
      </dgm:t>
    </dgm:pt>
    <dgm:pt modelId="{388ED464-0E97-49E5-A5E5-BDE324E4DD41}">
      <dgm:prSet phldrT="[Text]"/>
      <dgm:spPr/>
      <dgm:t>
        <a:bodyPr/>
        <a:lstStyle/>
        <a:p>
          <a:r>
            <a:rPr lang="mn-MN" b="1" dirty="0" smtClean="0"/>
            <a:t>Эрчим хүч болгох</a:t>
          </a:r>
          <a:endParaRPr lang="en-US" b="1" dirty="0"/>
        </a:p>
      </dgm:t>
    </dgm:pt>
    <dgm:pt modelId="{0011A8AD-5317-41B6-8AA7-984A67530861}" type="parTrans" cxnId="{B4298AE5-BEB8-48A0-89A7-C6E3271A7B51}">
      <dgm:prSet/>
      <dgm:spPr/>
      <dgm:t>
        <a:bodyPr/>
        <a:lstStyle/>
        <a:p>
          <a:endParaRPr lang="en-US"/>
        </a:p>
      </dgm:t>
    </dgm:pt>
    <dgm:pt modelId="{B4BA7233-8258-4D53-9512-CEBF4E7DA562}" type="sibTrans" cxnId="{B4298AE5-BEB8-48A0-89A7-C6E3271A7B51}">
      <dgm:prSet/>
      <dgm:spPr/>
      <dgm:t>
        <a:bodyPr/>
        <a:lstStyle/>
        <a:p>
          <a:endParaRPr lang="en-US"/>
        </a:p>
      </dgm:t>
    </dgm:pt>
    <dgm:pt modelId="{DC0A5F76-0FD9-4EA1-8C47-226E64814B67}">
      <dgm:prSet phldrT="[Text]"/>
      <dgm:spPr/>
      <dgm:t>
        <a:bodyPr/>
        <a:lstStyle/>
        <a:p>
          <a:r>
            <a:rPr lang="mn-MN" b="1" dirty="0" smtClean="0"/>
            <a:t>Хаягдал</a:t>
          </a:r>
          <a:endParaRPr lang="en-US" b="1" dirty="0"/>
        </a:p>
      </dgm:t>
    </dgm:pt>
    <dgm:pt modelId="{13207C2F-481E-491C-B8B8-26B325EE8314}" type="parTrans" cxnId="{C8EBA6AD-79D4-4EA9-B59A-49D863A67CAC}">
      <dgm:prSet/>
      <dgm:spPr/>
      <dgm:t>
        <a:bodyPr/>
        <a:lstStyle/>
        <a:p>
          <a:endParaRPr lang="en-US"/>
        </a:p>
      </dgm:t>
    </dgm:pt>
    <dgm:pt modelId="{3EE1E8B4-2647-475A-8775-7F2C870BEF92}" type="sibTrans" cxnId="{C8EBA6AD-79D4-4EA9-B59A-49D863A67CAC}">
      <dgm:prSet/>
      <dgm:spPr/>
      <dgm:t>
        <a:bodyPr/>
        <a:lstStyle/>
        <a:p>
          <a:endParaRPr lang="en-US"/>
        </a:p>
      </dgm:t>
    </dgm:pt>
    <dgm:pt modelId="{F03572BA-04EF-4EF0-AD44-29264A675760}">
      <dgm:prSet phldrT="[Text]"/>
      <dgm:spPr/>
      <dgm:t>
        <a:bodyPr/>
        <a:lstStyle/>
        <a:p>
          <a:r>
            <a:rPr lang="mn-MN" b="1" dirty="0" smtClean="0"/>
            <a:t>Дахин төлөвлөх</a:t>
          </a:r>
          <a:endParaRPr lang="en-US" b="1" dirty="0"/>
        </a:p>
      </dgm:t>
    </dgm:pt>
    <dgm:pt modelId="{C085D345-117A-4289-A513-CE346EEAC74A}" type="parTrans" cxnId="{E1DE6554-A500-4CBD-BA54-2C674D07E8EA}">
      <dgm:prSet/>
      <dgm:spPr/>
      <dgm:t>
        <a:bodyPr/>
        <a:lstStyle/>
        <a:p>
          <a:endParaRPr lang="en-US"/>
        </a:p>
      </dgm:t>
    </dgm:pt>
    <dgm:pt modelId="{58F7B448-3104-499D-9045-8251C4B8E57A}" type="sibTrans" cxnId="{E1DE6554-A500-4CBD-BA54-2C674D07E8EA}">
      <dgm:prSet/>
      <dgm:spPr/>
      <dgm:t>
        <a:bodyPr/>
        <a:lstStyle/>
        <a:p>
          <a:endParaRPr lang="en-US"/>
        </a:p>
      </dgm:t>
    </dgm:pt>
    <dgm:pt modelId="{C176424D-F1C0-430B-97B5-173274E25F91}">
      <dgm:prSet phldrT="[Text]"/>
      <dgm:spPr/>
      <dgm:t>
        <a:bodyPr/>
        <a:lstStyle/>
        <a:p>
          <a:r>
            <a:rPr lang="mn-MN" b="1" dirty="0" smtClean="0"/>
            <a:t>Бууруулах</a:t>
          </a:r>
          <a:endParaRPr lang="en-US" b="1" dirty="0"/>
        </a:p>
      </dgm:t>
    </dgm:pt>
    <dgm:pt modelId="{C3446FB1-5100-40CF-9669-4A2E8F546577}" type="parTrans" cxnId="{8A8CC778-0828-4CC3-A192-CC7C6F38C56B}">
      <dgm:prSet/>
      <dgm:spPr/>
      <dgm:t>
        <a:bodyPr/>
        <a:lstStyle/>
        <a:p>
          <a:endParaRPr lang="en-US"/>
        </a:p>
      </dgm:t>
    </dgm:pt>
    <dgm:pt modelId="{D05E6639-D4C1-4AC5-9D13-069CB971B542}" type="sibTrans" cxnId="{8A8CC778-0828-4CC3-A192-CC7C6F38C56B}">
      <dgm:prSet/>
      <dgm:spPr/>
      <dgm:t>
        <a:bodyPr/>
        <a:lstStyle/>
        <a:p>
          <a:endParaRPr lang="en-US"/>
        </a:p>
      </dgm:t>
    </dgm:pt>
    <dgm:pt modelId="{12088FCD-4B70-45FF-A746-F5225DE4538D}" type="pres">
      <dgm:prSet presAssocID="{281C8E73-FD04-4492-9CF1-AF6F6B359DD2}" presName="Name0" presStyleCnt="0">
        <dgm:presLayoutVars>
          <dgm:dir/>
          <dgm:animLvl val="lvl"/>
          <dgm:resizeHandles val="exact"/>
        </dgm:presLayoutVars>
      </dgm:prSet>
      <dgm:spPr/>
    </dgm:pt>
    <dgm:pt modelId="{F9DEC2B0-039A-456D-9367-37F1DD5D3EAB}" type="pres">
      <dgm:prSet presAssocID="{C176424D-F1C0-430B-97B5-173274E25F91}" presName="Name8" presStyleCnt="0"/>
      <dgm:spPr/>
    </dgm:pt>
    <dgm:pt modelId="{E18486D7-85FA-41D0-8578-7E4644609D35}" type="pres">
      <dgm:prSet presAssocID="{C176424D-F1C0-430B-97B5-173274E25F91}" presName="level" presStyleLbl="node1" presStyleIdx="0" presStyleCnt="5">
        <dgm:presLayoutVars>
          <dgm:chMax val="1"/>
          <dgm:bulletEnabled val="1"/>
        </dgm:presLayoutVars>
      </dgm:prSet>
      <dgm:spPr/>
      <dgm:t>
        <a:bodyPr/>
        <a:lstStyle/>
        <a:p>
          <a:endParaRPr lang="en-US"/>
        </a:p>
      </dgm:t>
    </dgm:pt>
    <dgm:pt modelId="{43C38ABC-6AEA-4C4B-A908-F1B1D6E10AD9}" type="pres">
      <dgm:prSet presAssocID="{C176424D-F1C0-430B-97B5-173274E25F91}" presName="levelTx" presStyleLbl="revTx" presStyleIdx="0" presStyleCnt="0">
        <dgm:presLayoutVars>
          <dgm:chMax val="1"/>
          <dgm:bulletEnabled val="1"/>
        </dgm:presLayoutVars>
      </dgm:prSet>
      <dgm:spPr/>
      <dgm:t>
        <a:bodyPr/>
        <a:lstStyle/>
        <a:p>
          <a:endParaRPr lang="en-US"/>
        </a:p>
      </dgm:t>
    </dgm:pt>
    <dgm:pt modelId="{E879CF59-EC63-47B0-B6CA-BA7342CB9AF5}" type="pres">
      <dgm:prSet presAssocID="{F03572BA-04EF-4EF0-AD44-29264A675760}" presName="Name8" presStyleCnt="0"/>
      <dgm:spPr/>
    </dgm:pt>
    <dgm:pt modelId="{248CB17C-AC5F-42C6-9DAF-1F64F84D9537}" type="pres">
      <dgm:prSet presAssocID="{F03572BA-04EF-4EF0-AD44-29264A675760}" presName="level" presStyleLbl="node1" presStyleIdx="1" presStyleCnt="5">
        <dgm:presLayoutVars>
          <dgm:chMax val="1"/>
          <dgm:bulletEnabled val="1"/>
        </dgm:presLayoutVars>
      </dgm:prSet>
      <dgm:spPr/>
      <dgm:t>
        <a:bodyPr/>
        <a:lstStyle/>
        <a:p>
          <a:endParaRPr lang="en-US"/>
        </a:p>
      </dgm:t>
    </dgm:pt>
    <dgm:pt modelId="{EA814E3F-3A8D-4D1A-B343-E0448E955CDB}" type="pres">
      <dgm:prSet presAssocID="{F03572BA-04EF-4EF0-AD44-29264A675760}" presName="levelTx" presStyleLbl="revTx" presStyleIdx="0" presStyleCnt="0">
        <dgm:presLayoutVars>
          <dgm:chMax val="1"/>
          <dgm:bulletEnabled val="1"/>
        </dgm:presLayoutVars>
      </dgm:prSet>
      <dgm:spPr/>
      <dgm:t>
        <a:bodyPr/>
        <a:lstStyle/>
        <a:p>
          <a:endParaRPr lang="en-US"/>
        </a:p>
      </dgm:t>
    </dgm:pt>
    <dgm:pt modelId="{0D992431-D2DD-4FA6-8968-CFF71974921F}" type="pres">
      <dgm:prSet presAssocID="{E6B5027D-764E-496C-BD76-6106D142ACF1}" presName="Name8" presStyleCnt="0"/>
      <dgm:spPr/>
    </dgm:pt>
    <dgm:pt modelId="{A5FBD7B8-2F5E-4E02-A23B-9D96310F9379}" type="pres">
      <dgm:prSet presAssocID="{E6B5027D-764E-496C-BD76-6106D142ACF1}" presName="level" presStyleLbl="node1" presStyleIdx="2" presStyleCnt="5">
        <dgm:presLayoutVars>
          <dgm:chMax val="1"/>
          <dgm:bulletEnabled val="1"/>
        </dgm:presLayoutVars>
      </dgm:prSet>
      <dgm:spPr/>
      <dgm:t>
        <a:bodyPr/>
        <a:lstStyle/>
        <a:p>
          <a:endParaRPr lang="en-US"/>
        </a:p>
      </dgm:t>
    </dgm:pt>
    <dgm:pt modelId="{1A40B6BC-75CE-4785-9D13-8A9F24392F97}" type="pres">
      <dgm:prSet presAssocID="{E6B5027D-764E-496C-BD76-6106D142ACF1}" presName="levelTx" presStyleLbl="revTx" presStyleIdx="0" presStyleCnt="0">
        <dgm:presLayoutVars>
          <dgm:chMax val="1"/>
          <dgm:bulletEnabled val="1"/>
        </dgm:presLayoutVars>
      </dgm:prSet>
      <dgm:spPr/>
      <dgm:t>
        <a:bodyPr/>
        <a:lstStyle/>
        <a:p>
          <a:endParaRPr lang="en-US"/>
        </a:p>
      </dgm:t>
    </dgm:pt>
    <dgm:pt modelId="{B5D25E90-6F76-4F46-B1EE-5861B1C5E493}" type="pres">
      <dgm:prSet presAssocID="{388ED464-0E97-49E5-A5E5-BDE324E4DD41}" presName="Name8" presStyleCnt="0"/>
      <dgm:spPr/>
    </dgm:pt>
    <dgm:pt modelId="{CBA371AB-9245-49E4-81F2-770EDBE18D6B}" type="pres">
      <dgm:prSet presAssocID="{388ED464-0E97-49E5-A5E5-BDE324E4DD41}" presName="level" presStyleLbl="node1" presStyleIdx="3" presStyleCnt="5">
        <dgm:presLayoutVars>
          <dgm:chMax val="1"/>
          <dgm:bulletEnabled val="1"/>
        </dgm:presLayoutVars>
      </dgm:prSet>
      <dgm:spPr/>
      <dgm:t>
        <a:bodyPr/>
        <a:lstStyle/>
        <a:p>
          <a:endParaRPr lang="en-US"/>
        </a:p>
      </dgm:t>
    </dgm:pt>
    <dgm:pt modelId="{C951186E-115E-49E8-99FE-488A6322EB90}" type="pres">
      <dgm:prSet presAssocID="{388ED464-0E97-49E5-A5E5-BDE324E4DD41}" presName="levelTx" presStyleLbl="revTx" presStyleIdx="0" presStyleCnt="0">
        <dgm:presLayoutVars>
          <dgm:chMax val="1"/>
          <dgm:bulletEnabled val="1"/>
        </dgm:presLayoutVars>
      </dgm:prSet>
      <dgm:spPr/>
      <dgm:t>
        <a:bodyPr/>
        <a:lstStyle/>
        <a:p>
          <a:endParaRPr lang="en-US"/>
        </a:p>
      </dgm:t>
    </dgm:pt>
    <dgm:pt modelId="{16DEECA4-B362-4628-B7D9-08C6EE44B86D}" type="pres">
      <dgm:prSet presAssocID="{DC0A5F76-0FD9-4EA1-8C47-226E64814B67}" presName="Name8" presStyleCnt="0"/>
      <dgm:spPr/>
    </dgm:pt>
    <dgm:pt modelId="{2582722F-4911-4A53-826E-04C1237B90A9}" type="pres">
      <dgm:prSet presAssocID="{DC0A5F76-0FD9-4EA1-8C47-226E64814B67}" presName="level" presStyleLbl="node1" presStyleIdx="4" presStyleCnt="5">
        <dgm:presLayoutVars>
          <dgm:chMax val="1"/>
          <dgm:bulletEnabled val="1"/>
        </dgm:presLayoutVars>
      </dgm:prSet>
      <dgm:spPr/>
      <dgm:t>
        <a:bodyPr/>
        <a:lstStyle/>
        <a:p>
          <a:endParaRPr lang="en-US"/>
        </a:p>
      </dgm:t>
    </dgm:pt>
    <dgm:pt modelId="{A4F727F3-311B-43B9-B66F-BE9889C76FD3}" type="pres">
      <dgm:prSet presAssocID="{DC0A5F76-0FD9-4EA1-8C47-226E64814B67}" presName="levelTx" presStyleLbl="revTx" presStyleIdx="0" presStyleCnt="0">
        <dgm:presLayoutVars>
          <dgm:chMax val="1"/>
          <dgm:bulletEnabled val="1"/>
        </dgm:presLayoutVars>
      </dgm:prSet>
      <dgm:spPr/>
      <dgm:t>
        <a:bodyPr/>
        <a:lstStyle/>
        <a:p>
          <a:endParaRPr lang="en-US"/>
        </a:p>
      </dgm:t>
    </dgm:pt>
  </dgm:ptLst>
  <dgm:cxnLst>
    <dgm:cxn modelId="{A6A1A443-F4B2-4D3F-BD1B-07F788A8AA8C}" type="presOf" srcId="{DC0A5F76-0FD9-4EA1-8C47-226E64814B67}" destId="{2582722F-4911-4A53-826E-04C1237B90A9}" srcOrd="0" destOrd="0" presId="urn:microsoft.com/office/officeart/2005/8/layout/pyramid3"/>
    <dgm:cxn modelId="{6DC2E01E-1985-4610-A9B3-DD932AE55BC9}" type="presOf" srcId="{E6B5027D-764E-496C-BD76-6106D142ACF1}" destId="{1A40B6BC-75CE-4785-9D13-8A9F24392F97}" srcOrd="1" destOrd="0" presId="urn:microsoft.com/office/officeart/2005/8/layout/pyramid3"/>
    <dgm:cxn modelId="{E1DE6554-A500-4CBD-BA54-2C674D07E8EA}" srcId="{281C8E73-FD04-4492-9CF1-AF6F6B359DD2}" destId="{F03572BA-04EF-4EF0-AD44-29264A675760}" srcOrd="1" destOrd="0" parTransId="{C085D345-117A-4289-A513-CE346EEAC74A}" sibTransId="{58F7B448-3104-499D-9045-8251C4B8E57A}"/>
    <dgm:cxn modelId="{4D06F561-3C0C-4117-B9E2-8DF92DD78031}" type="presOf" srcId="{C176424D-F1C0-430B-97B5-173274E25F91}" destId="{E18486D7-85FA-41D0-8578-7E4644609D35}" srcOrd="0" destOrd="0" presId="urn:microsoft.com/office/officeart/2005/8/layout/pyramid3"/>
    <dgm:cxn modelId="{4A6AEC56-F862-4411-ADD1-91193F8CC3A6}" type="presOf" srcId="{E6B5027D-764E-496C-BD76-6106D142ACF1}" destId="{A5FBD7B8-2F5E-4E02-A23B-9D96310F9379}" srcOrd="0" destOrd="0" presId="urn:microsoft.com/office/officeart/2005/8/layout/pyramid3"/>
    <dgm:cxn modelId="{86EA88C7-B459-41EA-8C31-4E4E3338A64E}" type="presOf" srcId="{C176424D-F1C0-430B-97B5-173274E25F91}" destId="{43C38ABC-6AEA-4C4B-A908-F1B1D6E10AD9}" srcOrd="1" destOrd="0" presId="urn:microsoft.com/office/officeart/2005/8/layout/pyramid3"/>
    <dgm:cxn modelId="{B4298AE5-BEB8-48A0-89A7-C6E3271A7B51}" srcId="{281C8E73-FD04-4492-9CF1-AF6F6B359DD2}" destId="{388ED464-0E97-49E5-A5E5-BDE324E4DD41}" srcOrd="3" destOrd="0" parTransId="{0011A8AD-5317-41B6-8AA7-984A67530861}" sibTransId="{B4BA7233-8258-4D53-9512-CEBF4E7DA562}"/>
    <dgm:cxn modelId="{0BCDC2E1-ACDC-42D8-92A2-B198767A4907}" type="presOf" srcId="{F03572BA-04EF-4EF0-AD44-29264A675760}" destId="{EA814E3F-3A8D-4D1A-B343-E0448E955CDB}" srcOrd="1" destOrd="0" presId="urn:microsoft.com/office/officeart/2005/8/layout/pyramid3"/>
    <dgm:cxn modelId="{F65E3143-E0BF-4321-B0C5-8CFFB81F4860}" srcId="{281C8E73-FD04-4492-9CF1-AF6F6B359DD2}" destId="{E6B5027D-764E-496C-BD76-6106D142ACF1}" srcOrd="2" destOrd="0" parTransId="{DDB0093E-96F7-4B99-9889-8C1C6B05ADBC}" sibTransId="{314D1D91-AF32-474F-9953-18E0186CCD63}"/>
    <dgm:cxn modelId="{743BCE5B-E09A-4F42-A76F-EB7670BC62C9}" type="presOf" srcId="{F03572BA-04EF-4EF0-AD44-29264A675760}" destId="{248CB17C-AC5F-42C6-9DAF-1F64F84D9537}" srcOrd="0" destOrd="0" presId="urn:microsoft.com/office/officeart/2005/8/layout/pyramid3"/>
    <dgm:cxn modelId="{EE80CC13-79C6-446A-AA7E-E22989448147}" type="presOf" srcId="{388ED464-0E97-49E5-A5E5-BDE324E4DD41}" destId="{C951186E-115E-49E8-99FE-488A6322EB90}" srcOrd="1" destOrd="0" presId="urn:microsoft.com/office/officeart/2005/8/layout/pyramid3"/>
    <dgm:cxn modelId="{5CBD726D-C429-4C39-B381-DFF9AE5DF437}" type="presOf" srcId="{281C8E73-FD04-4492-9CF1-AF6F6B359DD2}" destId="{12088FCD-4B70-45FF-A746-F5225DE4538D}" srcOrd="0" destOrd="0" presId="urn:microsoft.com/office/officeart/2005/8/layout/pyramid3"/>
    <dgm:cxn modelId="{3142141B-7398-44BE-A4A8-B28906988380}" type="presOf" srcId="{388ED464-0E97-49E5-A5E5-BDE324E4DD41}" destId="{CBA371AB-9245-49E4-81F2-770EDBE18D6B}" srcOrd="0" destOrd="0" presId="urn:microsoft.com/office/officeart/2005/8/layout/pyramid3"/>
    <dgm:cxn modelId="{8A8CC778-0828-4CC3-A192-CC7C6F38C56B}" srcId="{281C8E73-FD04-4492-9CF1-AF6F6B359DD2}" destId="{C176424D-F1C0-430B-97B5-173274E25F91}" srcOrd="0" destOrd="0" parTransId="{C3446FB1-5100-40CF-9669-4A2E8F546577}" sibTransId="{D05E6639-D4C1-4AC5-9D13-069CB971B542}"/>
    <dgm:cxn modelId="{1740354B-72B3-45F0-963B-A7FF1317D921}" type="presOf" srcId="{DC0A5F76-0FD9-4EA1-8C47-226E64814B67}" destId="{A4F727F3-311B-43B9-B66F-BE9889C76FD3}" srcOrd="1" destOrd="0" presId="urn:microsoft.com/office/officeart/2005/8/layout/pyramid3"/>
    <dgm:cxn modelId="{C8EBA6AD-79D4-4EA9-B59A-49D863A67CAC}" srcId="{281C8E73-FD04-4492-9CF1-AF6F6B359DD2}" destId="{DC0A5F76-0FD9-4EA1-8C47-226E64814B67}" srcOrd="4" destOrd="0" parTransId="{13207C2F-481E-491C-B8B8-26B325EE8314}" sibTransId="{3EE1E8B4-2647-475A-8775-7F2C870BEF92}"/>
    <dgm:cxn modelId="{9884981D-CEB8-4BD7-AAC0-78D9BC3BA51F}" type="presParOf" srcId="{12088FCD-4B70-45FF-A746-F5225DE4538D}" destId="{F9DEC2B0-039A-456D-9367-37F1DD5D3EAB}" srcOrd="0" destOrd="0" presId="urn:microsoft.com/office/officeart/2005/8/layout/pyramid3"/>
    <dgm:cxn modelId="{9A0C00CE-8094-450E-8CDB-CD169693F5A4}" type="presParOf" srcId="{F9DEC2B0-039A-456D-9367-37F1DD5D3EAB}" destId="{E18486D7-85FA-41D0-8578-7E4644609D35}" srcOrd="0" destOrd="0" presId="urn:microsoft.com/office/officeart/2005/8/layout/pyramid3"/>
    <dgm:cxn modelId="{EBE07F1F-2817-4BAF-A252-D424C70DC6C7}" type="presParOf" srcId="{F9DEC2B0-039A-456D-9367-37F1DD5D3EAB}" destId="{43C38ABC-6AEA-4C4B-A908-F1B1D6E10AD9}" srcOrd="1" destOrd="0" presId="urn:microsoft.com/office/officeart/2005/8/layout/pyramid3"/>
    <dgm:cxn modelId="{23F2AE74-5014-40A8-A3D6-A51055702738}" type="presParOf" srcId="{12088FCD-4B70-45FF-A746-F5225DE4538D}" destId="{E879CF59-EC63-47B0-B6CA-BA7342CB9AF5}" srcOrd="1" destOrd="0" presId="urn:microsoft.com/office/officeart/2005/8/layout/pyramid3"/>
    <dgm:cxn modelId="{60F4EA86-9C75-4E27-AF81-6CAAE114B4C9}" type="presParOf" srcId="{E879CF59-EC63-47B0-B6CA-BA7342CB9AF5}" destId="{248CB17C-AC5F-42C6-9DAF-1F64F84D9537}" srcOrd="0" destOrd="0" presId="urn:microsoft.com/office/officeart/2005/8/layout/pyramid3"/>
    <dgm:cxn modelId="{9A1B3F9E-AE4B-4167-A98A-110A514FE67C}" type="presParOf" srcId="{E879CF59-EC63-47B0-B6CA-BA7342CB9AF5}" destId="{EA814E3F-3A8D-4D1A-B343-E0448E955CDB}" srcOrd="1" destOrd="0" presId="urn:microsoft.com/office/officeart/2005/8/layout/pyramid3"/>
    <dgm:cxn modelId="{98DF8856-5940-4B7B-8E04-93670B9BE9D1}" type="presParOf" srcId="{12088FCD-4B70-45FF-A746-F5225DE4538D}" destId="{0D992431-D2DD-4FA6-8968-CFF71974921F}" srcOrd="2" destOrd="0" presId="urn:microsoft.com/office/officeart/2005/8/layout/pyramid3"/>
    <dgm:cxn modelId="{EB4953D9-D555-4967-90D6-74B1CB58F658}" type="presParOf" srcId="{0D992431-D2DD-4FA6-8968-CFF71974921F}" destId="{A5FBD7B8-2F5E-4E02-A23B-9D96310F9379}" srcOrd="0" destOrd="0" presId="urn:microsoft.com/office/officeart/2005/8/layout/pyramid3"/>
    <dgm:cxn modelId="{7EFFBE07-029C-4F34-9CB7-81D87B3CD492}" type="presParOf" srcId="{0D992431-D2DD-4FA6-8968-CFF71974921F}" destId="{1A40B6BC-75CE-4785-9D13-8A9F24392F97}" srcOrd="1" destOrd="0" presId="urn:microsoft.com/office/officeart/2005/8/layout/pyramid3"/>
    <dgm:cxn modelId="{97FC9934-D4E6-493F-A49A-5D1512751F29}" type="presParOf" srcId="{12088FCD-4B70-45FF-A746-F5225DE4538D}" destId="{B5D25E90-6F76-4F46-B1EE-5861B1C5E493}" srcOrd="3" destOrd="0" presId="urn:microsoft.com/office/officeart/2005/8/layout/pyramid3"/>
    <dgm:cxn modelId="{08EA7BCF-E22A-465B-B247-D3AA7B3CF797}" type="presParOf" srcId="{B5D25E90-6F76-4F46-B1EE-5861B1C5E493}" destId="{CBA371AB-9245-49E4-81F2-770EDBE18D6B}" srcOrd="0" destOrd="0" presId="urn:microsoft.com/office/officeart/2005/8/layout/pyramid3"/>
    <dgm:cxn modelId="{BBAC49B1-A324-463E-8684-EBF7F861ADEA}" type="presParOf" srcId="{B5D25E90-6F76-4F46-B1EE-5861B1C5E493}" destId="{C951186E-115E-49E8-99FE-488A6322EB90}" srcOrd="1" destOrd="0" presId="urn:microsoft.com/office/officeart/2005/8/layout/pyramid3"/>
    <dgm:cxn modelId="{E35CC676-582E-41E1-9F0A-435D4E025263}" type="presParOf" srcId="{12088FCD-4B70-45FF-A746-F5225DE4538D}" destId="{16DEECA4-B362-4628-B7D9-08C6EE44B86D}" srcOrd="4" destOrd="0" presId="urn:microsoft.com/office/officeart/2005/8/layout/pyramid3"/>
    <dgm:cxn modelId="{3839A3C9-29F1-4859-9403-D247806C7A22}" type="presParOf" srcId="{16DEECA4-B362-4628-B7D9-08C6EE44B86D}" destId="{2582722F-4911-4A53-826E-04C1237B90A9}" srcOrd="0" destOrd="0" presId="urn:microsoft.com/office/officeart/2005/8/layout/pyramid3"/>
    <dgm:cxn modelId="{CAFCF854-1E87-4A20-8A4B-BDE89B13CA61}" type="presParOf" srcId="{16DEECA4-B362-4628-B7D9-08C6EE44B86D}" destId="{A4F727F3-311B-43B9-B66F-BE9889C76FD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129DBD-C2D1-4A0A-9F24-798A869716A9}" type="doc">
      <dgm:prSet loTypeId="urn:microsoft.com/office/officeart/2005/8/layout/arrow4" loCatId="process" qsTypeId="urn:microsoft.com/office/officeart/2005/8/quickstyle/simple5" qsCatId="simple" csTypeId="urn:microsoft.com/office/officeart/2005/8/colors/accent1_4" csCatId="accent1" phldr="1"/>
      <dgm:spPr/>
      <dgm:t>
        <a:bodyPr/>
        <a:lstStyle/>
        <a:p>
          <a:endParaRPr lang="en-US"/>
        </a:p>
      </dgm:t>
    </dgm:pt>
    <dgm:pt modelId="{46179AEA-DA93-4822-AF64-964E75324CB5}">
      <dgm:prSet phldrT="[Text]"/>
      <dgm:spPr/>
      <dgm:t>
        <a:bodyPr/>
        <a:lstStyle/>
        <a:p>
          <a:r>
            <a:rPr lang="mn-MN" b="1" dirty="0" smtClean="0">
              <a:solidFill>
                <a:schemeClr val="bg1"/>
              </a:solidFill>
              <a:effectLst>
                <a:outerShdw blurRad="38100" dist="38100" dir="2700000" algn="tl">
                  <a:srgbClr val="000000">
                    <a:alpha val="43137"/>
                  </a:srgbClr>
                </a:outerShdw>
              </a:effectLst>
            </a:rPr>
            <a:t>Хөгжил</a:t>
          </a:r>
          <a:r>
            <a:rPr lang="mn-MN" dirty="0" smtClean="0"/>
            <a:t> </a:t>
          </a:r>
          <a:endParaRPr lang="en-US" dirty="0"/>
        </a:p>
      </dgm:t>
    </dgm:pt>
    <dgm:pt modelId="{75FF2738-558F-4B09-9E19-F05171F13226}" type="parTrans" cxnId="{A28A4F72-04C8-4EF5-91CE-32F5F678EC42}">
      <dgm:prSet/>
      <dgm:spPr/>
      <dgm:t>
        <a:bodyPr/>
        <a:lstStyle/>
        <a:p>
          <a:endParaRPr lang="en-US"/>
        </a:p>
      </dgm:t>
    </dgm:pt>
    <dgm:pt modelId="{7D15F576-0554-4CE0-AAD5-3EB0B7E63A56}" type="sibTrans" cxnId="{A28A4F72-04C8-4EF5-91CE-32F5F678EC42}">
      <dgm:prSet/>
      <dgm:spPr/>
      <dgm:t>
        <a:bodyPr/>
        <a:lstStyle/>
        <a:p>
          <a:endParaRPr lang="en-US"/>
        </a:p>
      </dgm:t>
    </dgm:pt>
    <dgm:pt modelId="{A75FF2E1-FE3C-4ECB-9FD2-C9B91FD0D81B}">
      <dgm:prSet phldrT="[Text]" custT="1"/>
      <dgm:spPr/>
      <dgm:t>
        <a:bodyPr/>
        <a:lstStyle/>
        <a:p>
          <a:r>
            <a:rPr lang="mn-MN" sz="4400" dirty="0" smtClean="0">
              <a:solidFill>
                <a:srgbClr val="FF0000"/>
              </a:solidFill>
            </a:rPr>
            <a:t>Хямрал</a:t>
          </a:r>
          <a:endParaRPr lang="en-US" sz="4400" dirty="0">
            <a:solidFill>
              <a:srgbClr val="FF0000"/>
            </a:solidFill>
          </a:endParaRPr>
        </a:p>
      </dgm:t>
    </dgm:pt>
    <dgm:pt modelId="{108C3F5B-D1D3-4C2B-8E26-A86B0C5F4029}" type="parTrans" cxnId="{BACA6053-99C0-4A2B-9A7F-F46E292821D1}">
      <dgm:prSet/>
      <dgm:spPr/>
      <dgm:t>
        <a:bodyPr/>
        <a:lstStyle/>
        <a:p>
          <a:endParaRPr lang="en-US"/>
        </a:p>
      </dgm:t>
    </dgm:pt>
    <dgm:pt modelId="{9F1BC8AC-0069-434F-9979-D0EA8F18C6F2}" type="sibTrans" cxnId="{BACA6053-99C0-4A2B-9A7F-F46E292821D1}">
      <dgm:prSet/>
      <dgm:spPr/>
      <dgm:t>
        <a:bodyPr/>
        <a:lstStyle/>
        <a:p>
          <a:endParaRPr lang="en-US"/>
        </a:p>
      </dgm:t>
    </dgm:pt>
    <dgm:pt modelId="{9416F0D6-7CD8-4E26-805E-CC983F4485AF}" type="pres">
      <dgm:prSet presAssocID="{00129DBD-C2D1-4A0A-9F24-798A869716A9}" presName="compositeShape" presStyleCnt="0">
        <dgm:presLayoutVars>
          <dgm:chMax val="2"/>
          <dgm:dir/>
          <dgm:resizeHandles val="exact"/>
        </dgm:presLayoutVars>
      </dgm:prSet>
      <dgm:spPr/>
      <dgm:t>
        <a:bodyPr/>
        <a:lstStyle/>
        <a:p>
          <a:endParaRPr lang="en-US"/>
        </a:p>
      </dgm:t>
    </dgm:pt>
    <dgm:pt modelId="{C3F2DEBE-982B-4BA9-90C3-05B0FC52758F}" type="pres">
      <dgm:prSet presAssocID="{46179AEA-DA93-4822-AF64-964E75324CB5}" presName="upArrow" presStyleLbl="node1" presStyleIdx="0" presStyleCnt="2" custScaleX="101437" custLinFactX="15883" custLinFactNeighborX="100000" custLinFactNeighborY="-6735"/>
      <dgm:spPr/>
    </dgm:pt>
    <dgm:pt modelId="{A652A882-5D4C-4C6C-B0E4-B54CFBD5C510}" type="pres">
      <dgm:prSet presAssocID="{46179AEA-DA93-4822-AF64-964E75324CB5}" presName="upArrowText" presStyleLbl="revTx" presStyleIdx="0" presStyleCnt="2" custScaleX="55558" custScaleY="49482" custLinFactNeighborX="-11494" custLinFactNeighborY="-4663">
        <dgm:presLayoutVars>
          <dgm:chMax val="0"/>
          <dgm:bulletEnabled val="1"/>
        </dgm:presLayoutVars>
      </dgm:prSet>
      <dgm:spPr/>
      <dgm:t>
        <a:bodyPr/>
        <a:lstStyle/>
        <a:p>
          <a:endParaRPr lang="en-US"/>
        </a:p>
      </dgm:t>
    </dgm:pt>
    <dgm:pt modelId="{2EFEA56E-67B6-42D4-9F64-2FF3B506EB2F}" type="pres">
      <dgm:prSet presAssocID="{A75FF2E1-FE3C-4ECB-9FD2-C9B91FD0D81B}" presName="downArrow" presStyleLbl="node1" presStyleIdx="1" presStyleCnt="2" custScaleX="97614" custLinFactNeighborX="9158" custLinFactNeighborY="0"/>
      <dgm:spPr/>
    </dgm:pt>
    <dgm:pt modelId="{B7D199AE-D595-4164-9BF7-D6DCB3B4B7C9}" type="pres">
      <dgm:prSet presAssocID="{A75FF2E1-FE3C-4ECB-9FD2-C9B91FD0D81B}" presName="downArrowText" presStyleLbl="revTx" presStyleIdx="1" presStyleCnt="2" custScaleX="72604" custScaleY="41015" custLinFactNeighborX="-75299" custLinFactNeighborY="17725">
        <dgm:presLayoutVars>
          <dgm:chMax val="0"/>
          <dgm:bulletEnabled val="1"/>
        </dgm:presLayoutVars>
      </dgm:prSet>
      <dgm:spPr/>
      <dgm:t>
        <a:bodyPr/>
        <a:lstStyle/>
        <a:p>
          <a:endParaRPr lang="en-US"/>
        </a:p>
      </dgm:t>
    </dgm:pt>
  </dgm:ptLst>
  <dgm:cxnLst>
    <dgm:cxn modelId="{A28A4F72-04C8-4EF5-91CE-32F5F678EC42}" srcId="{00129DBD-C2D1-4A0A-9F24-798A869716A9}" destId="{46179AEA-DA93-4822-AF64-964E75324CB5}" srcOrd="0" destOrd="0" parTransId="{75FF2738-558F-4B09-9E19-F05171F13226}" sibTransId="{7D15F576-0554-4CE0-AAD5-3EB0B7E63A56}"/>
    <dgm:cxn modelId="{BACA6053-99C0-4A2B-9A7F-F46E292821D1}" srcId="{00129DBD-C2D1-4A0A-9F24-798A869716A9}" destId="{A75FF2E1-FE3C-4ECB-9FD2-C9B91FD0D81B}" srcOrd="1" destOrd="0" parTransId="{108C3F5B-D1D3-4C2B-8E26-A86B0C5F4029}" sibTransId="{9F1BC8AC-0069-434F-9979-D0EA8F18C6F2}"/>
    <dgm:cxn modelId="{17E96E2F-D3F1-42BE-9E74-D42C236D4D1B}" type="presOf" srcId="{00129DBD-C2D1-4A0A-9F24-798A869716A9}" destId="{9416F0D6-7CD8-4E26-805E-CC983F4485AF}" srcOrd="0" destOrd="0" presId="urn:microsoft.com/office/officeart/2005/8/layout/arrow4"/>
    <dgm:cxn modelId="{6AA6A096-8703-46C7-B8D4-CA95003206D6}" type="presOf" srcId="{46179AEA-DA93-4822-AF64-964E75324CB5}" destId="{A652A882-5D4C-4C6C-B0E4-B54CFBD5C510}" srcOrd="0" destOrd="0" presId="urn:microsoft.com/office/officeart/2005/8/layout/arrow4"/>
    <dgm:cxn modelId="{D2A71EBB-1513-4F69-A5F0-0F1D6AF5ACFF}" type="presOf" srcId="{A75FF2E1-FE3C-4ECB-9FD2-C9B91FD0D81B}" destId="{B7D199AE-D595-4164-9BF7-D6DCB3B4B7C9}" srcOrd="0" destOrd="0" presId="urn:microsoft.com/office/officeart/2005/8/layout/arrow4"/>
    <dgm:cxn modelId="{4F4F2997-A812-4940-A64E-C8BFDEC9BC59}" type="presParOf" srcId="{9416F0D6-7CD8-4E26-805E-CC983F4485AF}" destId="{C3F2DEBE-982B-4BA9-90C3-05B0FC52758F}" srcOrd="0" destOrd="0" presId="urn:microsoft.com/office/officeart/2005/8/layout/arrow4"/>
    <dgm:cxn modelId="{8FBFBB6D-0471-4D50-B985-B2663CBE5D6E}" type="presParOf" srcId="{9416F0D6-7CD8-4E26-805E-CC983F4485AF}" destId="{A652A882-5D4C-4C6C-B0E4-B54CFBD5C510}" srcOrd="1" destOrd="0" presId="urn:microsoft.com/office/officeart/2005/8/layout/arrow4"/>
    <dgm:cxn modelId="{2B7F3824-51C8-4D5A-B0AE-0ECC28B949EA}" type="presParOf" srcId="{9416F0D6-7CD8-4E26-805E-CC983F4485AF}" destId="{2EFEA56E-67B6-42D4-9F64-2FF3B506EB2F}" srcOrd="2" destOrd="0" presId="urn:microsoft.com/office/officeart/2005/8/layout/arrow4"/>
    <dgm:cxn modelId="{90B0AA5B-2463-45A6-96AE-1231640F2B28}" type="presParOf" srcId="{9416F0D6-7CD8-4E26-805E-CC983F4485AF}" destId="{B7D199AE-D595-4164-9BF7-D6DCB3B4B7C9}"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8A9CF5-1BD0-490C-8FB6-AD48046EB1BB}" type="doc">
      <dgm:prSet loTypeId="urn:microsoft.com/office/officeart/2005/8/layout/arrow6" loCatId="process" qsTypeId="urn:microsoft.com/office/officeart/2005/8/quickstyle/simple1" qsCatId="simple" csTypeId="urn:microsoft.com/office/officeart/2005/8/colors/accent1_1" csCatId="accent1" phldr="1"/>
      <dgm:spPr/>
      <dgm:t>
        <a:bodyPr/>
        <a:lstStyle/>
        <a:p>
          <a:endParaRPr lang="en-US"/>
        </a:p>
      </dgm:t>
    </dgm:pt>
    <dgm:pt modelId="{8F6E3657-BB82-4FD8-9DDA-9E0BF27E3CCF}">
      <dgm:prSet phldrT="[Text]" custT="1"/>
      <dgm:spPr/>
      <dgm:t>
        <a:bodyPr/>
        <a:lstStyle/>
        <a:p>
          <a:r>
            <a:rPr lang="mn-MN" sz="3200" dirty="0" smtClean="0">
              <a:solidFill>
                <a:srgbClr val="FF0000"/>
              </a:solidFill>
              <a:latin typeface="Arial" pitchFamily="34" charset="0"/>
              <a:cs typeface="Arial" pitchFamily="34" charset="0"/>
            </a:rPr>
            <a:t>Тогтвортгүй</a:t>
          </a:r>
          <a:endParaRPr lang="en-US" sz="3200" dirty="0">
            <a:solidFill>
              <a:srgbClr val="FF0000"/>
            </a:solidFill>
            <a:latin typeface="Arial" pitchFamily="34" charset="0"/>
            <a:cs typeface="Arial" pitchFamily="34" charset="0"/>
          </a:endParaRPr>
        </a:p>
      </dgm:t>
    </dgm:pt>
    <dgm:pt modelId="{559ED755-6247-4B39-A938-C0FF1BB97EDA}" type="parTrans" cxnId="{59047691-779C-41C0-8582-D84CB6AFEFCA}">
      <dgm:prSet/>
      <dgm:spPr/>
      <dgm:t>
        <a:bodyPr/>
        <a:lstStyle/>
        <a:p>
          <a:endParaRPr lang="en-US"/>
        </a:p>
      </dgm:t>
    </dgm:pt>
    <dgm:pt modelId="{EF561DFF-D095-46BA-91FA-76ECBBCDB115}" type="sibTrans" cxnId="{59047691-779C-41C0-8582-D84CB6AFEFCA}">
      <dgm:prSet/>
      <dgm:spPr/>
      <dgm:t>
        <a:bodyPr/>
        <a:lstStyle/>
        <a:p>
          <a:endParaRPr lang="en-US"/>
        </a:p>
      </dgm:t>
    </dgm:pt>
    <dgm:pt modelId="{08AAC23B-FA29-4F1B-A99C-8CCBF1D8DF9E}">
      <dgm:prSet phldrT="[Text]"/>
      <dgm:spPr/>
      <dgm:t>
        <a:bodyPr/>
        <a:lstStyle/>
        <a:p>
          <a:r>
            <a:rPr lang="mn-MN" dirty="0" smtClean="0"/>
            <a:t>Тогтвортой</a:t>
          </a:r>
          <a:endParaRPr lang="en-US" dirty="0"/>
        </a:p>
      </dgm:t>
    </dgm:pt>
    <dgm:pt modelId="{3CB6832E-3F38-446E-BF38-FE21E0CA9EB9}" type="parTrans" cxnId="{2085033F-7469-4CA8-A5DA-886CDFDE85D6}">
      <dgm:prSet/>
      <dgm:spPr/>
      <dgm:t>
        <a:bodyPr/>
        <a:lstStyle/>
        <a:p>
          <a:endParaRPr lang="en-US"/>
        </a:p>
      </dgm:t>
    </dgm:pt>
    <dgm:pt modelId="{8718E82B-F8BC-470D-BA17-27D95BBB6CF7}" type="sibTrans" cxnId="{2085033F-7469-4CA8-A5DA-886CDFDE85D6}">
      <dgm:prSet/>
      <dgm:spPr/>
      <dgm:t>
        <a:bodyPr/>
        <a:lstStyle/>
        <a:p>
          <a:endParaRPr lang="en-US"/>
        </a:p>
      </dgm:t>
    </dgm:pt>
    <dgm:pt modelId="{1028BECF-06A1-4AE3-BFC6-9CED2195A4DF}" type="pres">
      <dgm:prSet presAssocID="{8C8A9CF5-1BD0-490C-8FB6-AD48046EB1BB}" presName="compositeShape" presStyleCnt="0">
        <dgm:presLayoutVars>
          <dgm:chMax val="2"/>
          <dgm:dir/>
          <dgm:resizeHandles val="exact"/>
        </dgm:presLayoutVars>
      </dgm:prSet>
      <dgm:spPr/>
      <dgm:t>
        <a:bodyPr/>
        <a:lstStyle/>
        <a:p>
          <a:endParaRPr lang="en-US"/>
        </a:p>
      </dgm:t>
    </dgm:pt>
    <dgm:pt modelId="{395B4CA1-B3C8-410E-851F-3F35E67CEB17}" type="pres">
      <dgm:prSet presAssocID="{8C8A9CF5-1BD0-490C-8FB6-AD48046EB1BB}" presName="ribbon" presStyleLbl="node1" presStyleIdx="0" presStyleCnt="1" custScaleY="65468" custLinFactNeighborX="-103" custLinFactNeighborY="-2581"/>
      <dgm:spPr/>
    </dgm:pt>
    <dgm:pt modelId="{3A476EBF-D69E-4693-B1E6-BCD9233489E5}" type="pres">
      <dgm:prSet presAssocID="{8C8A9CF5-1BD0-490C-8FB6-AD48046EB1BB}" presName="leftArrowText" presStyleLbl="node1" presStyleIdx="0" presStyleCnt="1">
        <dgm:presLayoutVars>
          <dgm:chMax val="0"/>
          <dgm:bulletEnabled val="1"/>
        </dgm:presLayoutVars>
      </dgm:prSet>
      <dgm:spPr/>
      <dgm:t>
        <a:bodyPr/>
        <a:lstStyle/>
        <a:p>
          <a:endParaRPr lang="en-US"/>
        </a:p>
      </dgm:t>
    </dgm:pt>
    <dgm:pt modelId="{F1D4E5A5-246D-4C44-BEEA-EC9F88ADA34F}" type="pres">
      <dgm:prSet presAssocID="{8C8A9CF5-1BD0-490C-8FB6-AD48046EB1BB}" presName="rightArrowText" presStyleLbl="node1" presStyleIdx="0" presStyleCnt="1">
        <dgm:presLayoutVars>
          <dgm:chMax val="0"/>
          <dgm:bulletEnabled val="1"/>
        </dgm:presLayoutVars>
      </dgm:prSet>
      <dgm:spPr/>
      <dgm:t>
        <a:bodyPr/>
        <a:lstStyle/>
        <a:p>
          <a:endParaRPr lang="en-US"/>
        </a:p>
      </dgm:t>
    </dgm:pt>
  </dgm:ptLst>
  <dgm:cxnLst>
    <dgm:cxn modelId="{59047691-779C-41C0-8582-D84CB6AFEFCA}" srcId="{8C8A9CF5-1BD0-490C-8FB6-AD48046EB1BB}" destId="{8F6E3657-BB82-4FD8-9DDA-9E0BF27E3CCF}" srcOrd="0" destOrd="0" parTransId="{559ED755-6247-4B39-A938-C0FF1BB97EDA}" sibTransId="{EF561DFF-D095-46BA-91FA-76ECBBCDB115}"/>
    <dgm:cxn modelId="{2085033F-7469-4CA8-A5DA-886CDFDE85D6}" srcId="{8C8A9CF5-1BD0-490C-8FB6-AD48046EB1BB}" destId="{08AAC23B-FA29-4F1B-A99C-8CCBF1D8DF9E}" srcOrd="1" destOrd="0" parTransId="{3CB6832E-3F38-446E-BF38-FE21E0CA9EB9}" sibTransId="{8718E82B-F8BC-470D-BA17-27D95BBB6CF7}"/>
    <dgm:cxn modelId="{F3DF575C-4A4B-4624-8877-242BEB37E4BD}" type="presOf" srcId="{8C8A9CF5-1BD0-490C-8FB6-AD48046EB1BB}" destId="{1028BECF-06A1-4AE3-BFC6-9CED2195A4DF}" srcOrd="0" destOrd="0" presId="urn:microsoft.com/office/officeart/2005/8/layout/arrow6"/>
    <dgm:cxn modelId="{AC7B4614-BC9E-44AB-98F2-6FE0DE72588A}" type="presOf" srcId="{8F6E3657-BB82-4FD8-9DDA-9E0BF27E3CCF}" destId="{3A476EBF-D69E-4693-B1E6-BCD9233489E5}" srcOrd="0" destOrd="0" presId="urn:microsoft.com/office/officeart/2005/8/layout/arrow6"/>
    <dgm:cxn modelId="{6D0FD88F-2845-4429-A1FD-BFC9004F0EE1}" type="presOf" srcId="{08AAC23B-FA29-4F1B-A99C-8CCBF1D8DF9E}" destId="{F1D4E5A5-246D-4C44-BEEA-EC9F88ADA34F}" srcOrd="0" destOrd="0" presId="urn:microsoft.com/office/officeart/2005/8/layout/arrow6"/>
    <dgm:cxn modelId="{96C5F4A1-4B29-4FCA-9FC1-B73F850397B5}" type="presParOf" srcId="{1028BECF-06A1-4AE3-BFC6-9CED2195A4DF}" destId="{395B4CA1-B3C8-410E-851F-3F35E67CEB17}" srcOrd="0" destOrd="0" presId="urn:microsoft.com/office/officeart/2005/8/layout/arrow6"/>
    <dgm:cxn modelId="{9663C814-8CFA-409A-AE8D-B4E103FBEA9B}" type="presParOf" srcId="{1028BECF-06A1-4AE3-BFC6-9CED2195A4DF}" destId="{3A476EBF-D69E-4693-B1E6-BCD9233489E5}" srcOrd="1" destOrd="0" presId="urn:microsoft.com/office/officeart/2005/8/layout/arrow6"/>
    <dgm:cxn modelId="{958BBDCA-A8E0-4EA3-B834-7425AF02EC9B}" type="presParOf" srcId="{1028BECF-06A1-4AE3-BFC6-9CED2195A4DF}" destId="{F1D4E5A5-246D-4C44-BEEA-EC9F88ADA34F}" srcOrd="2" destOrd="0" presId="urn:microsoft.com/office/officeart/2005/8/layout/arrow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486D7-85FA-41D0-8578-7E4644609D35}">
      <dsp:nvSpPr>
        <dsp:cNvPr id="0" name=""/>
        <dsp:cNvSpPr/>
      </dsp:nvSpPr>
      <dsp:spPr>
        <a:xfrm rot="10800000">
          <a:off x="0" y="0"/>
          <a:ext cx="4898938" cy="796351"/>
        </a:xfrm>
        <a:prstGeom prst="trapezoid">
          <a:avLst>
            <a:gd name="adj" fmla="val 61517"/>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mn-MN" sz="1800" b="1" kern="1200" dirty="0" smtClean="0"/>
            <a:t>Бууруулах</a:t>
          </a:r>
          <a:endParaRPr lang="en-US" sz="1800" b="1" kern="1200" dirty="0"/>
        </a:p>
      </dsp:txBody>
      <dsp:txXfrm rot="-10800000">
        <a:off x="857314" y="0"/>
        <a:ext cx="3184310" cy="796351"/>
      </dsp:txXfrm>
    </dsp:sp>
    <dsp:sp modelId="{248CB17C-AC5F-42C6-9DAF-1F64F84D9537}">
      <dsp:nvSpPr>
        <dsp:cNvPr id="0" name=""/>
        <dsp:cNvSpPr/>
      </dsp:nvSpPr>
      <dsp:spPr>
        <a:xfrm rot="10800000">
          <a:off x="489893" y="796351"/>
          <a:ext cx="3919151" cy="796351"/>
        </a:xfrm>
        <a:prstGeom prst="trapezoid">
          <a:avLst>
            <a:gd name="adj" fmla="val 61517"/>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mn-MN" sz="1800" b="1" kern="1200" dirty="0" smtClean="0"/>
            <a:t>Дахин төлөвлөх</a:t>
          </a:r>
          <a:endParaRPr lang="en-US" sz="1800" b="1" kern="1200" dirty="0"/>
        </a:p>
      </dsp:txBody>
      <dsp:txXfrm rot="-10800000">
        <a:off x="1175745" y="796351"/>
        <a:ext cx="2547448" cy="796351"/>
      </dsp:txXfrm>
    </dsp:sp>
    <dsp:sp modelId="{A5FBD7B8-2F5E-4E02-A23B-9D96310F9379}">
      <dsp:nvSpPr>
        <dsp:cNvPr id="0" name=""/>
        <dsp:cNvSpPr/>
      </dsp:nvSpPr>
      <dsp:spPr>
        <a:xfrm rot="10800000">
          <a:off x="979787" y="1592703"/>
          <a:ext cx="2939363" cy="796351"/>
        </a:xfrm>
        <a:prstGeom prst="trapezoid">
          <a:avLst>
            <a:gd name="adj" fmla="val 61517"/>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mn-MN" sz="1800" b="1" kern="1200" dirty="0" smtClean="0"/>
            <a:t>Дахин боловсруулах </a:t>
          </a:r>
          <a:endParaRPr lang="en-US" sz="1800" b="1" kern="1200" dirty="0"/>
        </a:p>
      </dsp:txBody>
      <dsp:txXfrm rot="-10800000">
        <a:off x="1494176" y="1592703"/>
        <a:ext cx="1910586" cy="796351"/>
      </dsp:txXfrm>
    </dsp:sp>
    <dsp:sp modelId="{CBA371AB-9245-49E4-81F2-770EDBE18D6B}">
      <dsp:nvSpPr>
        <dsp:cNvPr id="0" name=""/>
        <dsp:cNvSpPr/>
      </dsp:nvSpPr>
      <dsp:spPr>
        <a:xfrm rot="10800000">
          <a:off x="1469681" y="2389054"/>
          <a:ext cx="1959575" cy="796351"/>
        </a:xfrm>
        <a:prstGeom prst="trapezoid">
          <a:avLst>
            <a:gd name="adj" fmla="val 61517"/>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mn-MN" sz="1800" b="1" kern="1200" dirty="0" smtClean="0"/>
            <a:t>Эрчим хүч болгох</a:t>
          </a:r>
          <a:endParaRPr lang="en-US" sz="1800" b="1" kern="1200" dirty="0"/>
        </a:p>
      </dsp:txBody>
      <dsp:txXfrm rot="-10800000">
        <a:off x="1812607" y="2389054"/>
        <a:ext cx="1273724" cy="796351"/>
      </dsp:txXfrm>
    </dsp:sp>
    <dsp:sp modelId="{2582722F-4911-4A53-826E-04C1237B90A9}">
      <dsp:nvSpPr>
        <dsp:cNvPr id="0" name=""/>
        <dsp:cNvSpPr/>
      </dsp:nvSpPr>
      <dsp:spPr>
        <a:xfrm rot="10800000">
          <a:off x="1959575" y="3185406"/>
          <a:ext cx="979787" cy="796351"/>
        </a:xfrm>
        <a:prstGeom prst="trapezoid">
          <a:avLst>
            <a:gd name="adj" fmla="val 61517"/>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mn-MN" sz="1800" b="1" kern="1200" dirty="0" smtClean="0"/>
            <a:t>Хаягдал</a:t>
          </a:r>
          <a:endParaRPr lang="en-US" sz="1800" b="1" kern="1200" dirty="0"/>
        </a:p>
      </dsp:txBody>
      <dsp:txXfrm rot="-10800000">
        <a:off x="1959575" y="3185406"/>
        <a:ext cx="979787" cy="796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2DEBE-982B-4BA9-90C3-05B0FC52758F}">
      <dsp:nvSpPr>
        <dsp:cNvPr id="0" name=""/>
        <dsp:cNvSpPr/>
      </dsp:nvSpPr>
      <dsp:spPr>
        <a:xfrm>
          <a:off x="2956643" y="0"/>
          <a:ext cx="2355714" cy="2404871"/>
        </a:xfrm>
        <a:prstGeom prst="upArrow">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652A882-5D4C-4C6C-B0E4-B54CFBD5C510}">
      <dsp:nvSpPr>
        <dsp:cNvPr id="0" name=""/>
        <dsp:cNvSpPr/>
      </dsp:nvSpPr>
      <dsp:spPr>
        <a:xfrm>
          <a:off x="3096887" y="495307"/>
          <a:ext cx="2189510" cy="1189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0" rIns="256032" bIns="256032" numCol="1" spcCol="1270" anchor="ctr" anchorCtr="0">
          <a:noAutofit/>
        </a:bodyPr>
        <a:lstStyle/>
        <a:p>
          <a:pPr lvl="0" algn="l" defTabSz="1600200">
            <a:lnSpc>
              <a:spcPct val="90000"/>
            </a:lnSpc>
            <a:spcBef>
              <a:spcPct val="0"/>
            </a:spcBef>
            <a:spcAft>
              <a:spcPct val="35000"/>
            </a:spcAft>
          </a:pPr>
          <a:r>
            <a:rPr lang="mn-MN" sz="3600" b="1" kern="1200" dirty="0" smtClean="0">
              <a:solidFill>
                <a:schemeClr val="bg1"/>
              </a:solidFill>
              <a:effectLst>
                <a:outerShdw blurRad="38100" dist="38100" dir="2700000" algn="tl">
                  <a:srgbClr val="000000">
                    <a:alpha val="43137"/>
                  </a:srgbClr>
                </a:outerShdw>
              </a:effectLst>
            </a:rPr>
            <a:t>Хөгжил</a:t>
          </a:r>
          <a:r>
            <a:rPr lang="mn-MN" sz="3600" kern="1200" dirty="0" smtClean="0"/>
            <a:t> </a:t>
          </a:r>
          <a:endParaRPr lang="en-US" sz="3600" kern="1200" dirty="0"/>
        </a:p>
      </dsp:txBody>
      <dsp:txXfrm>
        <a:off x="3096887" y="495307"/>
        <a:ext cx="2189510" cy="1189978"/>
      </dsp:txXfrm>
    </dsp:sp>
    <dsp:sp modelId="{2EFEA56E-67B6-42D4-9F64-2FF3B506EB2F}">
      <dsp:nvSpPr>
        <dsp:cNvPr id="0" name=""/>
        <dsp:cNvSpPr/>
      </dsp:nvSpPr>
      <dsp:spPr>
        <a:xfrm>
          <a:off x="1219217" y="2605277"/>
          <a:ext cx="2266931" cy="2404871"/>
        </a:xfrm>
        <a:prstGeom prst="downArrow">
          <a:avLst/>
        </a:prstGeom>
        <a:gradFill rotWithShape="0">
          <a:gsLst>
            <a:gs pos="0">
              <a:schemeClr val="accent1">
                <a:shade val="50000"/>
                <a:hueOff val="361436"/>
                <a:satOff val="-7560"/>
                <a:lumOff val="42063"/>
                <a:alphaOff val="0"/>
                <a:shade val="51000"/>
                <a:satMod val="130000"/>
              </a:schemeClr>
            </a:gs>
            <a:gs pos="80000">
              <a:schemeClr val="accent1">
                <a:shade val="50000"/>
                <a:hueOff val="361436"/>
                <a:satOff val="-7560"/>
                <a:lumOff val="42063"/>
                <a:alphaOff val="0"/>
                <a:shade val="93000"/>
                <a:satMod val="130000"/>
              </a:schemeClr>
            </a:gs>
            <a:gs pos="100000">
              <a:schemeClr val="accent1">
                <a:shade val="50000"/>
                <a:hueOff val="361436"/>
                <a:satOff val="-7560"/>
                <a:lumOff val="420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7D199AE-D595-4164-9BF7-D6DCB3B4B7C9}">
      <dsp:nvSpPr>
        <dsp:cNvPr id="0" name=""/>
        <dsp:cNvSpPr/>
      </dsp:nvSpPr>
      <dsp:spPr>
        <a:xfrm>
          <a:off x="943183" y="3740797"/>
          <a:ext cx="2861283" cy="986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0" rIns="312928" bIns="312928" numCol="1" spcCol="1270" anchor="ctr" anchorCtr="0">
          <a:noAutofit/>
        </a:bodyPr>
        <a:lstStyle/>
        <a:p>
          <a:pPr lvl="0" algn="l" defTabSz="1955800">
            <a:lnSpc>
              <a:spcPct val="90000"/>
            </a:lnSpc>
            <a:spcBef>
              <a:spcPct val="0"/>
            </a:spcBef>
            <a:spcAft>
              <a:spcPct val="35000"/>
            </a:spcAft>
          </a:pPr>
          <a:r>
            <a:rPr lang="mn-MN" sz="4400" kern="1200" dirty="0" smtClean="0">
              <a:solidFill>
                <a:srgbClr val="FF0000"/>
              </a:solidFill>
            </a:rPr>
            <a:t>Хямрал</a:t>
          </a:r>
          <a:endParaRPr lang="en-US" sz="4400" kern="1200" dirty="0">
            <a:solidFill>
              <a:srgbClr val="FF0000"/>
            </a:solidFill>
          </a:endParaRPr>
        </a:p>
      </dsp:txBody>
      <dsp:txXfrm>
        <a:off x="943183" y="3740797"/>
        <a:ext cx="2861283" cy="9863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B4CA1-B3C8-410E-851F-3F35E67CEB17}">
      <dsp:nvSpPr>
        <dsp:cNvPr id="0" name=""/>
        <dsp:cNvSpPr/>
      </dsp:nvSpPr>
      <dsp:spPr>
        <a:xfrm>
          <a:off x="900848" y="442683"/>
          <a:ext cx="7536327" cy="1973553"/>
        </a:xfrm>
        <a:prstGeom prst="leftRightRibb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476EBF-D69E-4693-B1E6-BCD9233489E5}">
      <dsp:nvSpPr>
        <dsp:cNvPr id="0" name=""/>
        <dsp:cNvSpPr/>
      </dsp:nvSpPr>
      <dsp:spPr>
        <a:xfrm>
          <a:off x="1812970" y="527542"/>
          <a:ext cx="2486988" cy="14771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lvl="0" algn="ctr" defTabSz="1422400">
            <a:lnSpc>
              <a:spcPct val="90000"/>
            </a:lnSpc>
            <a:spcBef>
              <a:spcPct val="0"/>
            </a:spcBef>
            <a:spcAft>
              <a:spcPct val="35000"/>
            </a:spcAft>
          </a:pPr>
          <a:r>
            <a:rPr lang="mn-MN" sz="3200" kern="1200" dirty="0" smtClean="0">
              <a:solidFill>
                <a:srgbClr val="FF0000"/>
              </a:solidFill>
              <a:latin typeface="Arial" pitchFamily="34" charset="0"/>
              <a:cs typeface="Arial" pitchFamily="34" charset="0"/>
            </a:rPr>
            <a:t>Тогтвортгүй</a:t>
          </a:r>
          <a:endParaRPr lang="en-US" sz="3200" kern="1200" dirty="0">
            <a:solidFill>
              <a:srgbClr val="FF0000"/>
            </a:solidFill>
            <a:latin typeface="Arial" pitchFamily="34" charset="0"/>
            <a:cs typeface="Arial" pitchFamily="34" charset="0"/>
          </a:endParaRPr>
        </a:p>
      </dsp:txBody>
      <dsp:txXfrm>
        <a:off x="1812970" y="527542"/>
        <a:ext cx="2486988" cy="1477120"/>
      </dsp:txXfrm>
    </dsp:sp>
    <dsp:sp modelId="{F1D4E5A5-246D-4C44-BEEA-EC9F88ADA34F}">
      <dsp:nvSpPr>
        <dsp:cNvPr id="0" name=""/>
        <dsp:cNvSpPr/>
      </dsp:nvSpPr>
      <dsp:spPr>
        <a:xfrm>
          <a:off x="4676775" y="1009867"/>
          <a:ext cx="2939167" cy="147712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60020" rIns="0" bIns="171450" numCol="1" spcCol="1270" anchor="ctr" anchorCtr="0">
          <a:noAutofit/>
        </a:bodyPr>
        <a:lstStyle/>
        <a:p>
          <a:pPr lvl="0" algn="ctr" defTabSz="2000250">
            <a:lnSpc>
              <a:spcPct val="90000"/>
            </a:lnSpc>
            <a:spcBef>
              <a:spcPct val="0"/>
            </a:spcBef>
            <a:spcAft>
              <a:spcPct val="35000"/>
            </a:spcAft>
          </a:pPr>
          <a:r>
            <a:rPr lang="mn-MN" sz="4500" kern="1200" dirty="0" smtClean="0"/>
            <a:t>Тогтвортой</a:t>
          </a:r>
          <a:endParaRPr lang="en-US" sz="4500" kern="1200" dirty="0"/>
        </a:p>
      </dsp:txBody>
      <dsp:txXfrm>
        <a:off x="4676775" y="1009867"/>
        <a:ext cx="2939167" cy="147712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9BFF3F-FB7E-4403-8A68-11C22C416309}" type="datetimeFigureOut">
              <a:rPr lang="en-US" smtClean="0"/>
              <a:pPr/>
              <a:t>12/1/2016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F4D388-0551-4A5D-8E0B-00A92A5E97A9}" type="slidenum">
              <a:rPr lang="en-US" smtClean="0"/>
              <a:pPr/>
              <a:t>‹#›</a:t>
            </a:fld>
            <a:endParaRPr lang="en-US"/>
          </a:p>
        </p:txBody>
      </p:sp>
    </p:spTree>
    <p:extLst>
      <p:ext uri="{BB962C8B-B14F-4D97-AF65-F5344CB8AC3E}">
        <p14:creationId xmlns:p14="http://schemas.microsoft.com/office/powerpoint/2010/main" val="946379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anose="020B0604020202020204" pitchFamily="34" charset="0"/>
                <a:ea typeface="ＭＳ Ｐゴシック" panose="020B0600070205080204" pitchFamily="34" charset="-128"/>
              </a:defRPr>
            </a:lvl1pPr>
            <a:lvl2pPr marL="724497" indent="-278652">
              <a:spcBef>
                <a:spcPct val="30000"/>
              </a:spcBef>
              <a:defRPr sz="1100">
                <a:solidFill>
                  <a:schemeClr val="tx1"/>
                </a:solidFill>
                <a:latin typeface="Arial" panose="020B0604020202020204" pitchFamily="34" charset="0"/>
                <a:ea typeface="ＭＳ Ｐゴシック" panose="020B0600070205080204" pitchFamily="34" charset="-128"/>
              </a:defRPr>
            </a:lvl2pPr>
            <a:lvl3pPr marL="1114611" indent="-222922">
              <a:spcBef>
                <a:spcPct val="30000"/>
              </a:spcBef>
              <a:defRPr sz="1100">
                <a:solidFill>
                  <a:schemeClr val="tx1"/>
                </a:solidFill>
                <a:latin typeface="Arial" panose="020B0604020202020204" pitchFamily="34" charset="0"/>
                <a:ea typeface="ＭＳ Ｐゴシック" panose="020B0600070205080204" pitchFamily="34" charset="-128"/>
              </a:defRPr>
            </a:lvl3pPr>
            <a:lvl4pPr marL="1560454" indent="-222922">
              <a:spcBef>
                <a:spcPct val="30000"/>
              </a:spcBef>
              <a:defRPr sz="1100">
                <a:solidFill>
                  <a:schemeClr val="tx1"/>
                </a:solidFill>
                <a:latin typeface="Arial" panose="020B0604020202020204" pitchFamily="34" charset="0"/>
                <a:ea typeface="ＭＳ Ｐゴシック" panose="020B0600070205080204" pitchFamily="34" charset="-128"/>
              </a:defRPr>
            </a:lvl4pPr>
            <a:lvl5pPr marL="2006299" indent="-222922">
              <a:spcBef>
                <a:spcPct val="30000"/>
              </a:spcBef>
              <a:defRPr sz="1100">
                <a:solidFill>
                  <a:schemeClr val="tx1"/>
                </a:solidFill>
                <a:latin typeface="Arial" panose="020B0604020202020204" pitchFamily="34" charset="0"/>
                <a:ea typeface="ＭＳ Ｐゴシック" panose="020B0600070205080204" pitchFamily="34" charset="-128"/>
              </a:defRPr>
            </a:lvl5pPr>
            <a:lvl6pPr marL="2452142" indent="-222922"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6pPr>
            <a:lvl7pPr marL="2897987" indent="-222922"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7pPr>
            <a:lvl8pPr marL="3343831" indent="-222922"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8pPr>
            <a:lvl9pPr marL="3789675" indent="-222922"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9pPr>
          </a:lstStyle>
          <a:p>
            <a:pPr>
              <a:spcBef>
                <a:spcPct val="0"/>
              </a:spcBef>
            </a:pPr>
            <a:fld id="{349C5581-67E9-4B88-A17F-5BF1F0C9B6C6}" type="slidenum">
              <a:rPr lang="sv-SE" altLang="sv-SE" smtClean="0"/>
              <a:pPr>
                <a:spcBef>
                  <a:spcPct val="0"/>
                </a:spcBef>
              </a:pPr>
              <a:t>6</a:t>
            </a:fld>
            <a:endParaRPr lang="sv-SE" altLang="sv-SE" smtClean="0"/>
          </a:p>
        </p:txBody>
      </p:sp>
      <p:sp>
        <p:nvSpPr>
          <p:cNvPr id="78851" name="Rectangle 2"/>
          <p:cNvSpPr>
            <a:spLocks noGrp="1" noRot="1" noChangeAspect="1" noChangeArrowheads="1" noTextEdit="1"/>
          </p:cNvSpPr>
          <p:nvPr>
            <p:ph type="sldImg"/>
          </p:nvPr>
        </p:nvSpPr>
        <p:spPr>
          <a:xfrm>
            <a:off x="1371600" y="1143000"/>
            <a:ext cx="4114800" cy="3086100"/>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sv-SE" altLang="sv-SE" sz="800" dirty="0">
                <a:latin typeface="Arial" panose="020B0604020202020204" pitchFamily="34" charset="0"/>
                <a:ea typeface="ＭＳ Ｐゴシック" panose="020B0600070205080204" pitchFamily="34" charset="-128"/>
              </a:rPr>
              <a:t>Our common future 1987 </a:t>
            </a:r>
          </a:p>
          <a:p>
            <a:pPr algn="ctr" eaLnBrk="1" hangingPunct="1"/>
            <a:r>
              <a:rPr lang="sv-SE" altLang="sv-SE" sz="800" dirty="0">
                <a:latin typeface="Arial" panose="020B0604020202020204" pitchFamily="34" charset="0"/>
                <a:ea typeface="ＭＳ Ｐゴシック" panose="020B0600070205080204" pitchFamily="34" charset="-128"/>
              </a:rPr>
              <a:t>Bruntland comission</a:t>
            </a:r>
          </a:p>
        </p:txBody>
      </p:sp>
    </p:spTree>
    <p:extLst>
      <p:ext uri="{BB962C8B-B14F-4D97-AF65-F5344CB8AC3E}">
        <p14:creationId xmlns:p14="http://schemas.microsoft.com/office/powerpoint/2010/main" val="409125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n-MN" dirty="0" smtClean="0"/>
              <a:t>БОЛОВСРОЛ БОЛ</a:t>
            </a:r>
            <a:r>
              <a:rPr lang="mn-MN" baseline="0" dirty="0" smtClean="0"/>
              <a:t> ТОГТВОРТОЙ БАЙДЛЫГ ХАНГАХ СУУРЬ ЮМ</a:t>
            </a:r>
            <a:r>
              <a:rPr lang="en-US" baseline="0" dirty="0" smtClean="0"/>
              <a:t>.  </a:t>
            </a:r>
            <a:r>
              <a:rPr lang="mn-MN" baseline="0" dirty="0" smtClean="0"/>
              <a:t>ДЭЛХИЙН ХҮТҮҮС ОДООГИЙН ЭДИЙН ЗАСГИЙН ЧИГ ХАНДЛАГА НЬ ТОГТВОРТОЙ БАЙДЛЫГ БИЙ БОЛГОХГҮЙ ГЭЖ ОЙЛГЖ БАЙГАА</a:t>
            </a:r>
            <a:r>
              <a:rPr lang="en-US" baseline="0" dirty="0" smtClean="0"/>
              <a:t>. </a:t>
            </a:r>
            <a:r>
              <a:rPr lang="mn-MN" baseline="0" dirty="0" smtClean="0"/>
              <a:t>ХАРИН НИЙГМИЙГ ТОГТВОРТОЙ БАЙДАЛ РУУ ЧИГЛҮҮЛЭХЭД ОЛОН НИЙТИЙН ОЙЛГОЛТ БОЛОВСРОЛ СУРГАЛТ ЧУХАЛ ҮҮРЭГТЭЙ ГЭДГИЙГ ХҮЛЭЭН ЗӨВШӨӨРЧ БАЙНА</a:t>
            </a:r>
            <a:r>
              <a:rPr lang="en-US" baseline="0" dirty="0" smtClean="0"/>
              <a:t>. </a:t>
            </a:r>
            <a:r>
              <a:rPr lang="mn-MN" baseline="0" dirty="0" smtClean="0"/>
              <a:t>БИД ТХ БА ТХБ ИЙН ХООРОНДЫН ЯЛГААГ МАШ САЙН ОЙЛГОХ ХЭРЭГТЭЙ</a:t>
            </a:r>
            <a:r>
              <a:rPr lang="en-US" baseline="0" dirty="0" smtClean="0"/>
              <a:t>, </a:t>
            </a:r>
            <a:r>
              <a:rPr lang="mn-MN" baseline="0" dirty="0" smtClean="0"/>
              <a:t>ЖНЬ ЖОЛООЧИЙН ЭНЭ ТАЛЙН БОЛОВСРОЛ НЬ ЗОРЧИГЧДОД ҮЙЛЧЛЭХДЭЭ ЭНЭ ЗАМ АЮУЛГҮЙ ЮУ ГЭДГИЙГ ОЛЖ МЭДЭХ</a:t>
            </a:r>
            <a:r>
              <a:rPr lang="en-US" baseline="0" dirty="0" smtClean="0"/>
              <a:t>,</a:t>
            </a:r>
            <a:r>
              <a:rPr lang="mn-MN" baseline="0" dirty="0" smtClean="0"/>
              <a:t>ГАЛЫН АЮУЛГҮЙ БАЙДЛЫН БОЛОВСРОЛ НЬХҮН АМЬТАН ЭД ХӨРӨНГИЙГ ГАЛЫН АЮУЛД ӨРТӨХӨӨС ХАМГААЛАХ ЮМ</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4F4D388-0551-4A5D-8E0B-00A92A5E97A9}" type="slidenum">
              <a:rPr lang="en-US" smtClean="0"/>
              <a:pPr/>
              <a:t>7</a:t>
            </a:fld>
            <a:endParaRPr lang="en-US"/>
          </a:p>
        </p:txBody>
      </p:sp>
    </p:spTree>
    <p:extLst>
      <p:ext uri="{BB962C8B-B14F-4D97-AF65-F5344CB8AC3E}">
        <p14:creationId xmlns:p14="http://schemas.microsoft.com/office/powerpoint/2010/main" val="301261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371600" y="1143000"/>
            <a:ext cx="4114800" cy="3086100"/>
          </a:xfrm>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mn-MN" altLang="sv-SE"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383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F4D388-0551-4A5D-8E0B-00A92A5E97A9}" type="slidenum">
              <a:rPr lang="en-US" smtClean="0"/>
              <a:pPr/>
              <a:t>23</a:t>
            </a:fld>
            <a:endParaRPr lang="en-US"/>
          </a:p>
        </p:txBody>
      </p:sp>
    </p:spTree>
    <p:extLst>
      <p:ext uri="{BB962C8B-B14F-4D97-AF65-F5344CB8AC3E}">
        <p14:creationId xmlns:p14="http://schemas.microsoft.com/office/powerpoint/2010/main" val="762692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mn-MN" sz="1200" dirty="0" smtClean="0">
                <a:latin typeface="Arial" charset="0"/>
                <a:ea typeface="Calibri" pitchFamily="34" charset="0"/>
                <a:cs typeface="Arial" charset="0"/>
              </a:rPr>
              <a:t>Чуулганд ТХБ-ын мэргэжилтнүүд, албан ба албан бус боловсролын багш нар, төрийн болон төрийн бус байгууллага, бизнес, хэвлэл мэдээллийн салбарынхан оролцсон болно.</a:t>
            </a:r>
            <a:endParaRPr lang="en-US" sz="1200" dirty="0" smtClean="0">
              <a:latin typeface="Arial" charset="0"/>
              <a:ea typeface="Calibri" pitchFamily="34" charset="0"/>
              <a:cs typeface="Arial" charset="0"/>
            </a:endParaRPr>
          </a:p>
        </p:txBody>
      </p:sp>
      <p:sp>
        <p:nvSpPr>
          <p:cNvPr id="4" name="Slide Number Placeholder 3"/>
          <p:cNvSpPr>
            <a:spLocks noGrp="1"/>
          </p:cNvSpPr>
          <p:nvPr>
            <p:ph type="sldNum" sz="quarter" idx="10"/>
          </p:nvPr>
        </p:nvSpPr>
        <p:spPr/>
        <p:txBody>
          <a:bodyPr/>
          <a:lstStyle/>
          <a:p>
            <a:fld id="{04F4D388-0551-4A5D-8E0B-00A92A5E97A9}" type="slidenum">
              <a:rPr lang="en-US" smtClean="0"/>
              <a:pPr/>
              <a:t>31</a:t>
            </a:fld>
            <a:endParaRPr lang="en-US"/>
          </a:p>
        </p:txBody>
      </p:sp>
    </p:spTree>
    <p:extLst>
      <p:ext uri="{BB962C8B-B14F-4D97-AF65-F5344CB8AC3E}">
        <p14:creationId xmlns:p14="http://schemas.microsoft.com/office/powerpoint/2010/main" val="2846822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algn="just">
              <a:buFont typeface="Wingdings" pitchFamily="2" charset="2"/>
              <a:buNone/>
            </a:pPr>
            <a:r>
              <a:rPr lang="mn-MN" dirty="0" smtClean="0">
                <a:latin typeface="Arial" charset="0"/>
                <a:ea typeface="Calibri" pitchFamily="34" charset="0"/>
                <a:cs typeface="Arial" charset="0"/>
              </a:rPr>
              <a:t>ТХБ-ын үнэлгээний экспертийг бий болгох, Ази-Номхон далайн бүсэд байгаа үр дүнтэй жишээнээс суралцахыг санал болгох,   </a:t>
            </a:r>
            <a:r>
              <a:rPr lang="en-US" dirty="0" smtClean="0">
                <a:latin typeface="Arial" charset="0"/>
                <a:ea typeface="Calibri" pitchFamily="34" charset="0"/>
                <a:cs typeface="Arial" charset="0"/>
              </a:rPr>
              <a:t>(ACCU-ESD Website: http://www.accu.or.jp/esd/index.shtml)</a:t>
            </a:r>
          </a:p>
          <a:p>
            <a:pPr marL="228600" algn="just"/>
            <a:r>
              <a:rPr lang="mn-MN" dirty="0" smtClean="0">
                <a:latin typeface="Arial" charset="0"/>
                <a:ea typeface="Calibri" pitchFamily="34" charset="0"/>
                <a:cs typeface="Arial" charset="0"/>
              </a:rPr>
              <a:t> ТХБ-ын арга зүй ба  үнэлгээний хоорондох зохицлыг бүрэн дүүрэн хангах шаардлагатай. </a:t>
            </a:r>
          </a:p>
        </p:txBody>
      </p:sp>
      <p:sp>
        <p:nvSpPr>
          <p:cNvPr id="4" name="Slide Number Placeholder 3"/>
          <p:cNvSpPr>
            <a:spLocks noGrp="1"/>
          </p:cNvSpPr>
          <p:nvPr>
            <p:ph type="sldNum" sz="quarter" idx="10"/>
          </p:nvPr>
        </p:nvSpPr>
        <p:spPr/>
        <p:txBody>
          <a:bodyPr/>
          <a:lstStyle/>
          <a:p>
            <a:fld id="{04F4D388-0551-4A5D-8E0B-00A92A5E97A9}" type="slidenum">
              <a:rPr lang="en-US" smtClean="0"/>
              <a:pPr/>
              <a:t>37</a:t>
            </a:fld>
            <a:endParaRPr lang="en-US"/>
          </a:p>
        </p:txBody>
      </p:sp>
    </p:spTree>
    <p:extLst>
      <p:ext uri="{BB962C8B-B14F-4D97-AF65-F5344CB8AC3E}">
        <p14:creationId xmlns:p14="http://schemas.microsoft.com/office/powerpoint/2010/main" val="192724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mn-MN" dirty="0" smtClean="0"/>
              <a:t>Б</a:t>
            </a:r>
            <a:r>
              <a:rPr lang="en-US" dirty="0" err="1" smtClean="0"/>
              <a:t>үх</a:t>
            </a:r>
            <a:r>
              <a:rPr lang="en-US" dirty="0" smtClean="0"/>
              <a:t> </a:t>
            </a:r>
            <a:r>
              <a:rPr lang="en-US" dirty="0" err="1" smtClean="0"/>
              <a:t>суралцагч</a:t>
            </a:r>
            <a:r>
              <a:rPr lang="en-US" dirty="0" smtClean="0"/>
              <a:t> </a:t>
            </a:r>
            <a:r>
              <a:rPr lang="en-US" dirty="0" err="1" smtClean="0"/>
              <a:t>тогтвортой</a:t>
            </a:r>
            <a:r>
              <a:rPr lang="en-US" dirty="0" smtClean="0"/>
              <a:t> </a:t>
            </a:r>
            <a:r>
              <a:rPr lang="en-US" dirty="0" err="1" smtClean="0"/>
              <a:t>хөгжлийг</a:t>
            </a:r>
            <a:r>
              <a:rPr lang="en-US" dirty="0" smtClean="0"/>
              <a:t> </a:t>
            </a:r>
            <a:r>
              <a:rPr lang="en-US" dirty="0" err="1" smtClean="0"/>
              <a:t>хөхиүлэн</a:t>
            </a:r>
            <a:r>
              <a:rPr lang="en-US" dirty="0" smtClean="0"/>
              <a:t> </a:t>
            </a:r>
            <a:r>
              <a:rPr lang="en-US" dirty="0" err="1" smtClean="0"/>
              <a:t>дэмжих</a:t>
            </a:r>
            <a:r>
              <a:rPr lang="en-US" dirty="0" smtClean="0"/>
              <a:t> </a:t>
            </a:r>
            <a:r>
              <a:rPr lang="en-US" dirty="0" err="1" smtClean="0"/>
              <a:t>мэдлэг</a:t>
            </a:r>
            <a:r>
              <a:rPr lang="en-US" dirty="0" smtClean="0"/>
              <a:t>, </a:t>
            </a:r>
            <a:r>
              <a:rPr lang="en-US" dirty="0" err="1" smtClean="0"/>
              <a:t>ур</a:t>
            </a:r>
            <a:r>
              <a:rPr lang="en-US" dirty="0" smtClean="0"/>
              <a:t> </a:t>
            </a:r>
            <a:r>
              <a:rPr lang="en-US" dirty="0" err="1" smtClean="0"/>
              <a:t>чадварыг</a:t>
            </a:r>
            <a:r>
              <a:rPr lang="en-US" dirty="0" smtClean="0"/>
              <a:t> </a:t>
            </a:r>
            <a:r>
              <a:rPr lang="en-US" dirty="0" err="1" smtClean="0"/>
              <a:t>тогтвортой</a:t>
            </a:r>
            <a:r>
              <a:rPr lang="en-US" dirty="0" smtClean="0"/>
              <a:t> </a:t>
            </a:r>
            <a:r>
              <a:rPr lang="en-US" dirty="0" err="1" smtClean="0"/>
              <a:t>хөгжлийн</a:t>
            </a:r>
            <a:r>
              <a:rPr lang="en-US" dirty="0" smtClean="0"/>
              <a:t> </a:t>
            </a:r>
            <a:r>
              <a:rPr lang="en-US" dirty="0" err="1" smtClean="0"/>
              <a:t>ба</a:t>
            </a:r>
            <a:r>
              <a:rPr lang="en-US" dirty="0" smtClean="0"/>
              <a:t> </a:t>
            </a:r>
            <a:r>
              <a:rPr lang="en-US" dirty="0" err="1" smtClean="0"/>
              <a:t>тогтвортой</a:t>
            </a:r>
            <a:r>
              <a:rPr lang="en-US" dirty="0" smtClean="0"/>
              <a:t> </a:t>
            </a:r>
            <a:r>
              <a:rPr lang="en-US" dirty="0" err="1" smtClean="0"/>
              <a:t>амьдралын</a:t>
            </a:r>
            <a:r>
              <a:rPr lang="en-US" dirty="0" smtClean="0"/>
              <a:t> </a:t>
            </a:r>
            <a:r>
              <a:rPr lang="en-US" dirty="0" err="1" smtClean="0"/>
              <a:t>хэв</a:t>
            </a:r>
            <a:r>
              <a:rPr lang="en-US" dirty="0" smtClean="0"/>
              <a:t> </a:t>
            </a:r>
            <a:r>
              <a:rPr lang="en-US" dirty="0" err="1" smtClean="0"/>
              <a:t>маягийн</a:t>
            </a:r>
            <a:r>
              <a:rPr lang="en-US" dirty="0" smtClean="0"/>
              <a:t> </a:t>
            </a:r>
            <a:r>
              <a:rPr lang="en-US" dirty="0" err="1" smtClean="0"/>
              <a:t>тухайболовсрол</a:t>
            </a:r>
            <a:r>
              <a:rPr lang="en-US" dirty="0" smtClean="0"/>
              <a:t>, </a:t>
            </a:r>
            <a:r>
              <a:rPr lang="en-US" dirty="0" err="1" smtClean="0"/>
              <a:t>хүний</a:t>
            </a:r>
            <a:r>
              <a:rPr lang="en-US" dirty="0" smtClean="0"/>
              <a:t> </a:t>
            </a:r>
            <a:r>
              <a:rPr lang="en-US" dirty="0" err="1" smtClean="0"/>
              <a:t>эрх</a:t>
            </a:r>
            <a:r>
              <a:rPr lang="en-US" dirty="0" smtClean="0"/>
              <a:t>, </a:t>
            </a:r>
            <a:r>
              <a:rPr lang="en-US" dirty="0" err="1" smtClean="0"/>
              <a:t>жендэрийн</a:t>
            </a:r>
            <a:r>
              <a:rPr lang="en-US" dirty="0" smtClean="0"/>
              <a:t> </a:t>
            </a:r>
            <a:r>
              <a:rPr lang="en-US" dirty="0" err="1" smtClean="0"/>
              <a:t>тэгш</a:t>
            </a:r>
            <a:r>
              <a:rPr lang="en-US" dirty="0" smtClean="0"/>
              <a:t> </a:t>
            </a:r>
            <a:r>
              <a:rPr lang="en-US" dirty="0" err="1" smtClean="0"/>
              <a:t>эрх</a:t>
            </a:r>
            <a:r>
              <a:rPr lang="en-US" dirty="0" smtClean="0"/>
              <a:t>, </a:t>
            </a:r>
            <a:r>
              <a:rPr lang="en-US" dirty="0" err="1" smtClean="0"/>
              <a:t>хүчирхийлэлгүй</a:t>
            </a:r>
            <a:r>
              <a:rPr lang="en-US" dirty="0" smtClean="0"/>
              <a:t>, </a:t>
            </a:r>
            <a:r>
              <a:rPr lang="en-US" dirty="0" err="1" smtClean="0"/>
              <a:t>энхтайвнаар</a:t>
            </a:r>
            <a:r>
              <a:rPr lang="en-US" dirty="0" smtClean="0"/>
              <a:t> </a:t>
            </a:r>
            <a:r>
              <a:rPr lang="en-US" dirty="0" err="1" smtClean="0"/>
              <a:t>амьдрах</a:t>
            </a:r>
            <a:r>
              <a:rPr lang="en-US" dirty="0" smtClean="0"/>
              <a:t> </a:t>
            </a:r>
            <a:r>
              <a:rPr lang="en-US" dirty="0" err="1" smtClean="0"/>
              <a:t>соёл</a:t>
            </a:r>
            <a:r>
              <a:rPr lang="en-US" dirty="0" smtClean="0"/>
              <a:t>, </a:t>
            </a:r>
            <a:r>
              <a:rPr lang="en-US" dirty="0" err="1" smtClean="0"/>
              <a:t>дэлхийн</a:t>
            </a:r>
            <a:r>
              <a:rPr lang="en-US" dirty="0" smtClean="0"/>
              <a:t> </a:t>
            </a:r>
            <a:r>
              <a:rPr lang="en-US" dirty="0" err="1" smtClean="0"/>
              <a:t>иргэншил</a:t>
            </a:r>
            <a:r>
              <a:rPr lang="en-US" dirty="0" smtClean="0"/>
              <a:t>, </a:t>
            </a:r>
            <a:r>
              <a:rPr lang="en-US" dirty="0" err="1" smtClean="0"/>
              <a:t>соёлын</a:t>
            </a:r>
            <a:r>
              <a:rPr lang="en-US" dirty="0" smtClean="0"/>
              <a:t> </a:t>
            </a:r>
            <a:r>
              <a:rPr lang="en-US" dirty="0" err="1" smtClean="0"/>
              <a:t>ялгаатай</a:t>
            </a:r>
            <a:r>
              <a:rPr lang="en-US" dirty="0" smtClean="0"/>
              <a:t> </a:t>
            </a:r>
            <a:r>
              <a:rPr lang="en-US" dirty="0" err="1" smtClean="0"/>
              <a:t>байдалд</a:t>
            </a:r>
            <a:r>
              <a:rPr lang="en-US" dirty="0" smtClean="0"/>
              <a:t> </a:t>
            </a:r>
            <a:r>
              <a:rPr lang="en-US" dirty="0" err="1" smtClean="0"/>
              <a:t>талархалтай</a:t>
            </a:r>
            <a:r>
              <a:rPr lang="en-US" dirty="0" smtClean="0"/>
              <a:t> </a:t>
            </a:r>
            <a:r>
              <a:rPr lang="en-US" dirty="0" err="1" smtClean="0"/>
              <a:t>хандах</a:t>
            </a:r>
            <a:r>
              <a:rPr lang="en-US" dirty="0" smtClean="0"/>
              <a:t>, </a:t>
            </a:r>
            <a:r>
              <a:rPr lang="en-US" dirty="0" err="1" smtClean="0"/>
              <a:t>тогтвортой</a:t>
            </a:r>
            <a:r>
              <a:rPr lang="en-US" dirty="0" smtClean="0"/>
              <a:t> </a:t>
            </a:r>
            <a:r>
              <a:rPr lang="en-US" dirty="0" err="1" smtClean="0"/>
              <a:t>хөгжихөд</a:t>
            </a:r>
            <a:r>
              <a:rPr lang="en-US" dirty="0" smtClean="0"/>
              <a:t> </a:t>
            </a:r>
            <a:r>
              <a:rPr lang="en-US" dirty="0" err="1" smtClean="0"/>
              <a:t>соёлын</a:t>
            </a:r>
            <a:r>
              <a:rPr lang="en-US" dirty="0" smtClean="0"/>
              <a:t> </a:t>
            </a:r>
            <a:r>
              <a:rPr lang="en-US" dirty="0" err="1" smtClean="0"/>
              <a:t>үзүүлэх</a:t>
            </a:r>
            <a:r>
              <a:rPr lang="en-US" dirty="0" smtClean="0"/>
              <a:t> </a:t>
            </a:r>
            <a:r>
              <a:rPr lang="en-US" dirty="0" err="1" smtClean="0"/>
              <a:t>нөлөө</a:t>
            </a:r>
            <a:r>
              <a:rPr lang="en-US" dirty="0" smtClean="0"/>
              <a:t> </a:t>
            </a:r>
            <a:r>
              <a:rPr lang="en-US" dirty="0" err="1" smtClean="0"/>
              <a:t>зэргийг</a:t>
            </a:r>
            <a:r>
              <a:rPr lang="en-US" dirty="0" smtClean="0"/>
              <a:t>  </a:t>
            </a:r>
            <a:r>
              <a:rPr lang="en-US" dirty="0" err="1" smtClean="0"/>
              <a:t>судлах</a:t>
            </a:r>
            <a:r>
              <a:rPr lang="en-US" dirty="0" smtClean="0"/>
              <a:t> </a:t>
            </a:r>
            <a:r>
              <a:rPr lang="en-US" dirty="0" err="1" smtClean="0"/>
              <a:t>замаар</a:t>
            </a:r>
            <a:r>
              <a:rPr lang="en-US" dirty="0" smtClean="0"/>
              <a:t> </a:t>
            </a:r>
            <a:r>
              <a:rPr lang="en-US" dirty="0" err="1" smtClean="0"/>
              <a:t>олж</a:t>
            </a:r>
            <a:r>
              <a:rPr lang="en-US" dirty="0" smtClean="0"/>
              <a:t> </a:t>
            </a:r>
            <a:r>
              <a:rPr lang="en-US" dirty="0" err="1" smtClean="0"/>
              <a:t>авахыг</a:t>
            </a:r>
            <a:r>
              <a:rPr lang="en-US" dirty="0" smtClean="0"/>
              <a:t> </a:t>
            </a:r>
            <a:r>
              <a:rPr lang="en-US" dirty="0" err="1" smtClean="0"/>
              <a:t>баталгаажуулах</a:t>
            </a:r>
            <a:endParaRPr lang="en-US" dirty="0" smtClean="0"/>
          </a:p>
          <a:p>
            <a:pPr lvl="0"/>
            <a:r>
              <a:rPr lang="mn-MN" dirty="0" smtClean="0"/>
              <a:t>Б</a:t>
            </a:r>
            <a:r>
              <a:rPr lang="en-US" dirty="0" err="1" smtClean="0"/>
              <a:t>оловсролд</a:t>
            </a:r>
            <a:r>
              <a:rPr lang="en-US" dirty="0" smtClean="0"/>
              <a:t> </a:t>
            </a:r>
            <a:r>
              <a:rPr lang="en-US" dirty="0" err="1" smtClean="0"/>
              <a:t>зориулсан</a:t>
            </a:r>
            <a:r>
              <a:rPr lang="en-US" dirty="0" smtClean="0"/>
              <a:t> </a:t>
            </a:r>
            <a:r>
              <a:rPr lang="en-US" dirty="0" err="1" smtClean="0"/>
              <a:t>байшин</a:t>
            </a:r>
            <a:r>
              <a:rPr lang="en-US" dirty="0" smtClean="0"/>
              <a:t> </a:t>
            </a:r>
            <a:r>
              <a:rPr lang="en-US" dirty="0" err="1" smtClean="0"/>
              <a:t>барилгыг</a:t>
            </a:r>
            <a:r>
              <a:rPr lang="en-US" dirty="0" smtClean="0"/>
              <a:t> </a:t>
            </a:r>
            <a:r>
              <a:rPr lang="en-US" dirty="0" err="1" smtClean="0"/>
              <a:t>хүүхдэд</a:t>
            </a:r>
            <a:r>
              <a:rPr lang="en-US" dirty="0" smtClean="0"/>
              <a:t> </a:t>
            </a:r>
            <a:r>
              <a:rPr lang="en-US" dirty="0" err="1" smtClean="0"/>
              <a:t>ээлтэй</a:t>
            </a:r>
            <a:r>
              <a:rPr lang="en-US" dirty="0" smtClean="0"/>
              <a:t> </a:t>
            </a:r>
            <a:r>
              <a:rPr lang="en-US" dirty="0" err="1" smtClean="0"/>
              <a:t>бөгөөд</a:t>
            </a:r>
            <a:r>
              <a:rPr lang="en-US" dirty="0" smtClean="0"/>
              <a:t> </a:t>
            </a:r>
            <a:r>
              <a:rPr lang="en-US" dirty="0" err="1" smtClean="0"/>
              <a:t>хөгжлийн</a:t>
            </a:r>
            <a:r>
              <a:rPr lang="en-US" dirty="0" smtClean="0"/>
              <a:t> </a:t>
            </a:r>
            <a:r>
              <a:rPr lang="en-US" dirty="0" err="1" smtClean="0"/>
              <a:t>бэрхшээл</a:t>
            </a:r>
            <a:r>
              <a:rPr lang="en-US" dirty="0" smtClean="0"/>
              <a:t> </a:t>
            </a:r>
            <a:r>
              <a:rPr lang="en-US" dirty="0" err="1" smtClean="0"/>
              <a:t>болон</a:t>
            </a:r>
            <a:r>
              <a:rPr lang="en-US" dirty="0" smtClean="0"/>
              <a:t> </a:t>
            </a:r>
            <a:r>
              <a:rPr lang="en-US" dirty="0" err="1" smtClean="0"/>
              <a:t>жендэрийн</a:t>
            </a:r>
            <a:r>
              <a:rPr lang="en-US" dirty="0" smtClean="0"/>
              <a:t> </a:t>
            </a:r>
            <a:r>
              <a:rPr lang="en-US" dirty="0" err="1" smtClean="0"/>
              <a:t>мэдрэмжтэй</a:t>
            </a:r>
            <a:r>
              <a:rPr lang="en-US" dirty="0" smtClean="0"/>
              <a:t> </a:t>
            </a:r>
            <a:r>
              <a:rPr lang="en-US" dirty="0" err="1" smtClean="0"/>
              <a:t>байхаар</a:t>
            </a:r>
            <a:r>
              <a:rPr lang="en-US" dirty="0" smtClean="0"/>
              <a:t> </a:t>
            </a:r>
            <a:r>
              <a:rPr lang="en-US" dirty="0" err="1" smtClean="0"/>
              <a:t>барьж</a:t>
            </a:r>
            <a:r>
              <a:rPr lang="en-US" dirty="0" smtClean="0"/>
              <a:t>, </a:t>
            </a:r>
            <a:r>
              <a:rPr lang="en-US" dirty="0" err="1" smtClean="0"/>
              <a:t>засаж</a:t>
            </a:r>
            <a:r>
              <a:rPr lang="en-US" dirty="0" smtClean="0"/>
              <a:t> </a:t>
            </a:r>
            <a:r>
              <a:rPr lang="en-US" dirty="0" err="1" smtClean="0"/>
              <a:t>сайжруулан</a:t>
            </a:r>
            <a:r>
              <a:rPr lang="en-US" dirty="0" smtClean="0"/>
              <a:t> </a:t>
            </a:r>
            <a:r>
              <a:rPr lang="en-US" dirty="0" err="1" smtClean="0"/>
              <a:t>бүх</a:t>
            </a:r>
            <a:r>
              <a:rPr lang="en-US" dirty="0" smtClean="0"/>
              <a:t> </a:t>
            </a:r>
            <a:r>
              <a:rPr lang="en-US" dirty="0" err="1" smtClean="0"/>
              <a:t>хүнд</a:t>
            </a:r>
            <a:r>
              <a:rPr lang="en-US" dirty="0" smtClean="0"/>
              <a:t> </a:t>
            </a:r>
            <a:r>
              <a:rPr lang="en-US" dirty="0" err="1" smtClean="0"/>
              <a:t>аюулгүй</a:t>
            </a:r>
            <a:r>
              <a:rPr lang="en-US" dirty="0" smtClean="0"/>
              <a:t>, </a:t>
            </a:r>
            <a:r>
              <a:rPr lang="en-US" dirty="0" err="1" smtClean="0"/>
              <a:t>хүчирхийлэлгүй</a:t>
            </a:r>
            <a:r>
              <a:rPr lang="en-US" dirty="0" smtClean="0"/>
              <a:t>, </a:t>
            </a:r>
            <a:r>
              <a:rPr lang="en-US" dirty="0" err="1" smtClean="0"/>
              <a:t>тэгш</a:t>
            </a:r>
            <a:r>
              <a:rPr lang="en-US" dirty="0" smtClean="0"/>
              <a:t> </a:t>
            </a:r>
            <a:r>
              <a:rPr lang="en-US" dirty="0" err="1" smtClean="0"/>
              <a:t>хамруулсан</a:t>
            </a:r>
            <a:r>
              <a:rPr lang="en-US" dirty="0" smtClean="0"/>
              <a:t>, </a:t>
            </a:r>
            <a:r>
              <a:rPr lang="en-US" dirty="0" err="1" smtClean="0"/>
              <a:t>үр</a:t>
            </a:r>
            <a:r>
              <a:rPr lang="en-US" dirty="0" smtClean="0"/>
              <a:t> </a:t>
            </a:r>
            <a:r>
              <a:rPr lang="en-US" dirty="0" err="1" smtClean="0"/>
              <a:t>дүнтэй</a:t>
            </a:r>
            <a:r>
              <a:rPr lang="en-US" dirty="0" smtClean="0"/>
              <a:t> </a:t>
            </a:r>
            <a:r>
              <a:rPr lang="en-US" dirty="0" err="1" smtClean="0"/>
              <a:t>сургалтын</a:t>
            </a:r>
            <a:r>
              <a:rPr lang="en-US" dirty="0" smtClean="0"/>
              <a:t> </a:t>
            </a:r>
            <a:r>
              <a:rPr lang="en-US" dirty="0" err="1" smtClean="0"/>
              <a:t>орчинг</a:t>
            </a:r>
            <a:r>
              <a:rPr lang="en-US" dirty="0" smtClean="0"/>
              <a:t> </a:t>
            </a:r>
            <a:r>
              <a:rPr lang="en-US" dirty="0" err="1" smtClean="0"/>
              <a:t>бий</a:t>
            </a:r>
            <a:r>
              <a:rPr lang="en-US" dirty="0" smtClean="0"/>
              <a:t> </a:t>
            </a:r>
            <a:r>
              <a:rPr lang="en-US" dirty="0" err="1" smtClean="0"/>
              <a:t>болгох</a:t>
            </a:r>
            <a:r>
              <a:rPr lang="en-US" dirty="0" smtClean="0"/>
              <a:t> </a:t>
            </a:r>
          </a:p>
          <a:p>
            <a:pPr lvl="0"/>
            <a:r>
              <a:rPr lang="mn-MN" dirty="0" smtClean="0"/>
              <a:t>Б</a:t>
            </a:r>
            <a:r>
              <a:rPr lang="en-US" dirty="0" err="1" smtClean="0"/>
              <a:t>уурай</a:t>
            </a:r>
            <a:r>
              <a:rPr lang="en-US" dirty="0" smtClean="0"/>
              <a:t> </a:t>
            </a:r>
            <a:r>
              <a:rPr lang="en-US" dirty="0" err="1" smtClean="0"/>
              <a:t>хөгжилтэй</a:t>
            </a:r>
            <a:r>
              <a:rPr lang="en-US" dirty="0" smtClean="0"/>
              <a:t>, </a:t>
            </a:r>
            <a:r>
              <a:rPr lang="en-US" dirty="0" err="1" smtClean="0"/>
              <a:t>арлын</a:t>
            </a:r>
            <a:r>
              <a:rPr lang="en-US" dirty="0" smtClean="0"/>
              <a:t> </a:t>
            </a:r>
            <a:r>
              <a:rPr lang="en-US" dirty="0" err="1" smtClean="0"/>
              <a:t>жижиг</a:t>
            </a:r>
            <a:r>
              <a:rPr lang="en-US" dirty="0" smtClean="0"/>
              <a:t> </a:t>
            </a:r>
            <a:r>
              <a:rPr lang="en-US" dirty="0" err="1" smtClean="0"/>
              <a:t>болон</a:t>
            </a:r>
            <a:r>
              <a:rPr lang="en-US" dirty="0" smtClean="0"/>
              <a:t> </a:t>
            </a:r>
            <a:r>
              <a:rPr lang="en-US" dirty="0" err="1" smtClean="0"/>
              <a:t>Африкийн</a:t>
            </a:r>
            <a:r>
              <a:rPr lang="en-US" dirty="0" smtClean="0"/>
              <a:t> </a:t>
            </a:r>
            <a:r>
              <a:rPr lang="en-US" dirty="0" err="1" smtClean="0"/>
              <a:t>улс</a:t>
            </a:r>
            <a:r>
              <a:rPr lang="en-US" dirty="0" smtClean="0"/>
              <a:t> </a:t>
            </a:r>
            <a:r>
              <a:rPr lang="en-US" dirty="0" err="1" smtClean="0"/>
              <a:t>орнуудад</a:t>
            </a:r>
            <a:r>
              <a:rPr lang="en-US" dirty="0" smtClean="0"/>
              <a:t> </a:t>
            </a:r>
            <a:r>
              <a:rPr lang="en-US" dirty="0" err="1" smtClean="0"/>
              <a:t>дээд</a:t>
            </a:r>
            <a:r>
              <a:rPr lang="en-US" dirty="0" smtClean="0"/>
              <a:t> </a:t>
            </a:r>
            <a:r>
              <a:rPr lang="en-US" dirty="0" err="1" smtClean="0"/>
              <a:t>боловсролд</a:t>
            </a:r>
            <a:r>
              <a:rPr lang="en-US" dirty="0" smtClean="0"/>
              <a:t> </a:t>
            </a:r>
            <a:r>
              <a:rPr lang="en-US" dirty="0" err="1" smtClean="0"/>
              <a:t>тэр</a:t>
            </a:r>
            <a:r>
              <a:rPr lang="en-US" dirty="0" smtClean="0"/>
              <a:t> </a:t>
            </a:r>
            <a:r>
              <a:rPr lang="en-US" dirty="0" err="1" smtClean="0"/>
              <a:t>дундаа</a:t>
            </a:r>
            <a:r>
              <a:rPr lang="en-US" dirty="0" smtClean="0"/>
              <a:t> </a:t>
            </a:r>
            <a:r>
              <a:rPr lang="en-US" dirty="0" err="1" smtClean="0"/>
              <a:t>мэргэжлийн</a:t>
            </a:r>
            <a:r>
              <a:rPr lang="en-US" dirty="0" smtClean="0"/>
              <a:t> </a:t>
            </a:r>
            <a:r>
              <a:rPr lang="en-US" dirty="0" err="1" smtClean="0"/>
              <a:t>боловсрол</a:t>
            </a:r>
            <a:r>
              <a:rPr lang="en-US" dirty="0" smtClean="0"/>
              <a:t>, </a:t>
            </a:r>
            <a:r>
              <a:rPr lang="en-US" dirty="0" err="1" smtClean="0"/>
              <a:t>мэдээлэл</a:t>
            </a:r>
            <a:r>
              <a:rPr lang="en-US" dirty="0" smtClean="0"/>
              <a:t> </a:t>
            </a:r>
            <a:r>
              <a:rPr lang="en-US" dirty="0" err="1" smtClean="0"/>
              <a:t>холбооны</a:t>
            </a:r>
            <a:r>
              <a:rPr lang="en-US" dirty="0" smtClean="0"/>
              <a:t> </a:t>
            </a:r>
            <a:r>
              <a:rPr lang="en-US" dirty="0" err="1" smtClean="0"/>
              <a:t>технологи</a:t>
            </a:r>
            <a:r>
              <a:rPr lang="en-US" dirty="0" smtClean="0"/>
              <a:t>, </a:t>
            </a:r>
            <a:r>
              <a:rPr lang="en-US" dirty="0" err="1" smtClean="0"/>
              <a:t>техник</a:t>
            </a:r>
            <a:r>
              <a:rPr lang="en-US" dirty="0" smtClean="0"/>
              <a:t>, </a:t>
            </a:r>
            <a:r>
              <a:rPr lang="en-US" dirty="0" err="1" smtClean="0"/>
              <a:t>инженерийн</a:t>
            </a:r>
            <a:r>
              <a:rPr lang="en-US" dirty="0" smtClean="0"/>
              <a:t> </a:t>
            </a:r>
            <a:r>
              <a:rPr lang="en-US" dirty="0" err="1" smtClean="0"/>
              <a:t>сургалт</a:t>
            </a:r>
            <a:r>
              <a:rPr lang="en-US" dirty="0" smtClean="0"/>
              <a:t>, </a:t>
            </a:r>
            <a:r>
              <a:rPr lang="en-US" dirty="0" err="1" smtClean="0"/>
              <a:t>судалгааны</a:t>
            </a:r>
            <a:r>
              <a:rPr lang="en-US" dirty="0" smtClean="0"/>
              <a:t> </a:t>
            </a:r>
            <a:r>
              <a:rPr lang="en-US" dirty="0" err="1" smtClean="0"/>
              <a:t>хөтөлбөрүүдэд</a:t>
            </a:r>
            <a:r>
              <a:rPr lang="en-US" dirty="0" smtClean="0"/>
              <a:t> </a:t>
            </a:r>
            <a:r>
              <a:rPr lang="en-US" dirty="0" err="1" smtClean="0"/>
              <a:t>хамрагдалтыг</a:t>
            </a:r>
            <a:r>
              <a:rPr lang="en-US" dirty="0" smtClean="0"/>
              <a:t> </a:t>
            </a:r>
            <a:r>
              <a:rPr lang="en-US" dirty="0" err="1" smtClean="0"/>
              <a:t>нэмэгдүүлэх</a:t>
            </a:r>
            <a:r>
              <a:rPr lang="en-US" dirty="0" smtClean="0"/>
              <a:t> </a:t>
            </a:r>
            <a:r>
              <a:rPr lang="en-US" dirty="0" err="1" smtClean="0"/>
              <a:t>зорилгоор</a:t>
            </a:r>
            <a:r>
              <a:rPr lang="en-US" dirty="0" smtClean="0"/>
              <a:t> </a:t>
            </a:r>
            <a:r>
              <a:rPr lang="en-US" dirty="0" err="1" smtClean="0"/>
              <a:t>хөгжингүй</a:t>
            </a:r>
            <a:r>
              <a:rPr lang="en-US" dirty="0" smtClean="0"/>
              <a:t> </a:t>
            </a:r>
            <a:r>
              <a:rPr lang="en-US" dirty="0" err="1" smtClean="0"/>
              <a:t>болон</a:t>
            </a:r>
            <a:r>
              <a:rPr lang="en-US" dirty="0" smtClean="0"/>
              <a:t> </a:t>
            </a:r>
            <a:r>
              <a:rPr lang="en-US" dirty="0" err="1" smtClean="0"/>
              <a:t>хөгжиж</a:t>
            </a:r>
            <a:r>
              <a:rPr lang="en-US" dirty="0" smtClean="0"/>
              <a:t> </a:t>
            </a:r>
            <a:r>
              <a:rPr lang="en-US" dirty="0" err="1" smtClean="0"/>
              <a:t>буй</a:t>
            </a:r>
            <a:r>
              <a:rPr lang="en-US" dirty="0" smtClean="0"/>
              <a:t> </a:t>
            </a:r>
            <a:r>
              <a:rPr lang="en-US" dirty="0" err="1" smtClean="0"/>
              <a:t>орнуудад</a:t>
            </a:r>
            <a:r>
              <a:rPr lang="en-US" dirty="0" smtClean="0"/>
              <a:t> </a:t>
            </a:r>
            <a:r>
              <a:rPr lang="en-US" dirty="0" err="1" smtClean="0"/>
              <a:t>суралцах</a:t>
            </a:r>
            <a:r>
              <a:rPr lang="en-US" dirty="0" smtClean="0"/>
              <a:t> </a:t>
            </a:r>
            <a:r>
              <a:rPr lang="en-US" dirty="0" err="1" smtClean="0"/>
              <a:t>сургалтын</a:t>
            </a:r>
            <a:r>
              <a:rPr lang="en-US" dirty="0" smtClean="0"/>
              <a:t> </a:t>
            </a:r>
            <a:r>
              <a:rPr lang="en-US" dirty="0" err="1" smtClean="0"/>
              <a:t>тэтгэлгийг</a:t>
            </a:r>
            <a:r>
              <a:rPr lang="en-US" dirty="0" smtClean="0"/>
              <a:t> </a:t>
            </a:r>
            <a:r>
              <a:rPr lang="en-US" dirty="0" err="1" smtClean="0"/>
              <a:t>нэмэгдүүлэх</a:t>
            </a:r>
            <a:r>
              <a:rPr lang="en-US" dirty="0" smtClean="0"/>
              <a:t> </a:t>
            </a:r>
          </a:p>
          <a:p>
            <a:pPr lvl="0"/>
            <a:r>
              <a:rPr lang="mn-MN" dirty="0" smtClean="0"/>
              <a:t>Х</a:t>
            </a:r>
            <a:r>
              <a:rPr lang="en-US" dirty="0" err="1" smtClean="0"/>
              <a:t>өгжиж</a:t>
            </a:r>
            <a:r>
              <a:rPr lang="en-US" dirty="0" smtClean="0"/>
              <a:t> </a:t>
            </a:r>
            <a:r>
              <a:rPr lang="en-US" dirty="0" err="1" smtClean="0"/>
              <a:t>буй</a:t>
            </a:r>
            <a:r>
              <a:rPr lang="en-US" dirty="0" smtClean="0"/>
              <a:t> </a:t>
            </a:r>
            <a:r>
              <a:rPr lang="en-US" dirty="0" err="1" smtClean="0"/>
              <a:t>орнууд</a:t>
            </a:r>
            <a:r>
              <a:rPr lang="en-US" dirty="0" smtClean="0"/>
              <a:t> </a:t>
            </a:r>
            <a:r>
              <a:rPr lang="en-US" dirty="0" err="1" smtClean="0"/>
              <a:t>тэр</a:t>
            </a:r>
            <a:r>
              <a:rPr lang="en-US" dirty="0" smtClean="0"/>
              <a:t> </a:t>
            </a:r>
            <a:r>
              <a:rPr lang="en-US" dirty="0" err="1" smtClean="0"/>
              <a:t>дундаа</a:t>
            </a:r>
            <a:r>
              <a:rPr lang="en-US" dirty="0" smtClean="0"/>
              <a:t> </a:t>
            </a:r>
            <a:r>
              <a:rPr lang="en-US" dirty="0" err="1" smtClean="0"/>
              <a:t>буурай</a:t>
            </a:r>
            <a:r>
              <a:rPr lang="en-US" dirty="0" smtClean="0"/>
              <a:t> </a:t>
            </a:r>
            <a:r>
              <a:rPr lang="en-US" dirty="0" err="1" smtClean="0"/>
              <a:t>хөгжилтэй</a:t>
            </a:r>
            <a:r>
              <a:rPr lang="en-US" dirty="0" smtClean="0"/>
              <a:t>, </a:t>
            </a:r>
            <a:r>
              <a:rPr lang="en-US" dirty="0" err="1" smtClean="0"/>
              <a:t>арлын</a:t>
            </a:r>
            <a:r>
              <a:rPr lang="en-US" dirty="0" smtClean="0"/>
              <a:t> </a:t>
            </a:r>
            <a:r>
              <a:rPr lang="en-US" dirty="0" err="1" smtClean="0"/>
              <a:t>жижиг</a:t>
            </a:r>
            <a:r>
              <a:rPr lang="en-US" dirty="0" smtClean="0"/>
              <a:t> </a:t>
            </a:r>
            <a:r>
              <a:rPr lang="en-US" dirty="0" err="1" smtClean="0"/>
              <a:t>улсуудад</a:t>
            </a:r>
            <a:r>
              <a:rPr lang="en-US" dirty="0" smtClean="0"/>
              <a:t> </a:t>
            </a:r>
            <a:r>
              <a:rPr lang="en-US" dirty="0" err="1" smtClean="0"/>
              <a:t>олон</a:t>
            </a:r>
            <a:r>
              <a:rPr lang="en-US" dirty="0" smtClean="0"/>
              <a:t> </a:t>
            </a:r>
            <a:r>
              <a:rPr lang="en-US" dirty="0" err="1" smtClean="0"/>
              <a:t>улсын</a:t>
            </a:r>
            <a:r>
              <a:rPr lang="en-US" dirty="0" smtClean="0"/>
              <a:t> </a:t>
            </a:r>
            <a:r>
              <a:rPr lang="en-US" dirty="0" err="1" smtClean="0"/>
              <a:t>хамтын</a:t>
            </a:r>
            <a:r>
              <a:rPr lang="en-US" dirty="0" smtClean="0"/>
              <a:t> </a:t>
            </a:r>
            <a:r>
              <a:rPr lang="en-US" dirty="0" err="1" smtClean="0"/>
              <a:t>ажиллагаагаар</a:t>
            </a:r>
            <a:r>
              <a:rPr lang="en-US" dirty="0" smtClean="0"/>
              <a:t> </a:t>
            </a:r>
            <a:r>
              <a:rPr lang="en-US" dirty="0" err="1" smtClean="0"/>
              <a:t>дамжуулан</a:t>
            </a:r>
            <a:r>
              <a:rPr lang="en-US" dirty="0" smtClean="0"/>
              <a:t> </a:t>
            </a:r>
            <a:r>
              <a:rPr lang="en-US" dirty="0" err="1" smtClean="0"/>
              <a:t>багшийн</a:t>
            </a:r>
            <a:r>
              <a:rPr lang="en-US" dirty="0" smtClean="0"/>
              <a:t> </a:t>
            </a:r>
            <a:r>
              <a:rPr lang="en-US" dirty="0" err="1" smtClean="0"/>
              <a:t>сургалтыг</a:t>
            </a:r>
            <a:r>
              <a:rPr lang="en-US" dirty="0" smtClean="0"/>
              <a:t> </a:t>
            </a:r>
            <a:r>
              <a:rPr lang="en-US" dirty="0" err="1" smtClean="0"/>
              <a:t>зохион</a:t>
            </a:r>
            <a:r>
              <a:rPr lang="en-US" dirty="0" smtClean="0"/>
              <a:t> </a:t>
            </a:r>
            <a:r>
              <a:rPr lang="en-US" dirty="0" err="1" smtClean="0"/>
              <a:t>байгуулах</a:t>
            </a:r>
            <a:r>
              <a:rPr lang="en-US" dirty="0" smtClean="0"/>
              <a:t> </a:t>
            </a:r>
            <a:r>
              <a:rPr lang="en-US" dirty="0" err="1" smtClean="0"/>
              <a:t>зэрэг</a:t>
            </a:r>
            <a:r>
              <a:rPr lang="en-US" dirty="0" smtClean="0"/>
              <a:t> </a:t>
            </a:r>
            <a:r>
              <a:rPr lang="en-US" dirty="0" err="1" smtClean="0"/>
              <a:t>замаар</a:t>
            </a:r>
            <a:r>
              <a:rPr lang="en-US" dirty="0" smtClean="0"/>
              <a:t> </a:t>
            </a:r>
            <a:r>
              <a:rPr lang="en-US" dirty="0" err="1" smtClean="0"/>
              <a:t>мэргэшсэн</a:t>
            </a:r>
            <a:r>
              <a:rPr lang="en-US" dirty="0" smtClean="0"/>
              <a:t> </a:t>
            </a:r>
            <a:r>
              <a:rPr lang="en-US" dirty="0" err="1" smtClean="0"/>
              <a:t>багшийн</a:t>
            </a:r>
            <a:r>
              <a:rPr lang="en-US" dirty="0" smtClean="0"/>
              <a:t> </a:t>
            </a:r>
            <a:r>
              <a:rPr lang="en-US" dirty="0" err="1" smtClean="0"/>
              <a:t>хангалтыг</a:t>
            </a:r>
            <a:r>
              <a:rPr lang="en-US" dirty="0" smtClean="0"/>
              <a:t> </a:t>
            </a:r>
            <a:r>
              <a:rPr lang="en-US" dirty="0" err="1" smtClean="0"/>
              <a:t>нэмэгдүүлэх</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mn-MN" dirty="0" smtClean="0"/>
              <a:t>Э</a:t>
            </a:r>
            <a:r>
              <a:rPr lang="en-US" dirty="0" err="1" smtClean="0"/>
              <a:t>рэгтэй</a:t>
            </a:r>
            <a:r>
              <a:rPr lang="en-US" dirty="0" smtClean="0"/>
              <a:t>, </a:t>
            </a:r>
            <a:r>
              <a:rPr lang="en-US" dirty="0" err="1" smtClean="0"/>
              <a:t>эмэгтэй</a:t>
            </a:r>
            <a:r>
              <a:rPr lang="en-US" dirty="0" smtClean="0"/>
              <a:t> </a:t>
            </a:r>
            <a:r>
              <a:rPr lang="en-US" dirty="0" err="1" smtClean="0"/>
              <a:t>ялгалгүй</a:t>
            </a:r>
            <a:r>
              <a:rPr lang="en-US" dirty="0" smtClean="0"/>
              <a:t> </a:t>
            </a:r>
            <a:r>
              <a:rPr lang="en-US" dirty="0" err="1" smtClean="0"/>
              <a:t>бүх</a:t>
            </a:r>
            <a:r>
              <a:rPr lang="en-US" dirty="0" smtClean="0"/>
              <a:t> </a:t>
            </a:r>
            <a:r>
              <a:rPr lang="en-US" dirty="0" err="1" smtClean="0"/>
              <a:t>залуус</a:t>
            </a:r>
            <a:r>
              <a:rPr lang="en-US" dirty="0" smtClean="0"/>
              <a:t>, </a:t>
            </a:r>
            <a:r>
              <a:rPr lang="en-US" dirty="0" err="1" smtClean="0"/>
              <a:t>насанд</a:t>
            </a:r>
            <a:r>
              <a:rPr lang="en-US" dirty="0" smtClean="0"/>
              <a:t> </a:t>
            </a:r>
            <a:r>
              <a:rPr lang="en-US" dirty="0" err="1" smtClean="0"/>
              <a:t>хүрэгчдийн</a:t>
            </a:r>
            <a:r>
              <a:rPr lang="en-US" dirty="0" smtClean="0"/>
              <a:t> </a:t>
            </a:r>
            <a:r>
              <a:rPr lang="en-US" dirty="0" err="1" smtClean="0"/>
              <a:t>бичиг</a:t>
            </a:r>
            <a:r>
              <a:rPr lang="en-US" dirty="0" smtClean="0"/>
              <a:t> </a:t>
            </a:r>
            <a:r>
              <a:rPr lang="en-US" dirty="0" err="1" smtClean="0"/>
              <a:t>үсэгт</a:t>
            </a:r>
            <a:r>
              <a:rPr lang="en-US" dirty="0" smtClean="0"/>
              <a:t> </a:t>
            </a:r>
            <a:r>
              <a:rPr lang="en-US" dirty="0" err="1" smtClean="0"/>
              <a:t>тайлагда</a:t>
            </a:r>
            <a:r>
              <a:rPr lang="mn-MN" dirty="0" smtClean="0"/>
              <a:t>лтын түвши</a:t>
            </a:r>
            <a:r>
              <a:rPr lang="en-US" dirty="0" smtClean="0"/>
              <a:t>н, </a:t>
            </a:r>
            <a:r>
              <a:rPr lang="en-US" dirty="0" err="1" smtClean="0"/>
              <a:t>тоо</a:t>
            </a:r>
            <a:r>
              <a:rPr lang="en-US" dirty="0" smtClean="0"/>
              <a:t> </a:t>
            </a:r>
            <a:r>
              <a:rPr lang="en-US" dirty="0" err="1" smtClean="0"/>
              <a:t>бодох</a:t>
            </a:r>
            <a:r>
              <a:rPr lang="en-US" dirty="0" smtClean="0"/>
              <a:t> </a:t>
            </a:r>
            <a:r>
              <a:rPr lang="en-US" dirty="0" err="1" smtClean="0"/>
              <a:t>чадварыг</a:t>
            </a:r>
            <a:r>
              <a:rPr lang="en-US" dirty="0" smtClean="0"/>
              <a:t> </a:t>
            </a:r>
            <a:r>
              <a:rPr lang="mn-MN" dirty="0" smtClean="0"/>
              <a:t>нэмэгдүүлэх</a:t>
            </a:r>
            <a:endParaRPr lang="en-US" dirty="0" smtClean="0"/>
          </a:p>
          <a:p>
            <a:endParaRPr lang="en-US" dirty="0"/>
          </a:p>
        </p:txBody>
      </p:sp>
      <p:sp>
        <p:nvSpPr>
          <p:cNvPr id="4" name="Slide Number Placeholder 3"/>
          <p:cNvSpPr>
            <a:spLocks noGrp="1"/>
          </p:cNvSpPr>
          <p:nvPr>
            <p:ph type="sldNum" sz="quarter" idx="10"/>
          </p:nvPr>
        </p:nvSpPr>
        <p:spPr/>
        <p:txBody>
          <a:bodyPr/>
          <a:lstStyle/>
          <a:p>
            <a:fld id="{04F4D388-0551-4A5D-8E0B-00A92A5E97A9}" type="slidenum">
              <a:rPr lang="en-US" smtClean="0"/>
              <a:pPr/>
              <a:t>48</a:t>
            </a:fld>
            <a:endParaRPr lang="en-US"/>
          </a:p>
        </p:txBody>
      </p:sp>
    </p:spTree>
    <p:extLst>
      <p:ext uri="{BB962C8B-B14F-4D97-AF65-F5344CB8AC3E}">
        <p14:creationId xmlns:p14="http://schemas.microsoft.com/office/powerpoint/2010/main" val="401255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6DB0EE-AC92-4FC8-90F4-2FC9F4FE70A8}"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6B100-DC54-4B4C-800C-E62C2C1052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DB0EE-AC92-4FC8-90F4-2FC9F4FE70A8}"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6B100-DC54-4B4C-800C-E62C2C1052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DB0EE-AC92-4FC8-90F4-2FC9F4FE70A8}"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6B100-DC54-4B4C-800C-E62C2C1052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6DB0EE-AC92-4FC8-90F4-2FC9F4FE70A8}"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6B100-DC54-4B4C-800C-E62C2C1052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6DB0EE-AC92-4FC8-90F4-2FC9F4FE70A8}"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A6B100-DC54-4B4C-800C-E62C2C1052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6DB0EE-AC92-4FC8-90F4-2FC9F4FE70A8}" type="datetimeFigureOut">
              <a:rPr lang="en-US" smtClean="0"/>
              <a:pPr/>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6B100-DC54-4B4C-800C-E62C2C1052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6DB0EE-AC92-4FC8-90F4-2FC9F4FE70A8}" type="datetimeFigureOut">
              <a:rPr lang="en-US" smtClean="0"/>
              <a:pPr/>
              <a:t>12/1/2016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A6B100-DC54-4B4C-800C-E62C2C1052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6DB0EE-AC92-4FC8-90F4-2FC9F4FE70A8}" type="datetimeFigureOut">
              <a:rPr lang="en-US" smtClean="0"/>
              <a:pPr/>
              <a:t>12/1/2016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A6B100-DC54-4B4C-800C-E62C2C1052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DB0EE-AC92-4FC8-90F4-2FC9F4FE70A8}" type="datetimeFigureOut">
              <a:rPr lang="en-US" smtClean="0"/>
              <a:pPr/>
              <a:t>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A6B100-DC54-4B4C-800C-E62C2C1052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6DB0EE-AC92-4FC8-90F4-2FC9F4FE70A8}" type="datetimeFigureOut">
              <a:rPr lang="en-US" smtClean="0"/>
              <a:pPr/>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6B100-DC54-4B4C-800C-E62C2C1052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6DB0EE-AC92-4FC8-90F4-2FC9F4FE70A8}" type="datetimeFigureOut">
              <a:rPr lang="en-US" smtClean="0"/>
              <a:pPr/>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A6B100-DC54-4B4C-800C-E62C2C1052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6DB0EE-AC92-4FC8-90F4-2FC9F4FE70A8}" type="datetimeFigureOut">
              <a:rPr lang="en-US" smtClean="0"/>
              <a:pPr/>
              <a:t>12/1/2016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6B100-DC54-4B4C-800C-E62C2C1052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cle.mn/" TargetMode="External"/><Relationship Id="rId2" Type="http://schemas.openxmlformats.org/officeDocument/2006/relationships/hyperlink" Target="mailto:lut-ochir@ncle.mn"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legalinfo.mn/"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mn.undp.or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unicef.org/mongolia"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www.unicefmongolia.blogspot.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powerpointstyles.com/"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tbilisiplus30.org/Ahmedabad%20Declaration.pdf" TargetMode="External"/><Relationship Id="rId2" Type="http://schemas.openxmlformats.org/officeDocument/2006/relationships/hyperlink" Target="http://www.holistic-edu.org/Hiroo-senngenn.pdf" TargetMode="External"/><Relationship Id="rId1" Type="http://schemas.openxmlformats.org/officeDocument/2006/relationships/slideLayout" Target="../slideLayouts/slideLayout2.xml"/><Relationship Id="rId5" Type="http://schemas.openxmlformats.org/officeDocument/2006/relationships/hyperlink" Target="http://www.esd-world-conference-2009.org/fi%20leadmin/download/ESD2009_BonnDeclaration080409.pdf" TargetMode="External"/><Relationship Id="rId4" Type="http://schemas.openxmlformats.org/officeDocument/2006/relationships/hyperlink" Target="http://www.accu.or.jp/esd/mt-static/news/topics/ESDforum%20in%20TOKYO.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ncle.mn/"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720975"/>
            <a:ext cx="8458200" cy="1698625"/>
          </a:xfrm>
        </p:spPr>
        <p:txBody>
          <a:bodyPr>
            <a:normAutofit fontScale="90000"/>
          </a:bodyPr>
          <a:lstStyle/>
          <a:p>
            <a:r>
              <a:rPr lang="mn-MN" dirty="0" smtClean="0">
                <a:solidFill>
                  <a:srgbClr val="002060"/>
                </a:solidFill>
              </a:rPr>
              <a:t>Тогтвортой хөгжил ба Тогтвортой хөгжлийн боловсролын дэлхий нийтийн чиг хандлага</a:t>
            </a:r>
            <a:endParaRPr lang="en-US" dirty="0">
              <a:solidFill>
                <a:srgbClr val="002060"/>
              </a:solidFill>
            </a:endParaRPr>
          </a:p>
        </p:txBody>
      </p:sp>
      <p:sp>
        <p:nvSpPr>
          <p:cNvPr id="4" name="Subtitle 4"/>
          <p:cNvSpPr>
            <a:spLocks noGrp="1"/>
          </p:cNvSpPr>
          <p:nvPr>
            <p:ph type="subTitle" idx="1"/>
          </p:nvPr>
        </p:nvSpPr>
        <p:spPr>
          <a:xfrm>
            <a:off x="0" y="5786438"/>
            <a:ext cx="9072563" cy="1071562"/>
          </a:xfrm>
        </p:spPr>
        <p:txBody>
          <a:bodyPr/>
          <a:lstStyle/>
          <a:p>
            <a:pPr algn="r" eaLnBrk="1" hangingPunct="1">
              <a:defRPr/>
            </a:pPr>
            <a:r>
              <a:rPr lang="mn-MN" sz="2000" i="1" dirty="0" smtClean="0">
                <a:solidFill>
                  <a:srgbClr val="002060"/>
                </a:solidFill>
                <a:effectLst>
                  <a:outerShdw blurRad="38100" dist="38100" dir="2700000" algn="tl">
                    <a:srgbClr val="000000">
                      <a:alpha val="43137"/>
                    </a:srgbClr>
                  </a:outerShdw>
                </a:effectLst>
              </a:rPr>
              <a:t>НТБҮТ-ийн мэргэжилтэн В.Лут-Очир</a:t>
            </a:r>
            <a:endParaRPr lang="en-US" sz="2000" i="1" dirty="0" smtClean="0">
              <a:solidFill>
                <a:srgbClr val="002060"/>
              </a:solidFill>
              <a:effectLst>
                <a:outerShdw blurRad="38100" dist="38100" dir="2700000" algn="tl">
                  <a:srgbClr val="000000">
                    <a:alpha val="43137"/>
                  </a:srgbClr>
                </a:outerShdw>
              </a:effectLst>
            </a:endParaRPr>
          </a:p>
          <a:p>
            <a:pPr algn="r" eaLnBrk="1" hangingPunct="1">
              <a:defRPr/>
            </a:pPr>
            <a:r>
              <a:rPr lang="en-US" sz="1600" i="1" dirty="0" smtClean="0">
                <a:solidFill>
                  <a:srgbClr val="002060"/>
                </a:solidFill>
                <a:effectLst>
                  <a:outerShdw blurRad="38100" dist="38100" dir="2700000" algn="tl">
                    <a:srgbClr val="000000">
                      <a:alpha val="43137"/>
                    </a:srgbClr>
                  </a:outerShdw>
                </a:effectLst>
                <a:hlinkClick r:id="rId2"/>
              </a:rPr>
              <a:t>lut-ochir@ncle.mn</a:t>
            </a:r>
            <a:endParaRPr lang="en-US" sz="1600" i="1" dirty="0" smtClean="0">
              <a:solidFill>
                <a:srgbClr val="002060"/>
              </a:solidFill>
              <a:effectLst>
                <a:outerShdw blurRad="38100" dist="38100" dir="2700000" algn="tl">
                  <a:srgbClr val="000000">
                    <a:alpha val="43137"/>
                  </a:srgbClr>
                </a:outerShdw>
              </a:effectLst>
            </a:endParaRPr>
          </a:p>
          <a:p>
            <a:pPr algn="r" eaLnBrk="1" hangingPunct="1">
              <a:defRPr/>
            </a:pPr>
            <a:r>
              <a:rPr lang="en-US" sz="1600" i="1" dirty="0" smtClean="0">
                <a:solidFill>
                  <a:srgbClr val="002060"/>
                </a:solidFill>
                <a:effectLst>
                  <a:outerShdw blurRad="38100" dist="38100" dir="2700000" algn="tl">
                    <a:srgbClr val="000000">
                      <a:alpha val="43137"/>
                    </a:srgbClr>
                  </a:outerShdw>
                </a:effectLst>
                <a:hlinkClick r:id="rId3"/>
              </a:rPr>
              <a:t>www.ncle.mn</a:t>
            </a:r>
            <a:r>
              <a:rPr lang="en-US" sz="1600" i="1" dirty="0" smtClean="0">
                <a:solidFill>
                  <a:srgbClr val="002060"/>
                </a:solidFill>
                <a:effectLst>
                  <a:outerShdw blurRad="38100" dist="38100" dir="2700000" algn="tl">
                    <a:srgbClr val="000000">
                      <a:alpha val="43137"/>
                    </a:srgbClr>
                  </a:outerShdw>
                </a:effectLst>
              </a:rPr>
              <a:t> </a:t>
            </a:r>
            <a:endParaRPr lang="en-US" sz="1600" i="1" dirty="0">
              <a:solidFill>
                <a:srgbClr val="002060"/>
              </a:solidFill>
              <a:effectLst>
                <a:outerShdw blurRad="38100" dist="38100" dir="2700000" algn="tl">
                  <a:srgbClr val="000000">
                    <a:alpha val="43137"/>
                  </a:srgbClr>
                </a:outerShdw>
              </a:effectLst>
            </a:endParaRPr>
          </a:p>
        </p:txBody>
      </p:sp>
      <p:sp>
        <p:nvSpPr>
          <p:cNvPr id="5" name="Title 4"/>
          <p:cNvSpPr txBox="1">
            <a:spLocks/>
          </p:cNvSpPr>
          <p:nvPr/>
        </p:nvSpPr>
        <p:spPr>
          <a:xfrm>
            <a:off x="0" y="1066800"/>
            <a:ext cx="9144000" cy="63658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none" spc="0" normalizeH="0" baseline="0" noProof="0" dirty="0" smtClean="0">
                <a:ln>
                  <a:noFill/>
                </a:ln>
                <a:solidFill>
                  <a:srgbClr val="002060"/>
                </a:solidFill>
                <a:effectLst/>
                <a:uLnTx/>
                <a:uFillTx/>
                <a:latin typeface="+mj-lt"/>
                <a:ea typeface="+mj-ea"/>
                <a:cs typeface="Times New Roman" pitchFamily="18" charset="0"/>
              </a:rPr>
              <a:t>НАСАН ТУРШИЙН БОЛОВСРОЛЫН</a:t>
            </a:r>
            <a:br>
              <a:rPr kumimoji="0" lang="ru-RU" sz="1400" b="1" i="0" u="none" strike="noStrike" kern="1200" cap="none" spc="0" normalizeH="0" baseline="0" noProof="0" dirty="0" smtClean="0">
                <a:ln>
                  <a:noFill/>
                </a:ln>
                <a:solidFill>
                  <a:srgbClr val="002060"/>
                </a:solidFill>
                <a:effectLst/>
                <a:uLnTx/>
                <a:uFillTx/>
                <a:latin typeface="+mj-lt"/>
                <a:ea typeface="+mj-ea"/>
                <a:cs typeface="Times New Roman" pitchFamily="18" charset="0"/>
              </a:rPr>
            </a:br>
            <a:r>
              <a:rPr kumimoji="0" lang="ru-RU" sz="1400" b="1" i="0" u="none" strike="noStrike" kern="1200" cap="none" spc="0" normalizeH="0" baseline="0" noProof="0" dirty="0" smtClean="0">
                <a:ln>
                  <a:noFill/>
                </a:ln>
                <a:solidFill>
                  <a:srgbClr val="002060"/>
                </a:solidFill>
                <a:effectLst/>
                <a:uLnTx/>
                <a:uFillTx/>
                <a:latin typeface="+mj-lt"/>
                <a:ea typeface="+mj-ea"/>
                <a:cs typeface="Times New Roman" pitchFamily="18" charset="0"/>
              </a:rPr>
              <a:t>ҮНДЭСНИЙ ТӨВ</a:t>
            </a:r>
            <a:endParaRPr kumimoji="0" lang="ru-RU" sz="14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6" name="Picture 4" descr="D:\Picture\logo new small.png"/>
          <p:cNvPicPr>
            <a:picLocks noChangeAspect="1" noChangeArrowheads="1"/>
          </p:cNvPicPr>
          <p:nvPr/>
        </p:nvPicPr>
        <p:blipFill>
          <a:blip r:embed="rId4"/>
          <a:srcRect/>
          <a:stretch>
            <a:fillRect/>
          </a:stretch>
        </p:blipFill>
        <p:spPr bwMode="auto">
          <a:xfrm>
            <a:off x="4241800" y="404813"/>
            <a:ext cx="6604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37549" y="762000"/>
            <a:ext cx="8777851" cy="3225392"/>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4000"/>
              </a:lnSpc>
              <a:buNone/>
            </a:pPr>
            <a:r>
              <a:rPr lang="mn-MN" sz="3000" i="1" dirty="0" smtClean="0">
                <a:latin typeface="Times New Roman" panose="02020603050405020304" pitchFamily="18" charset="0"/>
                <a:cs typeface="Times New Roman" panose="02020603050405020304" pitchFamily="18" charset="0"/>
              </a:rPr>
              <a:t>“ ... </a:t>
            </a:r>
            <a:r>
              <a:rPr lang="mn-MN" sz="3000" i="1" dirty="0" smtClean="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тогтвортой хөгжил </a:t>
            </a:r>
            <a:r>
              <a:rPr lang="mn-MN" sz="3000" i="1" dirty="0" smtClean="0">
                <a:latin typeface="Times New Roman" panose="02020603050405020304" pitchFamily="18" charset="0"/>
                <a:cs typeface="Times New Roman" panose="02020603050405020304" pitchFamily="18" charset="0"/>
              </a:rPr>
              <a:t>гэсэн үзэл санаа нь хамгийн эрхэм сайхан зорилгод хүрэхийн тулд өвөг дээдсээ, мөн өөрийгөө болон бусдыг, түүнчлэн өнгөрснөө мөн өнөөдрөө болон ирээдүйгээ золиослохгүйгээр ажиллаж, амьдрах арга ухааныг дээдлэн эзэмшсэн аж төрөх соёлыг илэрхийлнэ…</a:t>
            </a:r>
            <a:r>
              <a:rPr lang="en-US" sz="3000" i="1" dirty="0" smtClean="0">
                <a:latin typeface="Times New Roman" panose="02020603050405020304" pitchFamily="18" charset="0"/>
                <a:cs typeface="Times New Roman" panose="02020603050405020304" pitchFamily="18" charset="0"/>
              </a:rPr>
              <a:t>’’</a:t>
            </a:r>
            <a:r>
              <a:rPr lang="en-US" sz="3000" dirty="0" smtClean="0">
                <a:latin typeface="Times New Roman" panose="02020603050405020304" pitchFamily="18" charset="0"/>
                <a:cs typeface="Times New Roman" panose="02020603050405020304" pitchFamily="18" charset="0"/>
              </a:rPr>
              <a:t> </a:t>
            </a:r>
            <a:endParaRPr lang="mn-MN" sz="3000"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114800"/>
            <a:ext cx="2824905" cy="2070159"/>
          </a:xfrm>
          <a:prstGeom prst="rect">
            <a:avLst/>
          </a:prstGeom>
        </p:spPr>
      </p:pic>
      <p:sp>
        <p:nvSpPr>
          <p:cNvPr id="3" name="TextBox 2"/>
          <p:cNvSpPr txBox="1"/>
          <p:nvPr/>
        </p:nvSpPr>
        <p:spPr>
          <a:xfrm>
            <a:off x="335473" y="5105400"/>
            <a:ext cx="5379527" cy="747577"/>
          </a:xfrm>
          <a:prstGeom prst="rect">
            <a:avLst/>
          </a:prstGeom>
          <a:noFill/>
        </p:spPr>
        <p:txBody>
          <a:bodyPr wrap="square" rtlCol="0">
            <a:spAutoFit/>
          </a:bodyPr>
          <a:lstStyle/>
          <a:p>
            <a:pPr>
              <a:lnSpc>
                <a:spcPct val="124000"/>
              </a:lnSpc>
            </a:pPr>
            <a:r>
              <a:rPr lang="mn-MN" dirty="0">
                <a:latin typeface="Times New Roman" panose="02020603050405020304" pitchFamily="18" charset="0"/>
                <a:cs typeface="Times New Roman" panose="02020603050405020304" pitchFamily="18" charset="0"/>
              </a:rPr>
              <a:t>БСШУЯ, 2003. Бага, дунд боловсролын стандартын ерөнхий зөвлөмж, хууд. 11. БСШУЯ, Улаанбаатар</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1552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0812" y="304800"/>
            <a:ext cx="2749515" cy="2892189"/>
          </a:xfrm>
        </p:spPr>
        <p:txBody>
          <a:bodyPr>
            <a:normAutofit/>
          </a:bodyPr>
          <a:lstStyle/>
          <a:p>
            <a:r>
              <a:rPr lang="mn-MN" sz="3600" dirty="0" smtClean="0">
                <a:latin typeface="Arial" pitchFamily="34" charset="0"/>
                <a:cs typeface="Arial" pitchFamily="34" charset="0"/>
              </a:rPr>
              <a:t>Тогтвортой хөгжлийн тулгуур багана</a:t>
            </a:r>
            <a:endParaRPr lang="en-US" sz="3600" dirty="0">
              <a:solidFill>
                <a:srgbClr val="FF0000"/>
              </a:solidFill>
              <a:latin typeface="Arial" pitchFamily="34" charset="0"/>
              <a:cs typeface="Arial" pitchFamily="34" charset="0"/>
            </a:endParaRPr>
          </a:p>
        </p:txBody>
      </p:sp>
      <p:pic>
        <p:nvPicPr>
          <p:cNvPr id="2051" name="Picture 3" descr="C:\Users\NCLE\Documents\esd 3 motive.png"/>
          <p:cNvPicPr>
            <a:picLocks noChangeAspect="1" noChangeArrowheads="1"/>
          </p:cNvPicPr>
          <p:nvPr/>
        </p:nvPicPr>
        <p:blipFill>
          <a:blip r:embed="rId3"/>
          <a:srcRect/>
          <a:stretch>
            <a:fillRect/>
          </a:stretch>
        </p:blipFill>
        <p:spPr bwMode="auto">
          <a:xfrm>
            <a:off x="1857056" y="-196644"/>
            <a:ext cx="7729396" cy="6858000"/>
          </a:xfrm>
          <a:prstGeom prst="rect">
            <a:avLst/>
          </a:prstGeom>
          <a:noFill/>
        </p:spPr>
      </p:pic>
    </p:spTree>
    <p:extLst>
      <p:ext uri="{BB962C8B-B14F-4D97-AF65-F5344CB8AC3E}">
        <p14:creationId xmlns:p14="http://schemas.microsoft.com/office/powerpoint/2010/main" val="3645867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931" y="1828800"/>
            <a:ext cx="6957269" cy="4087396"/>
          </a:xfrm>
          <a:prstGeom prst="rect">
            <a:avLst/>
          </a:prstGeom>
        </p:spPr>
      </p:pic>
      <p:sp>
        <p:nvSpPr>
          <p:cNvPr id="2" name="Title 1"/>
          <p:cNvSpPr>
            <a:spLocks noGrp="1"/>
          </p:cNvSpPr>
          <p:nvPr>
            <p:ph type="title"/>
          </p:nvPr>
        </p:nvSpPr>
        <p:spPr>
          <a:xfrm>
            <a:off x="355230" y="457200"/>
            <a:ext cx="7886700" cy="621193"/>
          </a:xfrm>
        </p:spPr>
        <p:txBody>
          <a:bodyPr>
            <a:normAutofit fontScale="90000"/>
          </a:bodyPr>
          <a:lstStyle/>
          <a:p>
            <a:pPr algn="ctr"/>
            <a:r>
              <a:rPr lang="mn-MN" sz="3600" dirty="0" smtClean="0">
                <a:cs typeface="Times New Roman" panose="02020603050405020304" pitchFamily="18" charset="0"/>
              </a:rPr>
              <a:t>Байгаль орчны зохистой хэрэглээ </a:t>
            </a:r>
            <a:endParaRPr lang="en-US" sz="3600" dirty="0">
              <a:solidFill>
                <a:srgbClr val="FF0000"/>
              </a:solidFill>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2797540936"/>
              </p:ext>
            </p:extLst>
          </p:nvPr>
        </p:nvGraphicFramePr>
        <p:xfrm>
          <a:off x="130261" y="1905000"/>
          <a:ext cx="4898939" cy="3981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838200" y="1219200"/>
            <a:ext cx="3456264" cy="646331"/>
          </a:xfrm>
          <a:prstGeom prst="rect">
            <a:avLst/>
          </a:prstGeom>
          <a:noFill/>
        </p:spPr>
        <p:txBody>
          <a:bodyPr wrap="square" rtlCol="0">
            <a:spAutoFit/>
          </a:bodyPr>
          <a:lstStyle/>
          <a:p>
            <a:pPr algn="ctr"/>
            <a:r>
              <a:rPr lang="mn-MN" sz="3600" b="1" dirty="0" smtClean="0">
                <a:solidFill>
                  <a:srgbClr val="FF0000"/>
                </a:solidFill>
              </a:rPr>
              <a:t>ЭРЧИМ ХҮЧ</a:t>
            </a:r>
            <a:endParaRPr lang="en-US" sz="3600" b="1" dirty="0">
              <a:solidFill>
                <a:srgbClr val="FF0000"/>
              </a:solidFill>
            </a:endParaRPr>
          </a:p>
        </p:txBody>
      </p:sp>
      <p:sp>
        <p:nvSpPr>
          <p:cNvPr id="8" name="TextBox 7"/>
          <p:cNvSpPr txBox="1"/>
          <p:nvPr/>
        </p:nvSpPr>
        <p:spPr>
          <a:xfrm rot="14397523">
            <a:off x="-739430" y="3505466"/>
            <a:ext cx="3456264" cy="646331"/>
          </a:xfrm>
          <a:prstGeom prst="rect">
            <a:avLst/>
          </a:prstGeom>
          <a:noFill/>
        </p:spPr>
        <p:txBody>
          <a:bodyPr wrap="square" rtlCol="0">
            <a:spAutoFit/>
          </a:bodyPr>
          <a:lstStyle/>
          <a:p>
            <a:pPr algn="ctr"/>
            <a:r>
              <a:rPr lang="mn-MN" sz="3600" b="1" dirty="0" smtClean="0">
                <a:solidFill>
                  <a:schemeClr val="accent6">
                    <a:lumMod val="75000"/>
                  </a:schemeClr>
                </a:solidFill>
              </a:rPr>
              <a:t>ХОГ ХАЯГДАЛ</a:t>
            </a:r>
            <a:endParaRPr lang="en-US" sz="3600" b="1" dirty="0">
              <a:solidFill>
                <a:schemeClr val="accent6">
                  <a:lumMod val="75000"/>
                </a:schemeClr>
              </a:solidFill>
            </a:endParaRPr>
          </a:p>
        </p:txBody>
      </p:sp>
      <p:sp>
        <p:nvSpPr>
          <p:cNvPr id="9" name="TextBox 8"/>
          <p:cNvSpPr txBox="1"/>
          <p:nvPr/>
        </p:nvSpPr>
        <p:spPr>
          <a:xfrm rot="18060056">
            <a:off x="2362585" y="3610566"/>
            <a:ext cx="3456264" cy="646331"/>
          </a:xfrm>
          <a:prstGeom prst="rect">
            <a:avLst/>
          </a:prstGeom>
          <a:noFill/>
        </p:spPr>
        <p:txBody>
          <a:bodyPr wrap="square" rtlCol="0">
            <a:spAutoFit/>
          </a:bodyPr>
          <a:lstStyle/>
          <a:p>
            <a:pPr algn="ctr"/>
            <a:r>
              <a:rPr lang="mn-MN" sz="3600" b="1" dirty="0" smtClean="0">
                <a:solidFill>
                  <a:srgbClr val="0070C0"/>
                </a:solidFill>
              </a:rPr>
              <a:t>УС</a:t>
            </a:r>
            <a:endParaRPr lang="en-US" sz="3600" b="1" dirty="0">
              <a:solidFill>
                <a:srgbClr val="0070C0"/>
              </a:solidFill>
            </a:endParaRPr>
          </a:p>
        </p:txBody>
      </p:sp>
    </p:spTree>
    <p:extLst>
      <p:ext uri="{BB962C8B-B14F-4D97-AF65-F5344CB8AC3E}">
        <p14:creationId xmlns:p14="http://schemas.microsoft.com/office/powerpoint/2010/main" val="631734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203" t="174" r="6679" b="-174"/>
          <a:stretch/>
        </p:blipFill>
        <p:spPr>
          <a:xfrm>
            <a:off x="743695" y="0"/>
            <a:ext cx="7866905" cy="6040785"/>
          </a:xfrm>
          <a:prstGeom prst="rect">
            <a:avLst/>
          </a:prstGeom>
        </p:spPr>
      </p:pic>
    </p:spTree>
    <p:extLst>
      <p:ext uri="{BB962C8B-B14F-4D97-AF65-F5344CB8AC3E}">
        <p14:creationId xmlns:p14="http://schemas.microsoft.com/office/powerpoint/2010/main" val="3745723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CLE\Documents\niigem.png"/>
          <p:cNvPicPr>
            <a:picLocks noChangeAspect="1" noChangeArrowheads="1"/>
          </p:cNvPicPr>
          <p:nvPr/>
        </p:nvPicPr>
        <p:blipFill>
          <a:blip r:embed="rId2"/>
          <a:srcRect/>
          <a:stretch>
            <a:fillRect/>
          </a:stretch>
        </p:blipFill>
        <p:spPr bwMode="auto">
          <a:xfrm>
            <a:off x="1276350" y="-110593"/>
            <a:ext cx="7410450" cy="6749518"/>
          </a:xfrm>
          <a:prstGeom prst="rect">
            <a:avLst/>
          </a:prstGeom>
          <a:noFill/>
        </p:spPr>
      </p:pic>
    </p:spTree>
    <p:extLst>
      <p:ext uri="{BB962C8B-B14F-4D97-AF65-F5344CB8AC3E}">
        <p14:creationId xmlns:p14="http://schemas.microsoft.com/office/powerpoint/2010/main" val="3483063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90" y="457200"/>
            <a:ext cx="3758415" cy="665444"/>
          </a:xfrm>
        </p:spPr>
        <p:txBody>
          <a:bodyPr>
            <a:normAutofit/>
          </a:bodyPr>
          <a:lstStyle/>
          <a:p>
            <a:r>
              <a:rPr lang="mn-MN" sz="3600" dirty="0" smtClean="0">
                <a:latin typeface="Arial" pitchFamily="34" charset="0"/>
                <a:cs typeface="Arial" pitchFamily="34" charset="0"/>
              </a:rPr>
              <a:t>Харьцуулалт </a:t>
            </a:r>
            <a:endParaRPr lang="en-US" sz="3600" dirty="0">
              <a:latin typeface="Arial" pitchFamily="34" charset="0"/>
              <a:cs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l="10806" t="12843" r="11810" b="8496"/>
          <a:stretch>
            <a:fillRect/>
          </a:stretch>
        </p:blipFill>
        <p:spPr>
          <a:xfrm>
            <a:off x="275254" y="1295400"/>
            <a:ext cx="8716346" cy="4642402"/>
          </a:xfrm>
          <a:prstGeom prst="rect">
            <a:avLst/>
          </a:prstGeom>
        </p:spPr>
      </p:pic>
    </p:spTree>
    <p:extLst>
      <p:ext uri="{BB962C8B-B14F-4D97-AF65-F5344CB8AC3E}">
        <p14:creationId xmlns:p14="http://schemas.microsoft.com/office/powerpoint/2010/main" val="1314875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0"/>
            <a:ext cx="9144000" cy="6858000"/>
          </a:xfrm>
          <a:prstGeom prst="rect">
            <a:avLst/>
          </a:prstGeom>
          <a:solidFill>
            <a:schemeClr val="bg1"/>
          </a:solidFill>
        </p:spPr>
        <p:txBody>
          <a:bodyPr wrap="square" rtlCol="0">
            <a:spAutoFit/>
          </a:bodyPr>
          <a:lstStyle/>
          <a:p>
            <a:endParaRPr lang="en-US"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7585" t="15349" r="22473"/>
          <a:stretch/>
        </p:blipFill>
        <p:spPr>
          <a:xfrm>
            <a:off x="2722645" y="0"/>
            <a:ext cx="6416552" cy="6858000"/>
          </a:xfrm>
          <a:prstGeom prst="rect">
            <a:avLst/>
          </a:prstGeom>
        </p:spPr>
      </p:pic>
      <p:graphicFrame>
        <p:nvGraphicFramePr>
          <p:cNvPr id="13" name="Object 3"/>
          <p:cNvGraphicFramePr>
            <a:graphicFrameLocks noChangeAspect="1"/>
          </p:cNvGraphicFramePr>
          <p:nvPr>
            <p:extLst>
              <p:ext uri="{D42A27DB-BD31-4B8C-83A1-F6EECF244321}">
                <p14:modId xmlns:p14="http://schemas.microsoft.com/office/powerpoint/2010/main" val="2280400674"/>
              </p:ext>
            </p:extLst>
          </p:nvPr>
        </p:nvGraphicFramePr>
        <p:xfrm>
          <a:off x="141249" y="985976"/>
          <a:ext cx="4687606" cy="4610388"/>
        </p:xfrm>
        <a:graphic>
          <a:graphicData uri="http://schemas.openxmlformats.org/presentationml/2006/ole">
            <mc:AlternateContent xmlns:mc="http://schemas.openxmlformats.org/markup-compatibility/2006">
              <mc:Choice xmlns:v="urn:schemas-microsoft-com:vml" Requires="v">
                <p:oleObj spid="_x0000_s1031" name="CorelPhotoPaint.Image.9" r:id="rId4" imgW="12292063" imgH="12088889" progId="">
                  <p:embed/>
                </p:oleObj>
              </mc:Choice>
              <mc:Fallback>
                <p:oleObj name="CorelPhotoPaint.Image.9" r:id="rId4" imgW="12292063" imgH="12088889" progId="">
                  <p:embed/>
                  <p:pic>
                    <p:nvPicPr>
                      <p:cNvPr id="0" name="Picture 6"/>
                      <p:cNvPicPr>
                        <a:picLocks noChangeAspect="1" noChangeArrowheads="1"/>
                      </p:cNvPicPr>
                      <p:nvPr/>
                    </p:nvPicPr>
                    <p:blipFill>
                      <a:blip r:embed="rId5">
                        <a:clrChange>
                          <a:clrFrom>
                            <a:srgbClr val="FFFFFF"/>
                          </a:clrFrom>
                          <a:clrTo>
                            <a:srgbClr val="FFFFFF">
                              <a:alpha val="0"/>
                            </a:srgbClr>
                          </a:clrTo>
                        </a:clrChange>
                        <a:lum contrast="30000"/>
                        <a:extLst>
                          <a:ext uri="{28A0092B-C50C-407E-A947-70E740481C1C}">
                            <a14:useLocalDpi xmlns:a14="http://schemas.microsoft.com/office/drawing/2010/main" val="0"/>
                          </a:ext>
                        </a:extLst>
                      </a:blip>
                      <a:srcRect/>
                      <a:stretch>
                        <a:fillRect/>
                      </a:stretch>
                    </p:blipFill>
                    <p:spPr bwMode="auto">
                      <a:xfrm>
                        <a:off x="141249" y="985976"/>
                        <a:ext cx="4687606" cy="461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2"/>
          <p:cNvSpPr txBox="1">
            <a:spLocks noChangeArrowheads="1"/>
          </p:cNvSpPr>
          <p:nvPr/>
        </p:nvSpPr>
        <p:spPr>
          <a:xfrm>
            <a:off x="336458" y="488321"/>
            <a:ext cx="6172200" cy="837045"/>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altLang="sv-SE" sz="2925" b="1" i="1" dirty="0" smtClean="0">
                <a:latin typeface="Arial" pitchFamily="34" charset="0"/>
                <a:ea typeface="ＭＳ Ｐゴシック" panose="020B0600070205080204" pitchFamily="34" charset="-128"/>
                <a:cs typeface="Arial" pitchFamily="34" charset="0"/>
              </a:rPr>
              <a:t>Тогтвортой хөгжлийн даяаршлийн төлөвлөгөө</a:t>
            </a:r>
            <a:br>
              <a:rPr lang="mn-MN" altLang="sv-SE" sz="2925" b="1" i="1" dirty="0" smtClean="0">
                <a:latin typeface="Arial" pitchFamily="34" charset="0"/>
                <a:ea typeface="ＭＳ Ｐゴシック" panose="020B0600070205080204" pitchFamily="34" charset="-128"/>
                <a:cs typeface="Arial" pitchFamily="34" charset="0"/>
              </a:rPr>
            </a:br>
            <a:endParaRPr lang="sv-SE" altLang="sv-SE" sz="2925" b="1" i="1" dirty="0">
              <a:latin typeface="Arial" pitchFamily="34" charset="0"/>
              <a:ea typeface="ＭＳ Ｐゴシック" panose="020B0600070205080204" pitchFamily="34" charset="-128"/>
              <a:cs typeface="Arial" pitchFamily="34" charset="0"/>
            </a:endParaRPr>
          </a:p>
        </p:txBody>
      </p:sp>
    </p:spTree>
    <p:extLst>
      <p:ext uri="{BB962C8B-B14F-4D97-AF65-F5344CB8AC3E}">
        <p14:creationId xmlns:p14="http://schemas.microsoft.com/office/powerpoint/2010/main" val="1020015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651" y="533400"/>
            <a:ext cx="2208149" cy="1002817"/>
          </a:xfrm>
          <a:prstGeom prst="rect">
            <a:avLst/>
          </a:prstGeom>
        </p:spPr>
      </p:pic>
      <p:graphicFrame>
        <p:nvGraphicFramePr>
          <p:cNvPr id="4" name="Diagram 3"/>
          <p:cNvGraphicFramePr/>
          <p:nvPr>
            <p:extLst>
              <p:ext uri="{D42A27DB-BD31-4B8C-83A1-F6EECF244321}">
                <p14:modId xmlns:p14="http://schemas.microsoft.com/office/powerpoint/2010/main" val="244233759"/>
              </p:ext>
            </p:extLst>
          </p:nvPr>
        </p:nvGraphicFramePr>
        <p:xfrm>
          <a:off x="1087423" y="990601"/>
          <a:ext cx="7037402" cy="501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nvPr>
        </p:nvGraphicFramePr>
        <p:xfrm>
          <a:off x="-209550" y="1967044"/>
          <a:ext cx="9353550" cy="30145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1"/>
          <p:cNvSpPr>
            <a:spLocks noGrp="1"/>
          </p:cNvSpPr>
          <p:nvPr>
            <p:ph type="title"/>
          </p:nvPr>
        </p:nvSpPr>
        <p:spPr>
          <a:xfrm>
            <a:off x="6282957" y="1600200"/>
            <a:ext cx="2861043" cy="2085842"/>
          </a:xfrm>
        </p:spPr>
        <p:txBody>
          <a:bodyPr>
            <a:noAutofit/>
          </a:bodyPr>
          <a:lstStyle/>
          <a:p>
            <a:pPr algn="ctr"/>
            <a:r>
              <a:rPr lang="mn-MN" sz="2100" b="1" dirty="0">
                <a:solidFill>
                  <a:schemeClr val="accent1">
                    <a:lumMod val="50000"/>
                  </a:schemeClr>
                </a:solidFill>
                <a:latin typeface="Arial" pitchFamily="34" charset="0"/>
                <a:cs typeface="Arial" pitchFamily="34" charset="0"/>
              </a:rPr>
              <a:t>Бидний хүсэж буй </a:t>
            </a:r>
            <a:br>
              <a:rPr lang="mn-MN" sz="2100" b="1" dirty="0">
                <a:solidFill>
                  <a:schemeClr val="accent1">
                    <a:lumMod val="50000"/>
                  </a:schemeClr>
                </a:solidFill>
                <a:latin typeface="Arial" pitchFamily="34" charset="0"/>
                <a:cs typeface="Arial" pitchFamily="34" charset="0"/>
              </a:rPr>
            </a:br>
            <a:r>
              <a:rPr lang="mn-MN" sz="2100" b="1" dirty="0">
                <a:solidFill>
                  <a:schemeClr val="accent1">
                    <a:lumMod val="50000"/>
                  </a:schemeClr>
                </a:solidFill>
                <a:latin typeface="Arial" pitchFamily="34" charset="0"/>
                <a:cs typeface="Arial" pitchFamily="34" charset="0"/>
              </a:rPr>
              <a:t>ирээдүй</a:t>
            </a:r>
            <a:r>
              <a:rPr lang="en-US" sz="2100" b="1" dirty="0">
                <a:solidFill>
                  <a:schemeClr val="accent1">
                    <a:lumMod val="50000"/>
                  </a:schemeClr>
                </a:solidFill>
                <a:latin typeface="Arial" pitchFamily="34" charset="0"/>
                <a:cs typeface="Arial" pitchFamily="34" charset="0"/>
              </a:rPr>
              <a:t/>
            </a:r>
            <a:br>
              <a:rPr lang="en-US" sz="2100" b="1" dirty="0">
                <a:solidFill>
                  <a:schemeClr val="accent1">
                    <a:lumMod val="50000"/>
                  </a:schemeClr>
                </a:solidFill>
                <a:latin typeface="Arial" pitchFamily="34" charset="0"/>
                <a:cs typeface="Arial" pitchFamily="34" charset="0"/>
              </a:rPr>
            </a:br>
            <a:r>
              <a:rPr lang="en-US" sz="2100" b="1" dirty="0">
                <a:solidFill>
                  <a:schemeClr val="accent1">
                    <a:lumMod val="50000"/>
                  </a:schemeClr>
                </a:solidFill>
                <a:latin typeface="Arial" pitchFamily="34" charset="0"/>
                <a:cs typeface="Arial" pitchFamily="34" charset="0"/>
              </a:rPr>
              <a:t/>
            </a:r>
            <a:br>
              <a:rPr lang="en-US" sz="2100" b="1" dirty="0">
                <a:solidFill>
                  <a:schemeClr val="accent1">
                    <a:lumMod val="50000"/>
                  </a:schemeClr>
                </a:solidFill>
                <a:latin typeface="Arial" pitchFamily="34" charset="0"/>
                <a:cs typeface="Arial" pitchFamily="34" charset="0"/>
              </a:rPr>
            </a:br>
            <a:endParaRPr lang="en-US" sz="2100" b="1" dirty="0">
              <a:solidFill>
                <a:schemeClr val="accent1">
                  <a:lumMod val="50000"/>
                </a:schemeClr>
              </a:solidFill>
              <a:latin typeface="Arial" pitchFamily="34" charset="0"/>
              <a:cs typeface="Arial" pitchFamily="34" charset="0"/>
            </a:endParaRPr>
          </a:p>
        </p:txBody>
      </p:sp>
      <p:sp>
        <p:nvSpPr>
          <p:cNvPr id="6" name="Rectangle 5"/>
          <p:cNvSpPr/>
          <p:nvPr/>
        </p:nvSpPr>
        <p:spPr>
          <a:xfrm>
            <a:off x="76200" y="4259962"/>
            <a:ext cx="2317531" cy="1061829"/>
          </a:xfrm>
          <a:prstGeom prst="rect">
            <a:avLst/>
          </a:prstGeom>
        </p:spPr>
        <p:txBody>
          <a:bodyPr wrap="square">
            <a:spAutoFit/>
          </a:bodyPr>
          <a:lstStyle/>
          <a:p>
            <a:pPr algn="ctr"/>
            <a:r>
              <a:rPr lang="mn-MN" sz="2100" b="1" dirty="0">
                <a:solidFill>
                  <a:srgbClr val="FF0000"/>
                </a:solidFill>
                <a:latin typeface="Arial" pitchFamily="34" charset="0"/>
                <a:cs typeface="Arial" pitchFamily="34" charset="0"/>
              </a:rPr>
              <a:t>Биднийг хүлээж буй ирээдүй</a:t>
            </a:r>
            <a:endParaRPr lang="en-US" sz="21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011635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381000"/>
            <a:ext cx="9144002" cy="551575"/>
          </a:xfrm>
        </p:spPr>
        <p:txBody>
          <a:bodyPr>
            <a:noAutofit/>
          </a:bodyPr>
          <a:lstStyle/>
          <a:p>
            <a:pPr algn="ctr"/>
            <a:r>
              <a:rPr lang="mn-MN" sz="2800" b="1" dirty="0" smtClean="0">
                <a:latin typeface="Arial" pitchFamily="34" charset="0"/>
                <a:cs typeface="Arial" pitchFamily="34" charset="0"/>
              </a:rPr>
              <a:t>Тогтвортой хөгжил – Тогтвортой Хөгжлийн Бодлого</a:t>
            </a:r>
            <a:endParaRPr lang="en-US" sz="2800" b="1" dirty="0">
              <a:latin typeface="Arial" pitchFamily="34" charset="0"/>
              <a:cs typeface="Arial" pitchFamily="34" charset="0"/>
            </a:endParaRPr>
          </a:p>
        </p:txBody>
      </p:sp>
      <p:sp>
        <p:nvSpPr>
          <p:cNvPr id="3" name="Content Placeholder 2"/>
          <p:cNvSpPr>
            <a:spLocks noGrp="1"/>
          </p:cNvSpPr>
          <p:nvPr>
            <p:ph idx="1"/>
          </p:nvPr>
        </p:nvSpPr>
        <p:spPr>
          <a:xfrm>
            <a:off x="193877" y="1279321"/>
            <a:ext cx="8756244" cy="2911679"/>
          </a:xfrm>
        </p:spPr>
        <p:txBody>
          <a:bodyPr>
            <a:normAutofit/>
          </a:bodyPr>
          <a:lstStyle/>
          <a:p>
            <a:pPr algn="just"/>
            <a:r>
              <a:rPr lang="mn-MN" sz="2100" dirty="0">
                <a:latin typeface="Arial" pitchFamily="34" charset="0"/>
                <a:cs typeface="Arial" pitchFamily="34" charset="0"/>
              </a:rPr>
              <a:t>ТХ-ийн зайлшгүй гол нөхцөл нь хүмүүс ирээдүйтэй шинэ нийгмийг цогцлоох үйл явцад оролцож чадахуйц боловсролтой байх хэрэгтэй. </a:t>
            </a:r>
          </a:p>
          <a:p>
            <a:pPr marL="0" indent="0" algn="just">
              <a:buNone/>
            </a:pPr>
            <a:r>
              <a:rPr lang="mn-MN" sz="2100" b="1" dirty="0" smtClean="0">
                <a:latin typeface="Arial" pitchFamily="34" charset="0"/>
                <a:cs typeface="Arial" pitchFamily="34" charset="0"/>
              </a:rPr>
              <a:t>Боловсролоор </a:t>
            </a:r>
            <a:r>
              <a:rPr lang="mn-MN" sz="2100" b="1" dirty="0">
                <a:latin typeface="Arial" pitchFamily="34" charset="0"/>
                <a:cs typeface="Arial" pitchFamily="34" charset="0"/>
              </a:rPr>
              <a:t>дамжин ТХ-д хүрнэ</a:t>
            </a:r>
          </a:p>
          <a:p>
            <a:pPr algn="just"/>
            <a:r>
              <a:rPr lang="mn-MN" sz="2100" dirty="0">
                <a:latin typeface="Arial" pitchFamily="34" charset="0"/>
                <a:cs typeface="Arial" pitchFamily="34" charset="0"/>
              </a:rPr>
              <a:t>ТХ-ийн асуудлыг шийдвэрлэхэд хүрэлцэхүйц түвшний боловсролтой байхын тулд хүмүүс сэтгэлгээний хэв маяг, ёс зүйн хэм хэмжээ, менежментийн арга ухааны хэвшмэл байдлаа өөрчлөх хэрэгтэй болно</a:t>
            </a:r>
            <a:r>
              <a:rPr lang="mn-MN" sz="2100" dirty="0" smtClean="0">
                <a:latin typeface="Arial" pitchFamily="34" charset="0"/>
                <a:cs typeface="Arial" pitchFamily="34" charset="0"/>
              </a:rPr>
              <a:t>.</a:t>
            </a:r>
            <a:endParaRPr lang="en-US" sz="2100" dirty="0">
              <a:latin typeface="Arial" pitchFamily="34" charset="0"/>
              <a:cs typeface="Arial" pitchFamily="34" charset="0"/>
            </a:endParaRPr>
          </a:p>
        </p:txBody>
      </p:sp>
      <p:pic>
        <p:nvPicPr>
          <p:cNvPr id="4" name="Picture 3"/>
          <p:cNvPicPr>
            <a:picLocks noChangeAspect="1"/>
          </p:cNvPicPr>
          <p:nvPr/>
        </p:nvPicPr>
        <p:blipFill>
          <a:blip r:embed="rId2"/>
          <a:stretch>
            <a:fillRect/>
          </a:stretch>
        </p:blipFill>
        <p:spPr>
          <a:xfrm>
            <a:off x="-1" y="4267200"/>
            <a:ext cx="9144001" cy="2590800"/>
          </a:xfrm>
          <a:prstGeom prst="rect">
            <a:avLst/>
          </a:prstGeom>
        </p:spPr>
      </p:pic>
    </p:spTree>
    <p:extLst>
      <p:ext uri="{BB962C8B-B14F-4D97-AF65-F5344CB8AC3E}">
        <p14:creationId xmlns:p14="http://schemas.microsoft.com/office/powerpoint/2010/main" val="288814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858000"/>
          </a:xfrm>
          <a:prstGeom prst="rect">
            <a:avLst/>
          </a:prstGeom>
          <a:solidFill>
            <a:schemeClr val="bg1"/>
          </a:solidFill>
        </p:spPr>
        <p:txBody>
          <a:bodyPr wrap="square" rtlCol="0">
            <a:spAutoFit/>
          </a:bodyPr>
          <a:lstStyle/>
          <a:p>
            <a:endParaRPr lang="en-US" dirty="0"/>
          </a:p>
        </p:txBody>
      </p:sp>
      <p:pic>
        <p:nvPicPr>
          <p:cNvPr id="8"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l="2500" t="2777" r="3333" b="3387"/>
          <a:stretch>
            <a:fillRect/>
          </a:stretch>
        </p:blipFill>
        <p:spPr>
          <a:xfrm>
            <a:off x="-76200" y="633202"/>
            <a:ext cx="9220200" cy="6201196"/>
          </a:xfrm>
        </p:spPr>
      </p:pic>
      <p:sp>
        <p:nvSpPr>
          <p:cNvPr id="7" name="Title 1"/>
          <p:cNvSpPr txBox="1">
            <a:spLocks/>
          </p:cNvSpPr>
          <p:nvPr/>
        </p:nvSpPr>
        <p:spPr>
          <a:xfrm>
            <a:off x="1371600" y="1905001"/>
            <a:ext cx="6248399" cy="3733800"/>
          </a:xfrm>
          <a:prstGeom prst="rect">
            <a:avLst/>
          </a:prstGeom>
        </p:spPr>
        <p:txBody>
          <a:bodyPr vert="horz" lIns="91440" tIns="45720" rIns="91440" bIns="45720" rtlCol="0" anchor="ctr">
            <a:noAutofit/>
          </a:bodyPr>
          <a:lstStyle/>
          <a:p>
            <a:pPr marL="236538" lvl="0" indent="-236538" algn="just">
              <a:spcBef>
                <a:spcPct val="0"/>
              </a:spcBef>
              <a:buFont typeface="Arial" pitchFamily="34" charset="0"/>
              <a:buChar char="•"/>
            </a:pPr>
            <a:r>
              <a:rPr lang="mn-MN" sz="2000" dirty="0" smtClean="0"/>
              <a:t>НҮБ-ын Ерөнхий Ассамблейн 70 дугаар чуулган АНУ-ын Нью-Йорк хотноо салбар хуралдаанаараа "Тогтвортой хөгжил-2030" хөтөлбөрийг баталсан.</a:t>
            </a:r>
          </a:p>
          <a:p>
            <a:pPr marL="236538" lvl="0" indent="-236538" algn="just">
              <a:spcBef>
                <a:spcPct val="0"/>
              </a:spcBef>
              <a:buFont typeface="Arial" pitchFamily="34" charset="0"/>
              <a:buChar char="•"/>
            </a:pPr>
            <a:r>
              <a:rPr lang="mn-MN" sz="2000" dirty="0" smtClean="0"/>
              <a:t>“Тогтвортой хөгжлийн 2030 хөтөлбөр” нь тунхаглал, тогтвортой хөгжийн </a:t>
            </a:r>
            <a:r>
              <a:rPr lang="mn-MN" sz="2000" b="1" dirty="0" smtClean="0"/>
              <a:t>17 зорилго, 169 зорилтоос </a:t>
            </a:r>
            <a:r>
              <a:rPr lang="mn-MN" sz="2000" dirty="0" smtClean="0"/>
              <a:t>бүрдсэн ба тэдгээрийг хэрэгжүүлэхэд дэлхийн орнууд хэрхэн хамтран ажиллах тухай тусгасан байна.</a:t>
            </a:r>
          </a:p>
          <a:p>
            <a:pPr marL="236538" lvl="0" indent="-236538" algn="just">
              <a:spcBef>
                <a:spcPct val="0"/>
              </a:spcBef>
              <a:buFont typeface="Arial" pitchFamily="34" charset="0"/>
              <a:buChar char="•"/>
            </a:pPr>
            <a:r>
              <a:rPr lang="mn-MN" sz="2000" dirty="0" smtClean="0"/>
              <a:t>Энэхүү хөтөлбөр нь НҮБ-ын 2000 онд баталсан Мянганы Хөгжлийн Зорилтуудыг өргөжүүлэн хэрэгжүүлэх зорилготой юм. </a:t>
            </a:r>
            <a:endParaRPr kumimoji="0" lang="en-US" sz="20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10" name="Picture 2" descr="C:\Users\USER\Desktop\17 Goals\17 goals Mongoloor.jpg"/>
          <p:cNvPicPr>
            <a:picLocks noChangeAspect="1" noChangeArrowheads="1"/>
          </p:cNvPicPr>
          <p:nvPr/>
        </p:nvPicPr>
        <p:blipFill>
          <a:blip r:embed="rId3" cstate="print"/>
          <a:srcRect l="2562" r="2660"/>
          <a:stretch>
            <a:fillRect/>
          </a:stretch>
        </p:blipFill>
        <p:spPr bwMode="auto">
          <a:xfrm>
            <a:off x="0" y="685800"/>
            <a:ext cx="9144000" cy="6172200"/>
          </a:xfrm>
          <a:prstGeom prst="rect">
            <a:avLst/>
          </a:prstGeom>
          <a:noFill/>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t="31725" b="27486"/>
          <a:stretch>
            <a:fillRect/>
          </a:stretch>
        </p:blipFill>
        <p:spPr>
          <a:xfrm>
            <a:off x="6252624" y="0"/>
            <a:ext cx="2740967" cy="685800"/>
          </a:xfrm>
          <a:prstGeom prst="rect">
            <a:avLst/>
          </a:prstGeom>
        </p:spPr>
      </p:pic>
      <p:sp>
        <p:nvSpPr>
          <p:cNvPr id="12" name="Title 1"/>
          <p:cNvSpPr>
            <a:spLocks noGrp="1"/>
          </p:cNvSpPr>
          <p:nvPr>
            <p:ph type="title"/>
          </p:nvPr>
        </p:nvSpPr>
        <p:spPr>
          <a:xfrm>
            <a:off x="0" y="0"/>
            <a:ext cx="6258711" cy="774379"/>
          </a:xfrm>
        </p:spPr>
        <p:txBody>
          <a:bodyPr>
            <a:normAutofit fontScale="90000"/>
          </a:bodyPr>
          <a:lstStyle/>
          <a:p>
            <a:pPr algn="ctr"/>
            <a:r>
              <a:rPr lang="mn-MN" sz="3600" dirty="0" smtClean="0">
                <a:latin typeface="Arial" pitchFamily="34" charset="0"/>
                <a:cs typeface="Arial" pitchFamily="34" charset="0"/>
              </a:rPr>
              <a:t>Тогтвортой хөгжлийн зорилго </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103737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ou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4798" y="1828800"/>
            <a:ext cx="2203002" cy="1469826"/>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152401"/>
            <a:ext cx="2029360" cy="144780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160625"/>
            <a:ext cx="2029361" cy="1439575"/>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52400"/>
            <a:ext cx="2186547" cy="1453128"/>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0" y="3504880"/>
            <a:ext cx="2177944" cy="1448120"/>
          </a:xfrm>
          <a:prstGeom prst="rect">
            <a:avLst/>
          </a:prstGeom>
          <a:ln w="88900" cap="sq" cmpd="thickThin">
            <a:solidFill>
              <a:srgbClr val="000000"/>
            </a:solidFill>
            <a:prstDash val="solid"/>
            <a:miter lim="800000"/>
          </a:ln>
          <a:effectLst>
            <a:innerShdw blurRad="76200">
              <a:srgbClr val="000000"/>
            </a:innerShdw>
          </a:effectLst>
        </p:spPr>
      </p:pic>
      <p:sp>
        <p:nvSpPr>
          <p:cNvPr id="10" name="Title 1"/>
          <p:cNvSpPr txBox="1">
            <a:spLocks/>
          </p:cNvSpPr>
          <p:nvPr/>
        </p:nvSpPr>
        <p:spPr>
          <a:xfrm>
            <a:off x="3810000" y="6019800"/>
            <a:ext cx="5105400" cy="53340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n-MN" sz="3600"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Хүн шиг амьдрах</a:t>
            </a:r>
            <a:r>
              <a:rPr lang="en-US" sz="3600"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mn-MN" sz="3600"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эрх</a:t>
            </a:r>
            <a:r>
              <a:rPr lang="en-US" sz="3600"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mn-MN" sz="3600"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байна уу?</a:t>
            </a:r>
            <a:endParaRPr lang="en-US" sz="36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Content Placeholder 6"/>
          <p:cNvSpPr txBox="1">
            <a:spLocks/>
          </p:cNvSpPr>
          <p:nvPr/>
        </p:nvSpPr>
        <p:spPr>
          <a:xfrm>
            <a:off x="228600" y="1828800"/>
            <a:ext cx="6477000" cy="4114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mn-MN" sz="2400" dirty="0" smtClean="0">
                <a:latin typeface="Arial" pitchFamily="34" charset="0"/>
                <a:cs typeface="Arial" pitchFamily="34" charset="0"/>
              </a:rPr>
              <a:t>1.4 тэрбум хүн өдөрт 1.25 ам доллароос</a:t>
            </a:r>
            <a:r>
              <a:rPr lang="en-US" sz="2400" dirty="0" smtClean="0">
                <a:latin typeface="Arial" pitchFamily="34" charset="0"/>
                <a:cs typeface="Arial" pitchFamily="34" charset="0"/>
              </a:rPr>
              <a:t> </a:t>
            </a:r>
            <a:r>
              <a:rPr lang="mn-MN" sz="2400" dirty="0" smtClean="0">
                <a:latin typeface="Arial" pitchFamily="34" charset="0"/>
                <a:cs typeface="Arial" pitchFamily="34" charset="0"/>
              </a:rPr>
              <a:t>бага орлоготой байна</a:t>
            </a:r>
            <a:r>
              <a:rPr lang="mn-MN" sz="2400" dirty="0">
                <a:latin typeface="Arial" pitchFamily="34" charset="0"/>
                <a:cs typeface="Arial" pitchFamily="34" charset="0"/>
              </a:rPr>
              <a:t>.</a:t>
            </a:r>
            <a:endParaRPr lang="mn-MN" sz="2400" dirty="0" smtClean="0">
              <a:latin typeface="Arial" pitchFamily="34" charset="0"/>
              <a:cs typeface="Arial" pitchFamily="34" charset="0"/>
            </a:endParaRPr>
          </a:p>
          <a:p>
            <a:pPr>
              <a:spcBef>
                <a:spcPts val="0"/>
              </a:spcBef>
            </a:pPr>
            <a:r>
              <a:rPr lang="mn-MN" sz="2400" dirty="0" smtClean="0">
                <a:latin typeface="Arial" pitchFamily="34" charset="0"/>
                <a:cs typeface="Arial" pitchFamily="34" charset="0"/>
              </a:rPr>
              <a:t>Өдөр бүр 22000 хүүхэд ядууралд өртөж байна.</a:t>
            </a:r>
          </a:p>
          <a:p>
            <a:pPr>
              <a:spcBef>
                <a:spcPts val="0"/>
              </a:spcBef>
            </a:pPr>
            <a:r>
              <a:rPr lang="mn-MN" sz="2400" dirty="0" smtClean="0">
                <a:latin typeface="Arial" pitchFamily="34" charset="0"/>
                <a:cs typeface="Arial" pitchFamily="34" charset="0"/>
              </a:rPr>
              <a:t>Жил бүр 2 сая хүн байгаль орчны бохирдол, устай холбоотой өвчний шалтгаанаар нас барж байна.</a:t>
            </a:r>
          </a:p>
          <a:p>
            <a:pPr>
              <a:spcBef>
                <a:spcPts val="0"/>
              </a:spcBef>
            </a:pPr>
            <a:r>
              <a:rPr lang="en-US" sz="2400" dirty="0" smtClean="0">
                <a:latin typeface="Arial" pitchFamily="34" charset="0"/>
                <a:cs typeface="Arial" pitchFamily="34" charset="0"/>
              </a:rPr>
              <a:t>1.1 </a:t>
            </a:r>
            <a:r>
              <a:rPr lang="mn-MN" sz="2400" dirty="0" smtClean="0">
                <a:latin typeface="Arial" pitchFamily="34" charset="0"/>
                <a:cs typeface="Arial" pitchFamily="34" charset="0"/>
              </a:rPr>
              <a:t>тэрбум хүн чанарын баталгаагүй ус хэрэглэж байна.</a:t>
            </a:r>
          </a:p>
          <a:p>
            <a:pPr>
              <a:spcBef>
                <a:spcPts val="0"/>
              </a:spcBef>
            </a:pPr>
            <a:r>
              <a:rPr lang="mn-MN" sz="2400" dirty="0" smtClean="0">
                <a:latin typeface="Arial" pitchFamily="34" charset="0"/>
                <a:cs typeface="Arial" pitchFamily="34" charset="0"/>
              </a:rPr>
              <a:t>30 гаруй орны 450 сая орчим хүн ундны усаар гачигдаж байна.</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0257" y="149656"/>
            <a:ext cx="2177943" cy="145054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2575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r>
              <a:rPr lang="mn-MN" dirty="0" smtClean="0"/>
              <a:t>Тогтвортой хөгжлийн зорилго Монголд</a:t>
            </a:r>
            <a:endParaRPr lang="en-US" dirty="0"/>
          </a:p>
        </p:txBody>
      </p:sp>
    </p:spTree>
    <p:extLst>
      <p:ext uri="{BB962C8B-B14F-4D97-AF65-F5344CB8AC3E}">
        <p14:creationId xmlns:p14="http://schemas.microsoft.com/office/powerpoint/2010/main" val="2110968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971800"/>
            <a:ext cx="8991600" cy="3078163"/>
          </a:xfrm>
        </p:spPr>
        <p:txBody>
          <a:bodyPr>
            <a:normAutofit lnSpcReduction="10000"/>
          </a:bodyPr>
          <a:lstStyle/>
          <a:p>
            <a:pPr marL="0" indent="0" algn="just">
              <a:buNone/>
            </a:pPr>
            <a:r>
              <a:rPr lang="ru-RU" sz="2800" dirty="0" smtClean="0"/>
              <a:t>Монгол  улсын  их  хурлын </a:t>
            </a:r>
            <a:r>
              <a:rPr lang="mn-MN" sz="2800" dirty="0" smtClean="0"/>
              <a:t>2016 оны 02-р сарын 05-ны өдрийн 19 дугаар </a:t>
            </a:r>
            <a:r>
              <a:rPr lang="ru-RU" sz="2800" dirty="0" smtClean="0"/>
              <a:t>тогтоол</a:t>
            </a:r>
            <a:r>
              <a:rPr lang="mn-MN" sz="2800" dirty="0" smtClean="0"/>
              <a:t>оор</a:t>
            </a:r>
            <a:r>
              <a:rPr lang="mn-MN" sz="2800" b="1" dirty="0" smtClean="0"/>
              <a:t> “Монгол </a:t>
            </a:r>
            <a:r>
              <a:rPr lang="mn-MN" sz="2800" b="1" dirty="0"/>
              <a:t>Улсын тогтвортой хөгжлийн үзэл </a:t>
            </a:r>
            <a:r>
              <a:rPr lang="mn-MN" sz="2800" b="1" dirty="0" smtClean="0"/>
              <a:t>баримтлал-2030” </a:t>
            </a:r>
            <a:r>
              <a:rPr lang="mn-MN" sz="2800" dirty="0" smtClean="0"/>
              <a:t>баталсан. </a:t>
            </a:r>
          </a:p>
          <a:p>
            <a:pPr marL="0" indent="0" algn="just">
              <a:buNone/>
            </a:pPr>
            <a:r>
              <a:rPr lang="mn-MN" sz="2800" dirty="0" smtClean="0"/>
              <a:t>5. </a:t>
            </a:r>
            <a:r>
              <a:rPr lang="en-US" sz="2800" dirty="0" err="1" smtClean="0"/>
              <a:t>Суурь</a:t>
            </a:r>
            <a:r>
              <a:rPr lang="en-US" sz="2800" dirty="0" smtClean="0"/>
              <a:t> </a:t>
            </a:r>
            <a:r>
              <a:rPr lang="en-US" sz="2800" dirty="0" err="1" smtClean="0"/>
              <a:t>болон</a:t>
            </a:r>
            <a:r>
              <a:rPr lang="en-US" sz="2800" dirty="0" smtClean="0"/>
              <a:t> </a:t>
            </a:r>
            <a:r>
              <a:rPr lang="en-US" sz="2800" dirty="0" err="1" smtClean="0"/>
              <a:t>мэргэжлийн</a:t>
            </a:r>
            <a:r>
              <a:rPr lang="en-US" sz="2800" dirty="0" smtClean="0"/>
              <a:t> </a:t>
            </a:r>
            <a:r>
              <a:rPr lang="en-US" sz="2800" dirty="0" err="1" smtClean="0"/>
              <a:t>боловсролд</a:t>
            </a:r>
            <a:r>
              <a:rPr lang="en-US" sz="2800" dirty="0" smtClean="0"/>
              <a:t> </a:t>
            </a:r>
            <a:r>
              <a:rPr lang="en-US" sz="2800" dirty="0" err="1" smtClean="0"/>
              <a:t>хамрагдалтын</a:t>
            </a:r>
            <a:r>
              <a:rPr lang="en-US" sz="2800" dirty="0" smtClean="0"/>
              <a:t> </a:t>
            </a:r>
            <a:r>
              <a:rPr lang="en-US" sz="2800" dirty="0" err="1" smtClean="0"/>
              <a:t>түвшинг</a:t>
            </a:r>
            <a:r>
              <a:rPr lang="en-US" sz="2800" dirty="0" smtClean="0"/>
              <a:t> 100 </a:t>
            </a:r>
            <a:r>
              <a:rPr lang="en-US" sz="2800" dirty="0" err="1" smtClean="0"/>
              <a:t>хувьд</a:t>
            </a:r>
            <a:r>
              <a:rPr lang="en-US" sz="2800" dirty="0" smtClean="0"/>
              <a:t> </a:t>
            </a:r>
            <a:r>
              <a:rPr lang="en-US" sz="2800" dirty="0" err="1" smtClean="0"/>
              <a:t>хүргэж</a:t>
            </a:r>
            <a:r>
              <a:rPr lang="en-US" sz="2800" dirty="0" smtClean="0"/>
              <a:t>, </a:t>
            </a:r>
            <a:r>
              <a:rPr lang="en-US" sz="2800" dirty="0" err="1" smtClean="0"/>
              <a:t>насан</a:t>
            </a:r>
            <a:r>
              <a:rPr lang="en-US" sz="2800" dirty="0" smtClean="0"/>
              <a:t> </a:t>
            </a:r>
            <a:r>
              <a:rPr lang="en-US" sz="2800" dirty="0" err="1" smtClean="0"/>
              <a:t>туршийн</a:t>
            </a:r>
            <a:r>
              <a:rPr lang="en-US" sz="2800" dirty="0" smtClean="0"/>
              <a:t> </a:t>
            </a:r>
            <a:r>
              <a:rPr lang="en-US" sz="2800" dirty="0" err="1" smtClean="0"/>
              <a:t>боловсролын</a:t>
            </a:r>
            <a:r>
              <a:rPr lang="en-US" sz="2800" dirty="0" smtClean="0"/>
              <a:t> </a:t>
            </a:r>
            <a:r>
              <a:rPr lang="en-US" sz="2800" dirty="0" err="1" smtClean="0"/>
              <a:t>тогтолцоог</a:t>
            </a:r>
            <a:r>
              <a:rPr lang="en-US" sz="2800" dirty="0" smtClean="0"/>
              <a:t> </a:t>
            </a:r>
            <a:r>
              <a:rPr lang="en-US" sz="2800" dirty="0" err="1" smtClean="0"/>
              <a:t>бүрдүүлнэ</a:t>
            </a:r>
            <a:r>
              <a:rPr lang="en-US" sz="2800" dirty="0" smtClean="0"/>
              <a:t>.</a:t>
            </a:r>
            <a:endParaRPr lang="en-US" sz="2800" dirty="0"/>
          </a:p>
        </p:txBody>
      </p:sp>
      <p:pic>
        <p:nvPicPr>
          <p:cNvPr id="3074" name="Picture 2" descr="C:\Users\User\Downloads\59hkd8optbekqm6mdvmlmoh19s_2.jpg"/>
          <p:cNvPicPr>
            <a:picLocks noChangeAspect="1" noChangeArrowheads="1"/>
          </p:cNvPicPr>
          <p:nvPr/>
        </p:nvPicPr>
        <p:blipFill rotWithShape="1">
          <a:blip r:embed="rId2">
            <a:extLst>
              <a:ext uri="{28A0092B-C50C-407E-A947-70E740481C1C}">
                <a14:useLocalDpi xmlns:a14="http://schemas.microsoft.com/office/drawing/2010/main" val="0"/>
              </a:ext>
            </a:extLst>
          </a:blip>
          <a:srcRect t="6666" b="9146"/>
          <a:stretch/>
        </p:blipFill>
        <p:spPr bwMode="auto">
          <a:xfrm>
            <a:off x="0" y="1"/>
            <a:ext cx="9144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724400" y="6400800"/>
            <a:ext cx="4267200" cy="3429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mn-MN" sz="2400" i="1" dirty="0" smtClean="0"/>
              <a:t>Эх сурвалж: </a:t>
            </a:r>
            <a:r>
              <a:rPr lang="en-US" sz="2400" i="1" dirty="0">
                <a:hlinkClick r:id="rId3"/>
              </a:rPr>
              <a:t>http://</a:t>
            </a:r>
            <a:r>
              <a:rPr lang="en-US" sz="2400" i="1" dirty="0" smtClean="0">
                <a:hlinkClick r:id="rId3"/>
              </a:rPr>
              <a:t>www.legalinfo.mn</a:t>
            </a:r>
            <a:r>
              <a:rPr lang="mn-MN" sz="2400" i="1" dirty="0" smtClean="0"/>
              <a:t> </a:t>
            </a:r>
          </a:p>
        </p:txBody>
      </p:sp>
    </p:spTree>
    <p:extLst>
      <p:ext uri="{BB962C8B-B14F-4D97-AF65-F5344CB8AC3E}">
        <p14:creationId xmlns:p14="http://schemas.microsoft.com/office/powerpoint/2010/main" val="211871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mn-MN" dirty="0" smtClean="0"/>
              <a:t>Судалгаа</a:t>
            </a:r>
            <a:endParaRPr lang="en-US" dirty="0"/>
          </a:p>
        </p:txBody>
      </p:sp>
      <p:sp>
        <p:nvSpPr>
          <p:cNvPr id="3" name="Content Placeholder 2"/>
          <p:cNvSpPr>
            <a:spLocks noGrp="1"/>
          </p:cNvSpPr>
          <p:nvPr>
            <p:ph idx="1"/>
          </p:nvPr>
        </p:nvSpPr>
        <p:spPr>
          <a:xfrm>
            <a:off x="304800" y="1295400"/>
            <a:ext cx="8610600" cy="4830763"/>
          </a:xfrm>
        </p:spPr>
        <p:txBody>
          <a:bodyPr>
            <a:noAutofit/>
          </a:bodyPr>
          <a:lstStyle/>
          <a:p>
            <a:pPr algn="just">
              <a:buNone/>
            </a:pPr>
            <a:r>
              <a:rPr lang="mn-MN" sz="2800" dirty="0" smtClean="0"/>
              <a:t>Тогтвортой Хөгжлийн Зорилгууд (ТХЗ)-ын бэлэн байдлыг хангах, үндэсний зорилтуудаа дэвшүүлэхийг дэмжиж НҮБ-аас гаргасан Нэвтрүүлэх, Эрчимжүүлэх, Бодлогын Дэмжлэг Үзүүлэх (</a:t>
            </a:r>
            <a:r>
              <a:rPr lang="en-US" sz="2800" dirty="0" smtClean="0"/>
              <a:t>MAPS) </a:t>
            </a:r>
            <a:r>
              <a:rPr lang="mn-MN" sz="2800" dirty="0" smtClean="0"/>
              <a:t>хандлагыг ашиглан Монголын ТХЗ-ын жендэрийн суурь үнэлгээг</a:t>
            </a:r>
            <a:r>
              <a:rPr lang="mn-MN" sz="3000" dirty="0" smtClean="0"/>
              <a:t> </a:t>
            </a:r>
            <a:r>
              <a:rPr lang="en-US" sz="3000" dirty="0" smtClean="0"/>
              <a:t>IRIM </a:t>
            </a:r>
            <a:r>
              <a:rPr lang="mn-MN" sz="3000" dirty="0" smtClean="0"/>
              <a:t>судалгааны хүрээлэн 2016 оны 04-р сард </a:t>
            </a:r>
            <a:r>
              <a:rPr lang="mn-MN" sz="3000" b="1" dirty="0" smtClean="0"/>
              <a:t>“ТХЗ-ын хүрээнд хийгдсэн жендэрийн үзүүлэлтийн үнэлгээний тайлан”-г </a:t>
            </a:r>
            <a:r>
              <a:rPr lang="mn-MN" sz="3000" dirty="0" smtClean="0"/>
              <a:t>боловсрууллаа.</a:t>
            </a:r>
            <a:r>
              <a:rPr lang="mn-MN" sz="3000" b="1" dirty="0" smtClean="0"/>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57601"/>
            <a:ext cx="8229600" cy="1600200"/>
          </a:xfrm>
        </p:spPr>
        <p:txBody>
          <a:bodyPr>
            <a:normAutofit/>
          </a:bodyPr>
          <a:lstStyle/>
          <a:p>
            <a:pPr algn="just">
              <a:buNone/>
            </a:pPr>
            <a:r>
              <a:rPr lang="mn-MN" dirty="0" smtClean="0"/>
              <a:t>Уг судалгаа нь ТХЗ-ын 7 зорилтын 39 зорилгын 87 үзүүлэлтийг шалгахад чиглэсэн.</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rcRect l="66196" t="79390" r="19666" b="3591"/>
          <a:stretch>
            <a:fillRect/>
          </a:stretch>
        </p:blipFill>
        <p:spPr>
          <a:xfrm>
            <a:off x="198750" y="99572"/>
            <a:ext cx="2121584" cy="1723786"/>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rcRect l="1896" t="79390" r="82199" b="3591"/>
          <a:stretch>
            <a:fillRect/>
          </a:stretch>
        </p:blipFill>
        <p:spPr>
          <a:xfrm>
            <a:off x="2209800" y="99572"/>
            <a:ext cx="2386780" cy="1723786"/>
          </a:xfrm>
          <a:prstGeom prst="rect">
            <a:avLst/>
          </a:prstGeom>
        </p:spPr>
      </p:pic>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rcRect l="2372" t="21787" r="82199" b="61194"/>
          <a:stretch>
            <a:fillRect/>
          </a:stretch>
        </p:blipFill>
        <p:spPr>
          <a:xfrm>
            <a:off x="4572000" y="99572"/>
            <a:ext cx="2315382" cy="1723786"/>
          </a:xfrm>
          <a:prstGeom prst="rect">
            <a:avLst/>
          </a:prstGeo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rcRect l="18276" t="2150" r="65819" b="79522"/>
          <a:stretch>
            <a:fillRect/>
          </a:stretch>
        </p:blipFill>
        <p:spPr>
          <a:xfrm>
            <a:off x="6934200" y="0"/>
            <a:ext cx="2386780" cy="1856384"/>
          </a:xfrm>
          <a:prstGeom prst="rect">
            <a:avLst/>
          </a:prstGeom>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rcRect l="33977" t="2150" r="51001" b="79522"/>
          <a:stretch>
            <a:fillRect/>
          </a:stretch>
        </p:blipFill>
        <p:spPr>
          <a:xfrm>
            <a:off x="54009" y="1846385"/>
            <a:ext cx="2254182" cy="1856384"/>
          </a:xfrm>
          <a:prstGeom prst="rect">
            <a:avLst/>
          </a:prstGeom>
        </p:spPr>
      </p:pic>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rcRect l="65789" t="2150" r="20073" b="79522"/>
          <a:stretch>
            <a:fillRect/>
          </a:stretch>
        </p:blipFill>
        <p:spPr>
          <a:xfrm>
            <a:off x="2286000" y="1846383"/>
            <a:ext cx="2121584" cy="1856386"/>
          </a:xfrm>
          <a:prstGeom prst="rect">
            <a:avLst/>
          </a:prstGeom>
        </p:spPr>
      </p:pic>
      <p:pic>
        <p:nvPicPr>
          <p:cNvPr id="10" name="Content Placeholder 3"/>
          <p:cNvPicPr>
            <a:picLocks noChangeAspect="1"/>
          </p:cNvPicPr>
          <p:nvPr/>
        </p:nvPicPr>
        <p:blipFill>
          <a:blip r:embed="rId3" cstate="print">
            <a:extLst>
              <a:ext uri="{28A0092B-C50C-407E-A947-70E740481C1C}">
                <a14:useLocalDpi xmlns:a14="http://schemas.microsoft.com/office/drawing/2010/main" val="0"/>
              </a:ext>
            </a:extLst>
          </a:blip>
          <a:srcRect l="81218" t="41424" r="3760" b="42866"/>
          <a:stretch>
            <a:fillRect/>
          </a:stretch>
        </p:blipFill>
        <p:spPr>
          <a:xfrm>
            <a:off x="4603818" y="2066412"/>
            <a:ext cx="2254182" cy="1591188"/>
          </a:xfrm>
          <a:prstGeom prst="rect">
            <a:avLst/>
          </a:prstGeom>
        </p:spPr>
      </p:pic>
      <p:sp>
        <p:nvSpPr>
          <p:cNvPr id="11" name="Title 1"/>
          <p:cNvSpPr txBox="1">
            <a:spLocks/>
          </p:cNvSpPr>
          <p:nvPr/>
        </p:nvSpPr>
        <p:spPr>
          <a:xfrm>
            <a:off x="5486400" y="6060830"/>
            <a:ext cx="3642946" cy="7209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mn-MN" sz="1400" dirty="0" smtClean="0">
                <a:latin typeface="+mn-lt"/>
              </a:rPr>
              <a:t>Эх сурвалж:</a:t>
            </a:r>
            <a:endParaRPr lang="mn-MN" sz="1400" u="sng" dirty="0" smtClean="0">
              <a:latin typeface="+mn-lt"/>
            </a:endParaRPr>
          </a:p>
          <a:p>
            <a:pPr algn="r"/>
            <a:r>
              <a:rPr lang="en-US" sz="1400" dirty="0" smtClean="0">
                <a:latin typeface="+mn-lt"/>
                <a:hlinkClick r:id="rId4"/>
              </a:rPr>
              <a:t>http://www.mn.undp.org/</a:t>
            </a:r>
            <a:r>
              <a:rPr lang="mn-MN" sz="1400" dirty="0" smtClean="0">
                <a:latin typeface="+mn-lt"/>
              </a:rPr>
              <a:t> </a:t>
            </a:r>
            <a:endParaRPr lang="en-US" sz="1400" dirty="0">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34982" cy="6834982"/>
          </a:xfrm>
        </p:spPr>
      </p:pic>
      <p:sp>
        <p:nvSpPr>
          <p:cNvPr id="5" name="Title 1"/>
          <p:cNvSpPr txBox="1">
            <a:spLocks/>
          </p:cNvSpPr>
          <p:nvPr/>
        </p:nvSpPr>
        <p:spPr>
          <a:xfrm>
            <a:off x="6843346" y="6060830"/>
            <a:ext cx="2286000" cy="7209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mn-MN" sz="1050" dirty="0" smtClean="0">
                <a:latin typeface="+mn-lt"/>
              </a:rPr>
              <a:t>Эх сурвалж:</a:t>
            </a:r>
            <a:endParaRPr lang="mn-MN" sz="1050" u="sng" dirty="0" smtClean="0">
              <a:latin typeface="+mn-lt"/>
              <a:hlinkClick r:id="rId3"/>
            </a:endParaRPr>
          </a:p>
          <a:p>
            <a:pPr algn="l"/>
            <a:r>
              <a:rPr lang="en-US" sz="1050" u="sng" dirty="0" smtClean="0">
                <a:latin typeface="+mn-lt"/>
                <a:hlinkClick r:id="rId3"/>
              </a:rPr>
              <a:t>www.unicef.org/mongolia</a:t>
            </a:r>
            <a:r>
              <a:rPr lang="en-US" sz="1050" dirty="0">
                <a:latin typeface="+mn-lt"/>
              </a:rPr>
              <a:t> </a:t>
            </a:r>
            <a:br>
              <a:rPr lang="en-US" sz="1050" dirty="0">
                <a:latin typeface="+mn-lt"/>
              </a:rPr>
            </a:br>
            <a:r>
              <a:rPr lang="en-US" sz="1050" dirty="0" smtClean="0">
                <a:latin typeface="+mn-lt"/>
                <a:hlinkClick r:id="rId4"/>
              </a:rPr>
              <a:t>www.unicefmongolia.blogspot.com</a:t>
            </a:r>
            <a:endParaRPr lang="en-US" sz="1050" dirty="0">
              <a:latin typeface="+mn-lt"/>
            </a:endParaRPr>
          </a:p>
        </p:txBody>
      </p:sp>
      <p:sp>
        <p:nvSpPr>
          <p:cNvPr id="7" name="Rectangle 6"/>
          <p:cNvSpPr/>
          <p:nvPr/>
        </p:nvSpPr>
        <p:spPr>
          <a:xfrm>
            <a:off x="6919546" y="152400"/>
            <a:ext cx="2209800" cy="5893921"/>
          </a:xfrm>
          <a:prstGeom prst="rect">
            <a:avLst/>
          </a:prstGeom>
        </p:spPr>
        <p:txBody>
          <a:bodyPr wrap="square">
            <a:spAutoFit/>
          </a:bodyPr>
          <a:lstStyle/>
          <a:p>
            <a:pPr lvl="0">
              <a:lnSpc>
                <a:spcPct val="150000"/>
              </a:lnSpc>
            </a:pPr>
            <a:r>
              <a:rPr lang="mn-MN" sz="1300" i="1" dirty="0"/>
              <a:t>Эрүүл мэндийн яам</a:t>
            </a:r>
            <a:endParaRPr lang="en-US" sz="1300" i="1" dirty="0"/>
          </a:p>
          <a:p>
            <a:pPr lvl="0">
              <a:lnSpc>
                <a:spcPct val="150000"/>
              </a:lnSpc>
            </a:pPr>
            <a:r>
              <a:rPr lang="mn-MN" sz="1300" i="1" dirty="0"/>
              <a:t>Нийгмийн эрүүл мэндийн хүрээлэн</a:t>
            </a:r>
            <a:endParaRPr lang="en-US" sz="1300" i="1" dirty="0"/>
          </a:p>
          <a:p>
            <a:pPr lvl="0">
              <a:lnSpc>
                <a:spcPct val="150000"/>
              </a:lnSpc>
            </a:pPr>
            <a:r>
              <a:rPr lang="mn-MN" sz="1300" i="1" dirty="0"/>
              <a:t>Нийслэлийн эрүүл мэндийн газар</a:t>
            </a:r>
            <a:endParaRPr lang="en-US" sz="1300" i="1" dirty="0"/>
          </a:p>
          <a:p>
            <a:pPr lvl="0">
              <a:lnSpc>
                <a:spcPct val="150000"/>
              </a:lnSpc>
            </a:pPr>
            <a:r>
              <a:rPr lang="mn-MN" sz="1300" i="1" dirty="0"/>
              <a:t>Дэлхийн эрүүл мэндийн байгууллага</a:t>
            </a:r>
            <a:endParaRPr lang="en-US" sz="1300" i="1" dirty="0"/>
          </a:p>
          <a:p>
            <a:pPr lvl="0">
              <a:lnSpc>
                <a:spcPct val="150000"/>
              </a:lnSpc>
            </a:pPr>
            <a:r>
              <a:rPr lang="mn-MN" sz="1300" i="1" dirty="0"/>
              <a:t>НҮБ-ын хүүхдийн сан</a:t>
            </a:r>
            <a:endParaRPr lang="en-US" sz="1300" i="1" dirty="0"/>
          </a:p>
          <a:p>
            <a:pPr algn="just"/>
            <a:r>
              <a:rPr lang="mn-MN" sz="1300" dirty="0"/>
              <a:t/>
            </a:r>
            <a:br>
              <a:rPr lang="mn-MN" sz="1300" dirty="0"/>
            </a:br>
            <a:r>
              <a:rPr lang="mn-MN" sz="1300" dirty="0"/>
              <a:t/>
            </a:r>
            <a:br>
              <a:rPr lang="mn-MN" sz="1300" dirty="0"/>
            </a:br>
            <a:r>
              <a:rPr lang="mn-MN" sz="1300" dirty="0" smtClean="0"/>
              <a:t>Хүүхдийг </a:t>
            </a:r>
            <a:r>
              <a:rPr lang="mn-MN" sz="1300" dirty="0"/>
              <a:t>эхийн сүүгээр хооллохыг дэмжих дэлхийн долоо хоногийг "Эхийн сүүгээр хооллолт нь тогтвортой хөгжлийн гол түлхүүр" уриан дор зохион байгуулж байна.</a:t>
            </a:r>
            <a:br>
              <a:rPr lang="mn-MN" sz="1300" dirty="0"/>
            </a:br>
            <a:r>
              <a:rPr lang="mn-MN" sz="1300" dirty="0"/>
              <a:t>Хөдөлмөр эрхэлдэг хөхүүл эхчүүдэд ажил олгогчдын зүгээс зохих дэмжлэг үзүүлснээр эмэгтэйчүүдийн хөдөлмөрийн бүтээмж дээшилж, тогтвор суурьшилтай ажилладаг.</a:t>
            </a:r>
            <a:endParaRPr lang="en-US" sz="1300" dirty="0"/>
          </a:p>
        </p:txBody>
      </p:sp>
    </p:spTree>
    <p:extLst>
      <p:ext uri="{BB962C8B-B14F-4D97-AF65-F5344CB8AC3E}">
        <p14:creationId xmlns:p14="http://schemas.microsoft.com/office/powerpoint/2010/main" val="278454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3"/>
          <p:cNvSpPr txBox="1">
            <a:spLocks noChangeArrowheads="1"/>
          </p:cNvSpPr>
          <p:nvPr/>
        </p:nvSpPr>
        <p:spPr bwMode="auto">
          <a:xfrm>
            <a:off x="3654029" y="6237289"/>
            <a:ext cx="2989023" cy="369332"/>
          </a:xfrm>
          <a:prstGeom prst="rect">
            <a:avLst/>
          </a:prstGeom>
          <a:noFill/>
          <a:ln w="9525">
            <a:noFill/>
            <a:miter lim="800000"/>
            <a:headEnd/>
            <a:tailEnd/>
          </a:ln>
        </p:spPr>
        <p:txBody>
          <a:bodyPr wrap="none">
            <a:spAutoFit/>
          </a:bodyPr>
          <a:lstStyle/>
          <a:p>
            <a:pPr eaLnBrk="1" hangingPunct="1"/>
            <a:r>
              <a:rPr lang="fr-FR">
                <a:solidFill>
                  <a:srgbClr val="000000"/>
                </a:solidFill>
                <a:hlinkClick r:id="rId2"/>
              </a:rPr>
              <a:t>Free Powerpoint Templates</a:t>
            </a:r>
            <a:endParaRPr lang="fr-FR">
              <a:solidFill>
                <a:srgbClr val="000000"/>
              </a:solidFill>
            </a:endParaRPr>
          </a:p>
        </p:txBody>
      </p:sp>
      <p:pic>
        <p:nvPicPr>
          <p:cNvPr id="4099" name="Picture 22" descr="bvcb dfbvcdf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100" name="Text Box 6"/>
          <p:cNvSpPr txBox="1">
            <a:spLocks noChangeArrowheads="1"/>
          </p:cNvSpPr>
          <p:nvPr/>
        </p:nvSpPr>
        <p:spPr bwMode="auto">
          <a:xfrm>
            <a:off x="0" y="381000"/>
            <a:ext cx="8915400" cy="12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0000" tIns="180000" rIns="180000" bIns="180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defRPr/>
            </a:pPr>
            <a:r>
              <a:rPr lang="en-US" sz="3200" b="1" dirty="0" smtClean="0">
                <a:solidFill>
                  <a:srgbClr val="000000"/>
                </a:solidFill>
                <a:latin typeface="Arial" panose="020B0604020202020204" pitchFamily="34" charset="0"/>
                <a:cs typeface="Arial" panose="020B0604020202020204" pitchFamily="34" charset="0"/>
              </a:rPr>
              <a:t>GAP, ROADMAP, AICHI DECLARATION, </a:t>
            </a:r>
            <a:r>
              <a:rPr lang="en-US" sz="3200" b="1" cap="all" dirty="0" smtClean="0">
                <a:latin typeface="Arial" panose="020B0604020202020204" pitchFamily="34" charset="0"/>
                <a:cs typeface="Arial" panose="020B0604020202020204" pitchFamily="34" charset="0"/>
              </a:rPr>
              <a:t>Tokyo Declaration of HOPE</a:t>
            </a:r>
            <a:r>
              <a:rPr lang="mn-MN" sz="3200" b="1" cap="all" dirty="0" smtClean="0">
                <a:latin typeface="Arial" panose="020B0604020202020204" pitchFamily="34" charset="0"/>
                <a:cs typeface="Arial" panose="020B0604020202020204" pitchFamily="34" charset="0"/>
              </a:rPr>
              <a:t> </a:t>
            </a:r>
            <a:r>
              <a:rPr lang="en-US" sz="3200" b="1" cap="all" dirty="0" smtClean="0">
                <a:latin typeface="Arial" panose="020B0604020202020204" pitchFamily="34" charset="0"/>
                <a:cs typeface="Arial" panose="020B0604020202020204" pitchFamily="34" charset="0"/>
              </a:rPr>
              <a:t>2009</a:t>
            </a:r>
            <a:endParaRPr lang="en-US" sz="3200" cap="all" dirty="0" smtClean="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p:cNvPicPr>
            <a:picLocks noGrp="1" noChangeAspect="1"/>
          </p:cNvPicPr>
          <p:nvPr>
            <p:ph idx="1"/>
          </p:nvPr>
        </p:nvPicPr>
        <p:blipFill>
          <a:blip r:embed="rId2"/>
          <a:srcRect b="19692"/>
          <a:stretch>
            <a:fillRect/>
          </a:stretch>
        </p:blipFill>
        <p:spPr>
          <a:xfrm>
            <a:off x="507206" y="76200"/>
            <a:ext cx="8048625" cy="1090611"/>
          </a:xfrm>
        </p:spPr>
      </p:pic>
      <p:sp>
        <p:nvSpPr>
          <p:cNvPr id="5123" name="Rectangle 4"/>
          <p:cNvSpPr>
            <a:spLocks noChangeArrowheads="1"/>
          </p:cNvSpPr>
          <p:nvPr/>
        </p:nvSpPr>
        <p:spPr bwMode="auto">
          <a:xfrm>
            <a:off x="228601" y="1676400"/>
            <a:ext cx="8686800" cy="4008341"/>
          </a:xfrm>
          <a:prstGeom prst="rect">
            <a:avLst/>
          </a:prstGeom>
          <a:noFill/>
          <a:ln w="9525">
            <a:noFill/>
            <a:miter lim="800000"/>
            <a:headEnd/>
            <a:tailEnd/>
          </a:ln>
        </p:spPr>
        <p:txBody>
          <a:bodyPr wrap="square">
            <a:spAutoFit/>
          </a:bodyPr>
          <a:lstStyle/>
          <a:p>
            <a:pPr algn="just" eaLnBrk="1" hangingPunct="1">
              <a:lnSpc>
                <a:spcPct val="115000"/>
              </a:lnSpc>
              <a:spcAft>
                <a:spcPts val="1000"/>
              </a:spcAft>
            </a:pPr>
            <a:r>
              <a:rPr lang="mn-MN" sz="3200" dirty="0">
                <a:latin typeface="Arial" charset="0"/>
                <a:cs typeface="Calibri" pitchFamily="34" charset="0"/>
              </a:rPr>
              <a:t>ЮНЕСКО-с </a:t>
            </a:r>
            <a:r>
              <a:rPr lang="en-US" sz="3200" dirty="0" err="1">
                <a:latin typeface="Arial" charset="0"/>
                <a:cs typeface="Calibri" pitchFamily="34" charset="0"/>
              </a:rPr>
              <a:t>Япон</a:t>
            </a:r>
            <a:r>
              <a:rPr lang="en-US" sz="3200" dirty="0">
                <a:latin typeface="Arial" charset="0"/>
                <a:cs typeface="Calibri" pitchFamily="34" charset="0"/>
              </a:rPr>
              <a:t> </a:t>
            </a:r>
            <a:r>
              <a:rPr lang="en-US" sz="3200" dirty="0" err="1">
                <a:latin typeface="Arial" charset="0"/>
                <a:cs typeface="Calibri" pitchFamily="34" charset="0"/>
              </a:rPr>
              <a:t>улсын</a:t>
            </a:r>
            <a:r>
              <a:rPr lang="en-US" sz="3200" dirty="0">
                <a:latin typeface="Arial" charset="0"/>
                <a:cs typeface="Calibri" pitchFamily="34" charset="0"/>
              </a:rPr>
              <a:t> </a:t>
            </a:r>
            <a:r>
              <a:rPr lang="en-US" sz="3200" dirty="0" err="1">
                <a:latin typeface="Arial" charset="0"/>
                <a:cs typeface="Calibri" pitchFamily="34" charset="0"/>
              </a:rPr>
              <a:t>Айчи</a:t>
            </a:r>
            <a:r>
              <a:rPr lang="en-US" sz="3200" dirty="0">
                <a:latin typeface="Arial" charset="0"/>
                <a:cs typeface="Calibri" pitchFamily="34" charset="0"/>
              </a:rPr>
              <a:t> </a:t>
            </a:r>
            <a:r>
              <a:rPr lang="en-US" sz="3200" dirty="0" err="1">
                <a:latin typeface="Arial" charset="0"/>
                <a:cs typeface="Calibri" pitchFamily="34" charset="0"/>
              </a:rPr>
              <a:t>Нагояад</a:t>
            </a:r>
            <a:r>
              <a:rPr lang="en-US" sz="3200" dirty="0">
                <a:latin typeface="Arial" charset="0"/>
                <a:cs typeface="Calibri" pitchFamily="34" charset="0"/>
              </a:rPr>
              <a:t> 2014 </a:t>
            </a:r>
            <a:r>
              <a:rPr lang="en-US" sz="3200" dirty="0" err="1">
                <a:latin typeface="Arial" charset="0"/>
                <a:cs typeface="Calibri" pitchFamily="34" charset="0"/>
              </a:rPr>
              <a:t>оны</a:t>
            </a:r>
            <a:r>
              <a:rPr lang="en-US" sz="3200" dirty="0">
                <a:latin typeface="Arial" charset="0"/>
                <a:cs typeface="Calibri" pitchFamily="34" charset="0"/>
              </a:rPr>
              <a:t> 11-р </a:t>
            </a:r>
            <a:r>
              <a:rPr lang="en-US" sz="3200" dirty="0" err="1">
                <a:latin typeface="Arial" charset="0"/>
                <a:cs typeface="Calibri" pitchFamily="34" charset="0"/>
              </a:rPr>
              <a:t>сарын</a:t>
            </a:r>
            <a:r>
              <a:rPr lang="en-US" sz="3200" dirty="0">
                <a:latin typeface="Arial" charset="0"/>
                <a:cs typeface="Calibri" pitchFamily="34" charset="0"/>
              </a:rPr>
              <a:t> 10-12</a:t>
            </a:r>
            <a:r>
              <a:rPr lang="mn-MN" sz="3200" dirty="0">
                <a:latin typeface="Arial" charset="0"/>
                <a:cs typeface="Calibri" pitchFamily="34" charset="0"/>
              </a:rPr>
              <a:t>-н</a:t>
            </a:r>
            <a:r>
              <a:rPr lang="en-US" sz="3200" dirty="0">
                <a:latin typeface="Arial" charset="0"/>
                <a:cs typeface="Calibri" pitchFamily="34" charset="0"/>
              </a:rPr>
              <a:t>ы </a:t>
            </a:r>
            <a:r>
              <a:rPr lang="en-US" sz="3200" dirty="0" err="1">
                <a:latin typeface="Arial" charset="0"/>
                <a:cs typeface="Calibri" pitchFamily="34" charset="0"/>
              </a:rPr>
              <a:t>өдрүүдэд</a:t>
            </a:r>
            <a:r>
              <a:rPr lang="en-US" sz="3200" dirty="0">
                <a:latin typeface="Arial" charset="0"/>
                <a:cs typeface="Calibri" pitchFamily="34" charset="0"/>
              </a:rPr>
              <a:t> </a:t>
            </a:r>
            <a:r>
              <a:rPr lang="en-US" sz="3200" b="1" dirty="0" err="1">
                <a:latin typeface="Arial" charset="0"/>
                <a:cs typeface="Calibri" pitchFamily="34" charset="0"/>
              </a:rPr>
              <a:t>Тогтвортой</a:t>
            </a:r>
            <a:r>
              <a:rPr lang="en-US" sz="3200" b="1" dirty="0">
                <a:latin typeface="Arial" charset="0"/>
                <a:cs typeface="Calibri" pitchFamily="34" charset="0"/>
              </a:rPr>
              <a:t> </a:t>
            </a:r>
            <a:r>
              <a:rPr lang="en-US" sz="3200" b="1" dirty="0" err="1">
                <a:latin typeface="Arial" charset="0"/>
                <a:cs typeface="Calibri" pitchFamily="34" charset="0"/>
              </a:rPr>
              <a:t>Хөгжлийн</a:t>
            </a:r>
            <a:r>
              <a:rPr lang="en-US" sz="3200" b="1" dirty="0">
                <a:latin typeface="Arial" charset="0"/>
                <a:cs typeface="Calibri" pitchFamily="34" charset="0"/>
              </a:rPr>
              <a:t> </a:t>
            </a:r>
            <a:r>
              <a:rPr lang="en-US" sz="3200" b="1" dirty="0" err="1">
                <a:latin typeface="Arial" charset="0"/>
                <a:cs typeface="Calibri" pitchFamily="34" charset="0"/>
              </a:rPr>
              <a:t>Боловсролын</a:t>
            </a:r>
            <a:r>
              <a:rPr lang="en-US" sz="3200" b="1" dirty="0">
                <a:latin typeface="Arial" charset="0"/>
                <a:cs typeface="Calibri" pitchFamily="34" charset="0"/>
              </a:rPr>
              <a:t> </a:t>
            </a:r>
            <a:r>
              <a:rPr lang="en-US" sz="3200" b="1" dirty="0" err="1">
                <a:latin typeface="Arial" charset="0"/>
                <a:cs typeface="Calibri" pitchFamily="34" charset="0"/>
              </a:rPr>
              <a:t>асуудлаар</a:t>
            </a:r>
            <a:r>
              <a:rPr lang="en-US" sz="3200" b="1" dirty="0">
                <a:latin typeface="Arial" charset="0"/>
                <a:cs typeface="Calibri" pitchFamily="34" charset="0"/>
              </a:rPr>
              <a:t> </a:t>
            </a:r>
            <a:r>
              <a:rPr lang="en-US" sz="3200" b="1" dirty="0" err="1">
                <a:latin typeface="Arial" charset="0"/>
                <a:cs typeface="Calibri" pitchFamily="34" charset="0"/>
              </a:rPr>
              <a:t>олон</a:t>
            </a:r>
            <a:r>
              <a:rPr lang="en-US" sz="3200" b="1" dirty="0">
                <a:latin typeface="Arial" charset="0"/>
                <a:cs typeface="Calibri" pitchFamily="34" charset="0"/>
              </a:rPr>
              <a:t> </a:t>
            </a:r>
            <a:r>
              <a:rPr lang="en-US" sz="3200" b="1" dirty="0" err="1">
                <a:latin typeface="Arial" charset="0"/>
                <a:cs typeface="Calibri" pitchFamily="34" charset="0"/>
              </a:rPr>
              <a:t>улсын</a:t>
            </a:r>
            <a:r>
              <a:rPr lang="en-US" sz="3200" b="1" dirty="0">
                <a:latin typeface="Arial" charset="0"/>
                <a:cs typeface="Calibri" pitchFamily="34" charset="0"/>
              </a:rPr>
              <a:t> </a:t>
            </a:r>
            <a:r>
              <a:rPr lang="en-US" sz="3200" b="1" dirty="0" err="1">
                <a:latin typeface="Arial" charset="0"/>
                <a:cs typeface="Calibri" pitchFamily="34" charset="0"/>
              </a:rPr>
              <a:t>хэмжээний</a:t>
            </a:r>
            <a:r>
              <a:rPr lang="en-US" sz="3200" b="1" dirty="0">
                <a:latin typeface="Arial" charset="0"/>
                <a:cs typeface="Calibri" pitchFamily="34" charset="0"/>
              </a:rPr>
              <a:t> </a:t>
            </a:r>
            <a:r>
              <a:rPr lang="en-US" sz="3200" b="1" dirty="0" err="1">
                <a:latin typeface="Arial" charset="0"/>
                <a:cs typeface="Calibri" pitchFamily="34" charset="0"/>
              </a:rPr>
              <a:t>хурлыг</a:t>
            </a:r>
            <a:r>
              <a:rPr lang="en-US" sz="3200" b="1" dirty="0">
                <a:latin typeface="Arial" charset="0"/>
                <a:cs typeface="Calibri" pitchFamily="34" charset="0"/>
              </a:rPr>
              <a:t> </a:t>
            </a:r>
            <a:r>
              <a:rPr lang="en-US" sz="3200" b="1" dirty="0" err="1">
                <a:latin typeface="Arial" charset="0"/>
                <a:cs typeface="Calibri" pitchFamily="34" charset="0"/>
              </a:rPr>
              <a:t>зохион</a:t>
            </a:r>
            <a:r>
              <a:rPr lang="en-US" sz="3200" b="1" dirty="0">
                <a:latin typeface="Arial" charset="0"/>
                <a:cs typeface="Calibri" pitchFamily="34" charset="0"/>
              </a:rPr>
              <a:t> </a:t>
            </a:r>
            <a:r>
              <a:rPr lang="en-US" sz="3200" b="1" dirty="0" err="1">
                <a:latin typeface="Arial" charset="0"/>
                <a:cs typeface="Calibri" pitchFamily="34" charset="0"/>
              </a:rPr>
              <a:t>байгуулсан</a:t>
            </a:r>
            <a:r>
              <a:rPr lang="en-US" sz="3200" dirty="0">
                <a:latin typeface="Arial" charset="0"/>
                <a:cs typeface="Calibri" pitchFamily="34" charset="0"/>
              </a:rPr>
              <a:t> </a:t>
            </a:r>
            <a:r>
              <a:rPr lang="en-US" sz="3200" dirty="0" err="1">
                <a:latin typeface="Arial" charset="0"/>
                <a:cs typeface="Calibri" pitchFamily="34" charset="0"/>
              </a:rPr>
              <a:t>ба</a:t>
            </a:r>
            <a:r>
              <a:rPr lang="en-US" sz="3200" dirty="0">
                <a:latin typeface="Arial" charset="0"/>
                <a:cs typeface="Calibri" pitchFamily="34" charset="0"/>
              </a:rPr>
              <a:t> </a:t>
            </a:r>
            <a:r>
              <a:rPr lang="en-US" sz="3200" dirty="0" err="1">
                <a:latin typeface="Arial" charset="0"/>
                <a:cs typeface="Calibri" pitchFamily="34" charset="0"/>
              </a:rPr>
              <a:t>үүний</a:t>
            </a:r>
            <a:r>
              <a:rPr lang="en-US" sz="3200" dirty="0">
                <a:latin typeface="Arial" charset="0"/>
                <a:cs typeface="Calibri" pitchFamily="34" charset="0"/>
              </a:rPr>
              <a:t> </a:t>
            </a:r>
            <a:r>
              <a:rPr lang="en-US" sz="3200" dirty="0" err="1">
                <a:latin typeface="Arial" charset="0"/>
                <a:cs typeface="Calibri" pitchFamily="34" charset="0"/>
              </a:rPr>
              <a:t>дүнд</a:t>
            </a:r>
            <a:r>
              <a:rPr lang="en-US" sz="3200" dirty="0">
                <a:latin typeface="Arial" charset="0"/>
                <a:cs typeface="Calibri" pitchFamily="34" charset="0"/>
              </a:rPr>
              <a:t> </a:t>
            </a:r>
            <a:r>
              <a:rPr lang="en-US" sz="3200" dirty="0" err="1">
                <a:latin typeface="Arial" charset="0"/>
                <a:cs typeface="Calibri" pitchFamily="34" charset="0"/>
              </a:rPr>
              <a:t>Тогтвортой</a:t>
            </a:r>
            <a:r>
              <a:rPr lang="en-US" sz="3200" dirty="0">
                <a:latin typeface="Arial" charset="0"/>
                <a:cs typeface="Calibri" pitchFamily="34" charset="0"/>
              </a:rPr>
              <a:t> </a:t>
            </a:r>
            <a:r>
              <a:rPr lang="en-US" sz="3200" dirty="0" err="1">
                <a:latin typeface="Arial" charset="0"/>
                <a:cs typeface="Calibri" pitchFamily="34" charset="0"/>
              </a:rPr>
              <a:t>Хөгжлийн</a:t>
            </a:r>
            <a:r>
              <a:rPr lang="en-US" sz="3200" dirty="0">
                <a:latin typeface="Arial" charset="0"/>
                <a:cs typeface="Calibri" pitchFamily="34" charset="0"/>
              </a:rPr>
              <a:t> </a:t>
            </a:r>
            <a:r>
              <a:rPr lang="en-US" sz="3200" dirty="0" err="1">
                <a:latin typeface="Arial" charset="0"/>
                <a:cs typeface="Calibri" pitchFamily="34" charset="0"/>
              </a:rPr>
              <a:t>Боловсролын</a:t>
            </a:r>
            <a:r>
              <a:rPr lang="en-US" sz="3200" dirty="0">
                <a:latin typeface="Arial" charset="0"/>
                <a:cs typeface="Calibri" pitchFamily="34" charset="0"/>
              </a:rPr>
              <a:t> </a:t>
            </a:r>
            <a:r>
              <a:rPr lang="en-US" sz="3200" dirty="0" err="1">
                <a:latin typeface="Arial" charset="0"/>
                <a:cs typeface="Calibri" pitchFamily="34" charset="0"/>
              </a:rPr>
              <a:t>тунхаг</a:t>
            </a:r>
            <a:r>
              <a:rPr lang="en-US" sz="3200" dirty="0">
                <a:latin typeface="Arial" charset="0"/>
                <a:cs typeface="Calibri" pitchFamily="34" charset="0"/>
              </a:rPr>
              <a:t> </a:t>
            </a:r>
            <a:r>
              <a:rPr lang="en-US" sz="3200" dirty="0" err="1">
                <a:latin typeface="Arial" charset="0"/>
                <a:cs typeface="Calibri" pitchFamily="34" charset="0"/>
              </a:rPr>
              <a:t>бичгийг</a:t>
            </a:r>
            <a:r>
              <a:rPr lang="en-US" sz="3200" dirty="0">
                <a:latin typeface="Arial" charset="0"/>
                <a:cs typeface="Calibri" pitchFamily="34" charset="0"/>
              </a:rPr>
              <a:t> </a:t>
            </a:r>
            <a:r>
              <a:rPr lang="en-US" sz="3200" dirty="0" err="1">
                <a:latin typeface="Arial" charset="0"/>
                <a:cs typeface="Calibri" pitchFamily="34" charset="0"/>
              </a:rPr>
              <a:t>боловсруулан</a:t>
            </a:r>
            <a:r>
              <a:rPr lang="en-US" sz="3200" dirty="0">
                <a:latin typeface="Arial" charset="0"/>
                <a:cs typeface="Calibri" pitchFamily="34" charset="0"/>
              </a:rPr>
              <a:t> </a:t>
            </a:r>
            <a:r>
              <a:rPr lang="en-US" sz="3200" dirty="0" err="1">
                <a:latin typeface="Arial" charset="0"/>
                <a:cs typeface="Calibri" pitchFamily="34" charset="0"/>
              </a:rPr>
              <a:t>баталсан</a:t>
            </a:r>
            <a:r>
              <a:rPr lang="en-US" sz="3200" dirty="0">
                <a:latin typeface="Arial" charset="0"/>
                <a:cs typeface="Calibri" pitchFamily="34" charset="0"/>
              </a:rPr>
              <a:t> </a:t>
            </a:r>
            <a:r>
              <a:rPr lang="en-US" sz="3200" dirty="0" err="1">
                <a:latin typeface="Arial" charset="0"/>
                <a:cs typeface="Calibri" pitchFamily="34" charset="0"/>
              </a:rPr>
              <a:t>байна</a:t>
            </a:r>
            <a:r>
              <a:rPr lang="en-US" sz="3200" dirty="0" smtClean="0">
                <a:latin typeface="Arial" charset="0"/>
                <a:cs typeface="Calibri" pitchFamily="34" charset="0"/>
              </a:rPr>
              <a:t>.</a:t>
            </a:r>
            <a:endParaRPr lang="en-US" sz="3200" dirty="0">
              <a:latin typeface="Arial" charset="0"/>
              <a:cs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err="1" smtClean="0">
                <a:latin typeface="Arial" charset="0"/>
                <a:cs typeface="Calibri" pitchFamily="34" charset="0"/>
              </a:rPr>
              <a:t>Тунхаг</a:t>
            </a:r>
            <a:r>
              <a:rPr lang="en-US" b="1" dirty="0" smtClean="0">
                <a:latin typeface="Arial" charset="0"/>
                <a:cs typeface="Calibri" pitchFamily="34" charset="0"/>
              </a:rPr>
              <a:t> </a:t>
            </a:r>
            <a:r>
              <a:rPr lang="en-US" b="1" dirty="0" err="1" smtClean="0">
                <a:latin typeface="Arial" charset="0"/>
                <a:cs typeface="Calibri" pitchFamily="34" charset="0"/>
              </a:rPr>
              <a:t>бичгийн</a:t>
            </a:r>
            <a:r>
              <a:rPr lang="en-US" b="1" dirty="0" smtClean="0">
                <a:latin typeface="Arial" charset="0"/>
                <a:cs typeface="Calibri" pitchFamily="34" charset="0"/>
              </a:rPr>
              <a:t> </a:t>
            </a:r>
            <a:r>
              <a:rPr lang="en-US" b="1" dirty="0" err="1" smtClean="0">
                <a:latin typeface="Arial" charset="0"/>
                <a:cs typeface="Calibri" pitchFamily="34" charset="0"/>
              </a:rPr>
              <a:t>үндсэн</a:t>
            </a:r>
            <a:r>
              <a:rPr lang="en-US" b="1" dirty="0" smtClean="0">
                <a:latin typeface="Arial" charset="0"/>
                <a:cs typeface="Calibri" pitchFamily="34" charset="0"/>
              </a:rPr>
              <a:t> </a:t>
            </a:r>
            <a:r>
              <a:rPr lang="en-US" b="1" dirty="0" err="1" smtClean="0">
                <a:latin typeface="Arial" charset="0"/>
                <a:cs typeface="Calibri" pitchFamily="34" charset="0"/>
              </a:rPr>
              <a:t>зорилго</a:t>
            </a:r>
            <a:endParaRPr lang="en-US" dirty="0"/>
          </a:p>
        </p:txBody>
      </p:sp>
      <p:sp>
        <p:nvSpPr>
          <p:cNvPr id="4" name="Rectangle 4"/>
          <p:cNvSpPr>
            <a:spLocks noGrp="1" noChangeArrowheads="1"/>
          </p:cNvSpPr>
          <p:nvPr>
            <p:ph idx="1"/>
          </p:nvPr>
        </p:nvSpPr>
        <p:spPr bwMode="auto">
          <a:xfrm>
            <a:off x="152400" y="1472031"/>
            <a:ext cx="8915400" cy="4014369"/>
          </a:xfrm>
          <a:prstGeom prst="rect">
            <a:avLst/>
          </a:prstGeom>
          <a:noFill/>
          <a:ln w="9525">
            <a:noFill/>
            <a:miter lim="800000"/>
            <a:headEnd/>
            <a:tailEnd/>
          </a:ln>
        </p:spPr>
        <p:txBody>
          <a:bodyPr wrap="square">
            <a:spAutoFit/>
          </a:bodyPr>
          <a:lstStyle/>
          <a:p>
            <a:pPr marL="61913" indent="-3175" algn="just">
              <a:lnSpc>
                <a:spcPct val="115000"/>
              </a:lnSpc>
              <a:spcAft>
                <a:spcPts val="1000"/>
              </a:spcAft>
              <a:buNone/>
            </a:pPr>
            <a:r>
              <a:rPr lang="en-US" sz="2800" dirty="0" err="1" smtClean="0">
                <a:latin typeface="Arial" charset="0"/>
                <a:cs typeface="Calibri" pitchFamily="34" charset="0"/>
              </a:rPr>
              <a:t>Тогтвортой</a:t>
            </a:r>
            <a:r>
              <a:rPr lang="en-US" sz="2800" dirty="0" smtClean="0">
                <a:latin typeface="Arial" charset="0"/>
                <a:cs typeface="Calibri" pitchFamily="34" charset="0"/>
              </a:rPr>
              <a:t> </a:t>
            </a:r>
            <a:r>
              <a:rPr lang="en-US" sz="2800" dirty="0" err="1" smtClean="0">
                <a:latin typeface="Arial" charset="0"/>
                <a:cs typeface="Calibri" pitchFamily="34" charset="0"/>
              </a:rPr>
              <a:t>Хөгжлийн</a:t>
            </a:r>
            <a:r>
              <a:rPr lang="en-US" sz="2800" dirty="0" smtClean="0">
                <a:latin typeface="Arial" charset="0"/>
                <a:cs typeface="Calibri" pitchFamily="34" charset="0"/>
              </a:rPr>
              <a:t> </a:t>
            </a:r>
            <a:r>
              <a:rPr lang="en-US" sz="2800" dirty="0" err="1" smtClean="0">
                <a:latin typeface="Arial" charset="0"/>
                <a:cs typeface="Calibri" pitchFamily="34" charset="0"/>
              </a:rPr>
              <a:t>талаарх</a:t>
            </a:r>
            <a:r>
              <a:rPr lang="en-US" sz="2800" dirty="0" smtClean="0">
                <a:latin typeface="Arial" charset="0"/>
                <a:cs typeface="Calibri" pitchFamily="34" charset="0"/>
              </a:rPr>
              <a:t> </a:t>
            </a:r>
            <a:r>
              <a:rPr lang="en-US" sz="2800" dirty="0" err="1" smtClean="0">
                <a:latin typeface="Arial" charset="0"/>
                <a:cs typeface="Calibri" pitchFamily="34" charset="0"/>
              </a:rPr>
              <a:t>боловсролын</a:t>
            </a:r>
            <a:r>
              <a:rPr lang="en-US" sz="2800" dirty="0" smtClean="0">
                <a:latin typeface="Arial" charset="0"/>
                <a:cs typeface="Calibri" pitchFamily="34" charset="0"/>
              </a:rPr>
              <a:t> </a:t>
            </a:r>
            <a:r>
              <a:rPr lang="en-US" sz="2800" dirty="0" err="1" smtClean="0">
                <a:latin typeface="Arial" charset="0"/>
                <a:cs typeface="Calibri" pitchFamily="34" charset="0"/>
              </a:rPr>
              <a:t>асуудлыг</a:t>
            </a:r>
            <a:r>
              <a:rPr lang="en-US" sz="2800" dirty="0" smtClean="0">
                <a:latin typeface="Arial" charset="0"/>
                <a:cs typeface="Calibri" pitchFamily="34" charset="0"/>
              </a:rPr>
              <a:t> </a:t>
            </a:r>
            <a:r>
              <a:rPr lang="en-US" sz="2800" dirty="0" err="1" smtClean="0">
                <a:latin typeface="Arial" charset="0"/>
                <a:cs typeface="Calibri" pitchFamily="34" charset="0"/>
              </a:rPr>
              <a:t>чухалчилан</a:t>
            </a:r>
            <a:r>
              <a:rPr lang="en-US" sz="2800" dirty="0" smtClean="0">
                <a:latin typeface="Arial" charset="0"/>
                <a:cs typeface="Calibri" pitchFamily="34" charset="0"/>
              </a:rPr>
              <a:t> </a:t>
            </a:r>
            <a:r>
              <a:rPr lang="en-US" sz="2800" dirty="0" err="1" smtClean="0">
                <a:latin typeface="Arial" charset="0"/>
                <a:cs typeface="Calibri" pitchFamily="34" charset="0"/>
              </a:rPr>
              <a:t>авч</a:t>
            </a:r>
            <a:r>
              <a:rPr lang="en-US" sz="2800" dirty="0" smtClean="0">
                <a:latin typeface="Arial" charset="0"/>
                <a:cs typeface="Calibri" pitchFamily="34" charset="0"/>
              </a:rPr>
              <a:t> </a:t>
            </a:r>
            <a:r>
              <a:rPr lang="en-US" sz="2800" dirty="0" err="1" smtClean="0">
                <a:latin typeface="Arial" charset="0"/>
                <a:cs typeface="Calibri" pitchFamily="34" charset="0"/>
              </a:rPr>
              <a:t>үзэх</a:t>
            </a:r>
            <a:r>
              <a:rPr lang="en-US" sz="2800" dirty="0" smtClean="0">
                <a:latin typeface="Arial" charset="0"/>
                <a:cs typeface="Calibri" pitchFamily="34" charset="0"/>
              </a:rPr>
              <a:t>, </a:t>
            </a:r>
            <a:r>
              <a:rPr lang="en-US" sz="2800" dirty="0" err="1" smtClean="0">
                <a:latin typeface="Arial" charset="0"/>
                <a:cs typeface="Calibri" pitchFamily="34" charset="0"/>
              </a:rPr>
              <a:t>түүний</a:t>
            </a:r>
            <a:r>
              <a:rPr lang="en-US" sz="2800" dirty="0" smtClean="0">
                <a:latin typeface="Arial" charset="0"/>
                <a:cs typeface="Calibri" pitchFamily="34" charset="0"/>
              </a:rPr>
              <a:t> </a:t>
            </a:r>
            <a:r>
              <a:rPr lang="en-US" sz="2800" dirty="0" err="1" smtClean="0">
                <a:latin typeface="Arial" charset="0"/>
                <a:cs typeface="Calibri" pitchFamily="34" charset="0"/>
              </a:rPr>
              <a:t>ач</a:t>
            </a:r>
            <a:r>
              <a:rPr lang="en-US" sz="2800" dirty="0" smtClean="0">
                <a:latin typeface="Arial" charset="0"/>
                <a:cs typeface="Calibri" pitchFamily="34" charset="0"/>
              </a:rPr>
              <a:t> </a:t>
            </a:r>
            <a:r>
              <a:rPr lang="en-US" sz="2800" dirty="0" err="1" smtClean="0">
                <a:latin typeface="Arial" charset="0"/>
                <a:cs typeface="Calibri" pitchFamily="34" charset="0"/>
              </a:rPr>
              <a:t>холбогдлыг</a:t>
            </a:r>
            <a:r>
              <a:rPr lang="en-US" sz="2800" dirty="0" smtClean="0">
                <a:latin typeface="Arial" charset="0"/>
                <a:cs typeface="Calibri" pitchFamily="34" charset="0"/>
              </a:rPr>
              <a:t> </a:t>
            </a:r>
            <a:r>
              <a:rPr lang="en-US" sz="2800" dirty="0" err="1" smtClean="0">
                <a:latin typeface="Arial" charset="0"/>
                <a:cs typeface="Calibri" pitchFamily="34" charset="0"/>
              </a:rPr>
              <a:t>бу</a:t>
            </a:r>
            <a:r>
              <a:rPr lang="mn-MN" sz="2800" dirty="0" smtClean="0">
                <a:latin typeface="Arial" charset="0"/>
                <a:cs typeface="Calibri" pitchFamily="34" charset="0"/>
              </a:rPr>
              <a:t>с</a:t>
            </a:r>
            <a:r>
              <a:rPr lang="en-US" sz="2800" dirty="0" err="1" smtClean="0">
                <a:latin typeface="Arial" charset="0"/>
                <a:cs typeface="Calibri" pitchFamily="34" charset="0"/>
              </a:rPr>
              <a:t>дад</a:t>
            </a:r>
            <a:r>
              <a:rPr lang="en-US" sz="2800" dirty="0" smtClean="0">
                <a:latin typeface="Arial" charset="0"/>
                <a:cs typeface="Calibri" pitchFamily="34" charset="0"/>
              </a:rPr>
              <a:t> </a:t>
            </a:r>
            <a:r>
              <a:rPr lang="en-US" sz="2800" dirty="0" err="1" smtClean="0">
                <a:latin typeface="Arial" charset="0"/>
                <a:cs typeface="Calibri" pitchFamily="34" charset="0"/>
              </a:rPr>
              <a:t>таниулах</a:t>
            </a:r>
            <a:r>
              <a:rPr lang="en-US" sz="2800" dirty="0" smtClean="0">
                <a:latin typeface="Arial" charset="0"/>
                <a:cs typeface="Calibri" pitchFamily="34" charset="0"/>
              </a:rPr>
              <a:t> </a:t>
            </a:r>
            <a:r>
              <a:rPr lang="en-US" sz="2800" dirty="0" err="1" smtClean="0">
                <a:latin typeface="Arial" charset="0"/>
                <a:cs typeface="Calibri" pitchFamily="34" charset="0"/>
              </a:rPr>
              <a:t>болон</a:t>
            </a:r>
            <a:r>
              <a:rPr lang="en-US" sz="2800" dirty="0" smtClean="0">
                <a:latin typeface="Arial" charset="0"/>
                <a:cs typeface="Calibri" pitchFamily="34" charset="0"/>
              </a:rPr>
              <a:t> </a:t>
            </a:r>
            <a:r>
              <a:rPr lang="en-US" sz="2800" dirty="0" err="1" smtClean="0">
                <a:latin typeface="Arial" charset="0"/>
                <a:cs typeface="Calibri" pitchFamily="34" charset="0"/>
              </a:rPr>
              <a:t>үнэлэмжийг</a:t>
            </a:r>
            <a:r>
              <a:rPr lang="en-US" sz="2800" dirty="0" smtClean="0">
                <a:latin typeface="Arial" charset="0"/>
                <a:cs typeface="Calibri" pitchFamily="34" charset="0"/>
              </a:rPr>
              <a:t> </a:t>
            </a:r>
            <a:r>
              <a:rPr lang="en-US" sz="2800" dirty="0" err="1" smtClean="0">
                <a:latin typeface="Arial" charset="0"/>
                <a:cs typeface="Calibri" pitchFamily="34" charset="0"/>
              </a:rPr>
              <a:t>нэмэгдүүлэх</a:t>
            </a:r>
            <a:r>
              <a:rPr lang="en-US" sz="2800" dirty="0" smtClean="0">
                <a:latin typeface="Arial" charset="0"/>
                <a:cs typeface="Calibri" pitchFamily="34" charset="0"/>
              </a:rPr>
              <a:t> </a:t>
            </a:r>
            <a:r>
              <a:rPr lang="en-US" sz="2800" dirty="0" err="1" smtClean="0">
                <a:latin typeface="Arial" charset="0"/>
                <a:cs typeface="Calibri" pitchFamily="34" charset="0"/>
              </a:rPr>
              <a:t>ингэснээр</a:t>
            </a:r>
            <a:r>
              <a:rPr lang="en-US" sz="2800" dirty="0" smtClean="0">
                <a:latin typeface="Arial" charset="0"/>
                <a:cs typeface="Calibri" pitchFamily="34" charset="0"/>
              </a:rPr>
              <a:t> </a:t>
            </a:r>
            <a:r>
              <a:rPr lang="en-US" sz="2800" dirty="0" err="1" smtClean="0">
                <a:latin typeface="Arial" charset="0"/>
                <a:cs typeface="Calibri" pitchFamily="34" charset="0"/>
              </a:rPr>
              <a:t>өнөөгийн</a:t>
            </a:r>
            <a:r>
              <a:rPr lang="en-US" sz="2800" dirty="0" smtClean="0">
                <a:latin typeface="Arial" charset="0"/>
                <a:cs typeface="Calibri" pitchFamily="34" charset="0"/>
              </a:rPr>
              <a:t> </a:t>
            </a:r>
            <a:r>
              <a:rPr lang="en-US" sz="2800" dirty="0" err="1" smtClean="0">
                <a:latin typeface="Arial" charset="0"/>
                <a:cs typeface="Calibri" pitchFamily="34" charset="0"/>
              </a:rPr>
              <a:t>нийгмийн</a:t>
            </a:r>
            <a:r>
              <a:rPr lang="en-US" sz="2800" dirty="0" smtClean="0">
                <a:latin typeface="Arial" charset="0"/>
                <a:cs typeface="Calibri" pitchFamily="34" charset="0"/>
              </a:rPr>
              <a:t> </a:t>
            </a:r>
            <a:r>
              <a:rPr lang="en-US" sz="2800" dirty="0" err="1" smtClean="0">
                <a:latin typeface="Arial" charset="0"/>
                <a:cs typeface="Calibri" pitchFamily="34" charset="0"/>
              </a:rPr>
              <a:t>хэрэгцээ</a:t>
            </a:r>
            <a:r>
              <a:rPr lang="en-US" sz="2800" dirty="0" smtClean="0">
                <a:latin typeface="Arial" charset="0"/>
                <a:cs typeface="Calibri" pitchFamily="34" charset="0"/>
              </a:rPr>
              <a:t> </a:t>
            </a:r>
            <a:r>
              <a:rPr lang="en-US" sz="2800" dirty="0" err="1" smtClean="0">
                <a:latin typeface="Arial" charset="0"/>
                <a:cs typeface="Calibri" pitchFamily="34" charset="0"/>
              </a:rPr>
              <a:t>шаардлагад</a:t>
            </a:r>
            <a:r>
              <a:rPr lang="en-US" sz="2800" dirty="0" smtClean="0">
                <a:latin typeface="Arial" charset="0"/>
                <a:cs typeface="Calibri" pitchFamily="34" charset="0"/>
              </a:rPr>
              <a:t> </a:t>
            </a:r>
            <a:r>
              <a:rPr lang="en-US" sz="2800" dirty="0" err="1" smtClean="0">
                <a:latin typeface="Arial" charset="0"/>
                <a:cs typeface="Calibri" pitchFamily="34" charset="0"/>
              </a:rPr>
              <a:t>нийцэх</a:t>
            </a:r>
            <a:r>
              <a:rPr lang="en-US" sz="2800" dirty="0" smtClean="0">
                <a:latin typeface="Arial" charset="0"/>
                <a:cs typeface="Calibri" pitchFamily="34" charset="0"/>
              </a:rPr>
              <a:t> </a:t>
            </a:r>
            <a:r>
              <a:rPr lang="en-US" sz="2800" dirty="0" err="1" smtClean="0">
                <a:latin typeface="Arial" charset="0"/>
                <a:cs typeface="Calibri" pitchFamily="34" charset="0"/>
              </a:rPr>
              <a:t>үүний</a:t>
            </a:r>
            <a:r>
              <a:rPr lang="en-US" sz="2800" dirty="0" smtClean="0">
                <a:latin typeface="Arial" charset="0"/>
                <a:cs typeface="Calibri" pitchFamily="34" charset="0"/>
              </a:rPr>
              <a:t> </a:t>
            </a:r>
            <a:r>
              <a:rPr lang="en-US" sz="2800" dirty="0" err="1" smtClean="0">
                <a:latin typeface="Arial" charset="0"/>
                <a:cs typeface="Calibri" pitchFamily="34" charset="0"/>
              </a:rPr>
              <a:t>хажуугаар</a:t>
            </a:r>
            <a:r>
              <a:rPr lang="en-US" sz="2800" dirty="0" smtClean="0">
                <a:latin typeface="Arial" charset="0"/>
                <a:cs typeface="Calibri" pitchFamily="34" charset="0"/>
              </a:rPr>
              <a:t> </a:t>
            </a:r>
            <a:r>
              <a:rPr lang="en-US" sz="2800" dirty="0" err="1" smtClean="0">
                <a:latin typeface="Arial" charset="0"/>
                <a:cs typeface="Calibri" pitchFamily="34" charset="0"/>
              </a:rPr>
              <a:t>эдийн</a:t>
            </a:r>
            <a:r>
              <a:rPr lang="en-US" sz="2800" dirty="0" smtClean="0">
                <a:latin typeface="Arial" charset="0"/>
                <a:cs typeface="Calibri" pitchFamily="34" charset="0"/>
              </a:rPr>
              <a:t> </a:t>
            </a:r>
            <a:r>
              <a:rPr lang="en-US" sz="2800" dirty="0" err="1" smtClean="0">
                <a:latin typeface="Arial" charset="0"/>
                <a:cs typeface="Calibri" pitchFamily="34" charset="0"/>
              </a:rPr>
              <a:t>засгийн</a:t>
            </a:r>
            <a:r>
              <a:rPr lang="en-US" sz="2800" dirty="0" smtClean="0">
                <a:latin typeface="Arial" charset="0"/>
                <a:cs typeface="Calibri" pitchFamily="34" charset="0"/>
              </a:rPr>
              <a:t>, </a:t>
            </a:r>
            <a:r>
              <a:rPr lang="en-US" sz="2800" dirty="0" err="1" smtClean="0">
                <a:latin typeface="Arial" charset="0"/>
                <a:cs typeface="Calibri" pitchFamily="34" charset="0"/>
              </a:rPr>
              <a:t>нийгмийн</a:t>
            </a:r>
            <a:r>
              <a:rPr lang="en-US" sz="2800" dirty="0" smtClean="0">
                <a:latin typeface="Arial" charset="0"/>
                <a:cs typeface="Calibri" pitchFamily="34" charset="0"/>
              </a:rPr>
              <a:t> </a:t>
            </a:r>
            <a:r>
              <a:rPr lang="en-US" sz="2800" dirty="0" err="1" smtClean="0">
                <a:latin typeface="Arial" charset="0"/>
                <a:cs typeface="Calibri" pitchFamily="34" charset="0"/>
              </a:rPr>
              <a:t>болон</a:t>
            </a:r>
            <a:r>
              <a:rPr lang="en-US" sz="2800" dirty="0" smtClean="0">
                <a:latin typeface="Arial" charset="0"/>
                <a:cs typeface="Calibri" pitchFamily="34" charset="0"/>
              </a:rPr>
              <a:t> </a:t>
            </a:r>
            <a:r>
              <a:rPr lang="en-US" sz="2800" dirty="0" err="1" smtClean="0">
                <a:latin typeface="Arial" charset="0"/>
                <a:cs typeface="Calibri" pitchFamily="34" charset="0"/>
              </a:rPr>
              <a:t>байгаль</a:t>
            </a:r>
            <a:r>
              <a:rPr lang="en-US" sz="2800" dirty="0" smtClean="0">
                <a:latin typeface="Arial" charset="0"/>
                <a:cs typeface="Calibri" pitchFamily="34" charset="0"/>
              </a:rPr>
              <a:t> </a:t>
            </a:r>
            <a:r>
              <a:rPr lang="en-US" sz="2800" dirty="0" err="1" smtClean="0">
                <a:latin typeface="Arial" charset="0"/>
                <a:cs typeface="Calibri" pitchFamily="34" charset="0"/>
              </a:rPr>
              <a:t>орчны</a:t>
            </a:r>
            <a:r>
              <a:rPr lang="en-US" sz="2800" dirty="0" smtClean="0">
                <a:latin typeface="Arial" charset="0"/>
                <a:cs typeface="Calibri" pitchFamily="34" charset="0"/>
              </a:rPr>
              <a:t> </a:t>
            </a:r>
            <a:r>
              <a:rPr lang="en-US" sz="2800" dirty="0" err="1" smtClean="0">
                <a:latin typeface="Arial" charset="0"/>
                <a:cs typeface="Calibri" pitchFamily="34" charset="0"/>
              </a:rPr>
              <a:t>тогтвортой</a:t>
            </a:r>
            <a:r>
              <a:rPr lang="en-US" sz="2800" dirty="0" smtClean="0">
                <a:latin typeface="Arial" charset="0"/>
                <a:cs typeface="Calibri" pitchFamily="34" charset="0"/>
              </a:rPr>
              <a:t> </a:t>
            </a:r>
            <a:r>
              <a:rPr lang="en-US" sz="2800" dirty="0" err="1" smtClean="0">
                <a:latin typeface="Arial" charset="0"/>
                <a:cs typeface="Calibri" pitchFamily="34" charset="0"/>
              </a:rPr>
              <a:t>байдлыг</a:t>
            </a:r>
            <a:r>
              <a:rPr lang="en-US" sz="2800" dirty="0" smtClean="0">
                <a:latin typeface="Arial" charset="0"/>
                <a:cs typeface="Calibri" pitchFamily="34" charset="0"/>
              </a:rPr>
              <a:t> </a:t>
            </a:r>
            <a:r>
              <a:rPr lang="en-US" sz="2800" dirty="0" err="1" smtClean="0">
                <a:latin typeface="Arial" charset="0"/>
                <a:cs typeface="Calibri" pitchFamily="34" charset="0"/>
              </a:rPr>
              <a:t>харгалзан</a:t>
            </a:r>
            <a:r>
              <a:rPr lang="en-US" sz="2800" dirty="0" smtClean="0">
                <a:latin typeface="Arial" charset="0"/>
                <a:cs typeface="Calibri" pitchFamily="34" charset="0"/>
              </a:rPr>
              <a:t> </a:t>
            </a:r>
            <a:r>
              <a:rPr lang="en-US" sz="2800" dirty="0" err="1" smtClean="0">
                <a:latin typeface="Arial" charset="0"/>
                <a:cs typeface="Calibri" pitchFamily="34" charset="0"/>
              </a:rPr>
              <a:t>үзсэн</a:t>
            </a:r>
            <a:r>
              <a:rPr lang="en-US" sz="2800" dirty="0" smtClean="0">
                <a:latin typeface="Arial" charset="0"/>
                <a:cs typeface="Calibri" pitchFamily="34" charset="0"/>
              </a:rPr>
              <a:t> </a:t>
            </a:r>
            <a:r>
              <a:rPr lang="en-US" sz="2800" b="1" dirty="0" err="1" smtClean="0">
                <a:latin typeface="Arial" charset="0"/>
                <a:cs typeface="Calibri" pitchFamily="34" charset="0"/>
              </a:rPr>
              <a:t>цогц</a:t>
            </a:r>
            <a:r>
              <a:rPr lang="en-US" sz="2800" b="1" dirty="0" smtClean="0">
                <a:latin typeface="Arial" charset="0"/>
                <a:cs typeface="Calibri" pitchFamily="34" charset="0"/>
              </a:rPr>
              <a:t> </a:t>
            </a:r>
            <a:r>
              <a:rPr lang="en-US" sz="2800" b="1" dirty="0" err="1" smtClean="0">
                <a:latin typeface="Arial" charset="0"/>
                <a:cs typeface="Calibri" pitchFamily="34" charset="0"/>
              </a:rPr>
              <a:t>хөгжлийн</a:t>
            </a:r>
            <a:r>
              <a:rPr lang="en-US" sz="2800" b="1" dirty="0" smtClean="0">
                <a:latin typeface="Arial" charset="0"/>
                <a:cs typeface="Calibri" pitchFamily="34" charset="0"/>
              </a:rPr>
              <a:t> </a:t>
            </a:r>
            <a:r>
              <a:rPr lang="en-US" sz="2800" b="1" dirty="0" err="1" smtClean="0">
                <a:latin typeface="Arial" charset="0"/>
                <a:cs typeface="Calibri" pitchFamily="34" charset="0"/>
              </a:rPr>
              <a:t>тогтвортой</a:t>
            </a:r>
            <a:r>
              <a:rPr lang="en-US" sz="2800" b="1" dirty="0" smtClean="0">
                <a:latin typeface="Arial" charset="0"/>
                <a:cs typeface="Calibri" pitchFamily="34" charset="0"/>
              </a:rPr>
              <a:t> </a:t>
            </a:r>
            <a:r>
              <a:rPr lang="en-US" sz="2800" b="1" dirty="0" err="1" smtClean="0">
                <a:latin typeface="Arial" charset="0"/>
                <a:cs typeface="Calibri" pitchFamily="34" charset="0"/>
              </a:rPr>
              <a:t>бодлогыг</a:t>
            </a:r>
            <a:r>
              <a:rPr lang="en-US" sz="2800" b="1" dirty="0" smtClean="0">
                <a:latin typeface="Arial" charset="0"/>
                <a:cs typeface="Calibri" pitchFamily="34" charset="0"/>
              </a:rPr>
              <a:t> </a:t>
            </a:r>
            <a:r>
              <a:rPr lang="en-US" sz="2800" b="1" dirty="0" err="1" smtClean="0">
                <a:latin typeface="Arial" charset="0"/>
                <a:cs typeface="Calibri" pitchFamily="34" charset="0"/>
              </a:rPr>
              <a:t>хэрэгжүүлэхэд</a:t>
            </a:r>
            <a:r>
              <a:rPr lang="en-US" sz="2800" b="1" dirty="0" smtClean="0">
                <a:latin typeface="Arial" charset="0"/>
                <a:cs typeface="Calibri" pitchFamily="34" charset="0"/>
              </a:rPr>
              <a:t> </a:t>
            </a:r>
            <a:r>
              <a:rPr lang="en-US" sz="2800" b="1" dirty="0" err="1" smtClean="0">
                <a:latin typeface="Arial" charset="0"/>
                <a:cs typeface="Calibri" pitchFamily="34" charset="0"/>
              </a:rPr>
              <a:t>оршино</a:t>
            </a:r>
            <a:endParaRPr lang="en-US" sz="2800" b="1" dirty="0">
              <a:latin typeface="Arial" charset="0"/>
              <a:cs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28650" y="365125"/>
            <a:ext cx="7886700" cy="679450"/>
          </a:xfrm>
        </p:spPr>
        <p:txBody>
          <a:bodyPr/>
          <a:lstStyle/>
          <a:p>
            <a:pPr>
              <a:lnSpc>
                <a:spcPct val="115000"/>
              </a:lnSpc>
              <a:spcAft>
                <a:spcPts val="1000"/>
              </a:spcAft>
            </a:pPr>
            <a:r>
              <a:rPr lang="en-US" sz="2800" b="1" dirty="0" smtClean="0">
                <a:latin typeface="Arial" charset="0"/>
                <a:ea typeface="Times New Roman" pitchFamily="18" charset="0"/>
                <a:cs typeface="Arial" charset="0"/>
              </a:rPr>
              <a:t>Global Action </a:t>
            </a:r>
            <a:r>
              <a:rPr lang="en-US" sz="2800" b="1" dirty="0" err="1" smtClean="0">
                <a:latin typeface="Arial" charset="0"/>
                <a:ea typeface="Times New Roman" pitchFamily="18" charset="0"/>
                <a:cs typeface="Arial" charset="0"/>
              </a:rPr>
              <a:t>Programme</a:t>
            </a:r>
            <a:r>
              <a:rPr lang="mn-MN" sz="2800" b="1" dirty="0" smtClean="0">
                <a:latin typeface="Arial" charset="0"/>
                <a:ea typeface="Times New Roman" pitchFamily="18" charset="0"/>
                <a:cs typeface="Arial" charset="0"/>
              </a:rPr>
              <a:t> /</a:t>
            </a:r>
            <a:r>
              <a:rPr lang="en-US" sz="2800" b="1" dirty="0" smtClean="0">
                <a:latin typeface="Arial" charset="0"/>
                <a:ea typeface="Times New Roman" pitchFamily="18" charset="0"/>
                <a:cs typeface="Arial" charset="0"/>
              </a:rPr>
              <a:t>GAP</a:t>
            </a:r>
            <a:r>
              <a:rPr lang="mn-MN" sz="2800" b="1" dirty="0" smtClean="0">
                <a:latin typeface="Arial" charset="0"/>
                <a:ea typeface="Times New Roman" pitchFamily="18" charset="0"/>
                <a:cs typeface="Arial" charset="0"/>
              </a:rPr>
              <a:t>/</a:t>
            </a:r>
            <a:r>
              <a:rPr lang="en-US" sz="2800" b="1" dirty="0" smtClean="0">
                <a:latin typeface="Arial" charset="0"/>
                <a:ea typeface="Times New Roman" pitchFamily="18" charset="0"/>
                <a:cs typeface="Arial" charset="0"/>
              </a:rPr>
              <a:t> on ESD</a:t>
            </a:r>
            <a:endParaRPr lang="en-US" sz="2800" dirty="0" smtClean="0">
              <a:latin typeface="Arial" charset="0"/>
              <a:ea typeface="Times New Roman" pitchFamily="18" charset="0"/>
              <a:cs typeface="Arial" charset="0"/>
            </a:endParaRPr>
          </a:p>
        </p:txBody>
      </p:sp>
      <p:sp>
        <p:nvSpPr>
          <p:cNvPr id="3" name="Content Placeholder 2"/>
          <p:cNvSpPr>
            <a:spLocks noGrp="1"/>
          </p:cNvSpPr>
          <p:nvPr>
            <p:ph idx="1"/>
          </p:nvPr>
        </p:nvSpPr>
        <p:spPr>
          <a:xfrm>
            <a:off x="152400" y="1216025"/>
            <a:ext cx="8686799" cy="4727575"/>
          </a:xfrm>
        </p:spPr>
        <p:txBody>
          <a:bodyPr>
            <a:noAutofit/>
          </a:bodyPr>
          <a:lstStyle/>
          <a:p>
            <a:pPr marL="3175" indent="-3175" algn="just">
              <a:buNone/>
              <a:defRPr/>
            </a:pPr>
            <a:r>
              <a:rPr lang="en-US" sz="2400" dirty="0" smtClean="0">
                <a:latin typeface="Arial" panose="020B0604020202020204" pitchFamily="34" charset="0"/>
                <a:cs typeface="Arial" panose="020B0604020202020204" pitchFamily="34" charset="0"/>
              </a:rPr>
              <a:t>2013 </a:t>
            </a:r>
            <a:r>
              <a:rPr lang="mn-MN" sz="2400" dirty="0" smtClean="0">
                <a:latin typeface="Arial" panose="020B0604020202020204" pitchFamily="34" charset="0"/>
                <a:cs typeface="Arial" panose="020B0604020202020204" pitchFamily="34" charset="0"/>
              </a:rPr>
              <a:t>онд ЮНЕСКО-ийн чуулганаас гаргасан хөтөлбөр бөгөөд ТХБ-ыг дэмжихэд чиглэсэн, ТХБ-ыг олон нийтэд түгээх гол зорилготой.</a:t>
            </a:r>
          </a:p>
          <a:p>
            <a:pPr marL="0" indent="0">
              <a:buFont typeface="Arial" panose="020B0604020202020204" pitchFamily="34" charset="0"/>
              <a:buNone/>
              <a:defRPr/>
            </a:pPr>
            <a:endParaRPr lang="mn-MN" sz="2400" dirty="0" smtClean="0">
              <a:latin typeface="Arial" panose="020B0604020202020204" pitchFamily="34" charset="0"/>
              <a:cs typeface="Arial" panose="020B0604020202020204" pitchFamily="34" charset="0"/>
            </a:endParaRPr>
          </a:p>
          <a:p>
            <a:pPr>
              <a:buNone/>
              <a:defRPr/>
            </a:pPr>
            <a:r>
              <a:rPr lang="en-US" sz="2400" b="1" dirty="0" smtClean="0">
                <a:solidFill>
                  <a:srgbClr val="FF0000"/>
                </a:solidFill>
                <a:latin typeface="Arial" panose="020B0604020202020204" pitchFamily="34" charset="0"/>
                <a:cs typeface="Arial" panose="020B0604020202020204" pitchFamily="34" charset="0"/>
              </a:rPr>
              <a:t>GAP </a:t>
            </a:r>
            <a:r>
              <a:rPr lang="mn-MN" sz="2400" b="1" dirty="0" smtClean="0">
                <a:solidFill>
                  <a:srgbClr val="FF0000"/>
                </a:solidFill>
                <a:latin typeface="Arial" panose="020B0604020202020204" pitchFamily="34" charset="0"/>
                <a:cs typeface="Arial" panose="020B0604020202020204" pitchFamily="34" charset="0"/>
              </a:rPr>
              <a:t>нь 2 үндсэн зорилготой.</a:t>
            </a:r>
          </a:p>
          <a:p>
            <a:pPr marL="457200" indent="-457200">
              <a:buFont typeface="+mj-lt"/>
              <a:buAutoNum type="arabicPeriod"/>
              <a:defRPr/>
            </a:pPr>
            <a:r>
              <a:rPr lang="mn-MN" sz="2400" dirty="0" smtClean="0">
                <a:latin typeface="Arial" panose="020B0604020202020204" pitchFamily="34" charset="0"/>
                <a:cs typeface="Arial" panose="020B0604020202020204" pitchFamily="34" charset="0"/>
              </a:rPr>
              <a:t>ТХБ-ын зөв чиг хандлагыг тодорхойлох. Өөрөөр хэлбэл ТХ/ТХБ-д иргэн бүр өөрийн хувь нэмрийг оруулах дадал хэвшлийг бий болгох.</a:t>
            </a:r>
          </a:p>
          <a:p>
            <a:pPr marL="457200" indent="-457200">
              <a:buFont typeface="+mj-lt"/>
              <a:buAutoNum type="arabicPeriod"/>
              <a:defRPr/>
            </a:pPr>
            <a:endParaRPr lang="mn-MN" sz="2400" dirty="0" smtClean="0">
              <a:latin typeface="Arial" panose="020B0604020202020204" pitchFamily="34" charset="0"/>
              <a:cs typeface="Arial" panose="020B0604020202020204" pitchFamily="34" charset="0"/>
            </a:endParaRPr>
          </a:p>
          <a:p>
            <a:pPr marL="457200" indent="-457200">
              <a:buFont typeface="+mj-lt"/>
              <a:buAutoNum type="arabicPeriod"/>
              <a:defRPr/>
            </a:pPr>
            <a:r>
              <a:rPr lang="mn-MN" sz="2400" dirty="0" smtClean="0">
                <a:latin typeface="Arial" panose="020B0604020202020204" pitchFamily="34" charset="0"/>
                <a:cs typeface="Arial" panose="020B0604020202020204" pitchFamily="34" charset="0"/>
              </a:rPr>
              <a:t>Бүх шатны боловсролын сургалтын хөтөлбөрт ТХ/ТХБ-ын үзэл санааг тусган оруулах.</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28650" y="234950"/>
            <a:ext cx="7886700" cy="603250"/>
          </a:xfrm>
        </p:spPr>
        <p:txBody>
          <a:bodyPr/>
          <a:lstStyle/>
          <a:p>
            <a:r>
              <a:rPr lang="en-US" sz="2800" b="1" dirty="0" smtClean="0">
                <a:latin typeface="Arial" charset="0"/>
                <a:cs typeface="Arial" charset="0"/>
              </a:rPr>
              <a:t>GAP </a:t>
            </a:r>
            <a:r>
              <a:rPr lang="mn-MN" sz="2800" b="1" dirty="0" smtClean="0">
                <a:latin typeface="Arial" charset="0"/>
                <a:cs typeface="Arial" charset="0"/>
              </a:rPr>
              <a:t>нь 5 үндсэн чиглэлтэй.</a:t>
            </a:r>
            <a:endParaRPr lang="en-US" sz="2800" b="1" dirty="0" smtClean="0">
              <a:latin typeface="Arial" charset="0"/>
              <a:cs typeface="Arial" charset="0"/>
            </a:endParaRPr>
          </a:p>
        </p:txBody>
      </p:sp>
      <p:sp>
        <p:nvSpPr>
          <p:cNvPr id="7171" name="Content Placeholder 2"/>
          <p:cNvSpPr>
            <a:spLocks noGrp="1"/>
          </p:cNvSpPr>
          <p:nvPr>
            <p:ph idx="1"/>
          </p:nvPr>
        </p:nvSpPr>
        <p:spPr>
          <a:xfrm>
            <a:off x="228600" y="1371600"/>
            <a:ext cx="8610600" cy="4572000"/>
          </a:xfrm>
        </p:spPr>
        <p:txBody>
          <a:bodyPr>
            <a:normAutofit/>
          </a:bodyPr>
          <a:lstStyle/>
          <a:p>
            <a:pPr marL="457200" indent="-457200" algn="just">
              <a:buFont typeface="Calibri Light" pitchFamily="34" charset="0"/>
              <a:buAutoNum type="arabicPeriod"/>
            </a:pPr>
            <a:r>
              <a:rPr lang="mn-MN" sz="2400" dirty="0" smtClean="0">
                <a:latin typeface="Arial" charset="0"/>
                <a:cs typeface="Arial" charset="0"/>
              </a:rPr>
              <a:t>ТХ-ийн бодлогыг баримтлах</a:t>
            </a:r>
          </a:p>
          <a:p>
            <a:pPr marL="457200" indent="-457200" algn="just">
              <a:buFont typeface="Calibri Light" pitchFamily="34" charset="0"/>
              <a:buAutoNum type="arabicPeriod"/>
            </a:pPr>
            <a:r>
              <a:rPr lang="mn-MN" sz="2400" dirty="0" smtClean="0">
                <a:latin typeface="Arial" charset="0"/>
                <a:cs typeface="Arial" charset="0"/>
              </a:rPr>
              <a:t>Боловсрол болон Байгаль орны сургалтанд ТХ-ийн туршлагуудыг интеграцчилах</a:t>
            </a:r>
          </a:p>
          <a:p>
            <a:pPr marL="457200" indent="-457200" algn="just">
              <a:buFont typeface="Calibri Light" pitchFamily="34" charset="0"/>
              <a:buAutoNum type="arabicPeriod"/>
            </a:pPr>
            <a:r>
              <a:rPr lang="mn-MN" sz="2400" dirty="0" smtClean="0">
                <a:latin typeface="Arial" charset="0"/>
                <a:cs typeface="Arial" charset="0"/>
              </a:rPr>
              <a:t>Багшийг чадавхижуулах</a:t>
            </a:r>
          </a:p>
          <a:p>
            <a:pPr marL="457200" indent="-457200" algn="just">
              <a:buFont typeface="Calibri Light" pitchFamily="34" charset="0"/>
              <a:buAutoNum type="arabicPeriod"/>
            </a:pPr>
            <a:r>
              <a:rPr lang="mn-MN" sz="2400" dirty="0" smtClean="0">
                <a:latin typeface="Arial" charset="0"/>
                <a:cs typeface="Arial" charset="0"/>
              </a:rPr>
              <a:t>Залуучуудын ТХ/ТХБ-ын зөв чиг хандлагад дэмжлэг үзүүлэх, </a:t>
            </a:r>
          </a:p>
          <a:p>
            <a:pPr marL="457200" indent="-457200" algn="just">
              <a:buFont typeface="Calibri Light" pitchFamily="34" charset="0"/>
              <a:buAutoNum type="arabicPeriod"/>
            </a:pPr>
            <a:r>
              <a:rPr lang="mn-MN" sz="2400" dirty="0" smtClean="0">
                <a:latin typeface="Arial" charset="0"/>
                <a:cs typeface="Arial" charset="0"/>
              </a:rPr>
              <a:t>Орон нутгийн засаг захиргааны байгууллагуудын олон нийтэд тулгуурласан ТХБ-ын хөтөлбөрийг боловсруулах тал дээр нь анхаарлаа хандуулах, дэмжлэг үзүүлэх</a:t>
            </a:r>
            <a:endParaRPr lang="en-US" sz="2400"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226" y="1048820"/>
            <a:ext cx="6729573" cy="5047180"/>
          </a:xfrm>
          <a:prstGeom prst="rect">
            <a:avLst/>
          </a:prstGeom>
        </p:spPr>
      </p:pic>
      <p:sp>
        <p:nvSpPr>
          <p:cNvPr id="6" name="Content Placeholder 3"/>
          <p:cNvSpPr txBox="1">
            <a:spLocks/>
          </p:cNvSpPr>
          <p:nvPr/>
        </p:nvSpPr>
        <p:spPr>
          <a:xfrm>
            <a:off x="152400" y="381000"/>
            <a:ext cx="8763000" cy="2021066"/>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7938" algn="just">
              <a:buNone/>
            </a:pPr>
            <a:r>
              <a:rPr lang="mn-MN" dirty="0" smtClean="0">
                <a:latin typeface="Arial" pitchFamily="34" charset="0"/>
                <a:cs typeface="Arial" pitchFamily="34" charset="0"/>
              </a:rPr>
              <a:t>Хүмүүс эрхээ бүрэн дүүрэн эдэлж, эрхэмсэг, нэр төртэй, хүн шиг амьдарч тасралтгүй хөгжиж, амьдралын чанараа байнга дээшлүүлж байх эрхтэй.</a:t>
            </a:r>
          </a:p>
          <a:p>
            <a:pPr marL="0" indent="0" algn="r">
              <a:buFont typeface="Arial" panose="020B0604020202020204" pitchFamily="34" charset="0"/>
              <a:buNone/>
            </a:pPr>
            <a:r>
              <a:rPr lang="mn-MN" sz="1800" i="1" dirty="0" smtClean="0">
                <a:latin typeface="Arial" pitchFamily="34" charset="0"/>
                <a:cs typeface="Arial" pitchFamily="34" charset="0"/>
              </a:rPr>
              <a:t>"Хөгжих эрхийн тухай тунхаглал" 1986 он НҮБ</a:t>
            </a:r>
            <a:endParaRPr lang="en-US" sz="1800" dirty="0" smtClean="0">
              <a:latin typeface="Arial" pitchFamily="34" charset="0"/>
              <a:cs typeface="Arial" pitchFamily="34" charset="0"/>
            </a:endParaRPr>
          </a:p>
        </p:txBody>
      </p:sp>
    </p:spTree>
    <p:extLst>
      <p:ext uri="{BB962C8B-B14F-4D97-AF65-F5344CB8AC3E}">
        <p14:creationId xmlns:p14="http://schemas.microsoft.com/office/powerpoint/2010/main" val="2325611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204" y="76200"/>
            <a:ext cx="8302228" cy="1474788"/>
          </a:xfrm>
        </p:spPr>
        <p:txBody>
          <a:bodyPr>
            <a:normAutofit fontScale="90000"/>
          </a:bodyPr>
          <a:lstStyle/>
          <a:p>
            <a:pPr>
              <a:defRPr/>
            </a:pPr>
            <a:r>
              <a:rPr lang="en-US" sz="2400" dirty="0" smtClean="0">
                <a:solidFill>
                  <a:srgbClr val="002060"/>
                </a:solidFill>
                <a:latin typeface="Arial" panose="020B0604020202020204" pitchFamily="34" charset="0"/>
                <a:cs typeface="Arial" panose="020B0604020202020204" pitchFamily="34" charset="0"/>
              </a:rPr>
              <a:t>UNESCO </a:t>
            </a:r>
            <a:br>
              <a:rPr lang="en-US" sz="2400" dirty="0" smtClean="0">
                <a:solidFill>
                  <a:srgbClr val="002060"/>
                </a:solidFill>
                <a:latin typeface="Arial" panose="020B0604020202020204" pitchFamily="34" charset="0"/>
                <a:cs typeface="Arial" panose="020B0604020202020204" pitchFamily="34" charset="0"/>
              </a:rPr>
            </a:br>
            <a:r>
              <a:rPr lang="en-US" sz="2400" b="1" cap="all" dirty="0" smtClean="0">
                <a:solidFill>
                  <a:srgbClr val="002060"/>
                </a:solidFill>
                <a:latin typeface="Arial" panose="020B0604020202020204" pitchFamily="34" charset="0"/>
                <a:cs typeface="Arial" panose="020B0604020202020204" pitchFamily="34" charset="0"/>
              </a:rPr>
              <a:t>Roadmap</a:t>
            </a:r>
            <a:r>
              <a:rPr lang="en-US" sz="2400" dirty="0" smtClean="0">
                <a:solidFill>
                  <a:srgbClr val="002060"/>
                </a:solidFill>
                <a:latin typeface="Arial" panose="020B0604020202020204" pitchFamily="34" charset="0"/>
                <a:cs typeface="Arial" panose="020B0604020202020204" pitchFamily="34" charset="0"/>
              </a:rPr>
              <a:t> </a:t>
            </a:r>
            <a:br>
              <a:rPr lang="en-US" sz="2400" dirty="0" smtClean="0">
                <a:solidFill>
                  <a:srgbClr val="002060"/>
                </a:solidFill>
                <a:latin typeface="Arial" panose="020B0604020202020204" pitchFamily="34" charset="0"/>
                <a:cs typeface="Arial" panose="020B0604020202020204" pitchFamily="34" charset="0"/>
              </a:rPr>
            </a:br>
            <a:r>
              <a:rPr lang="en-US" sz="2400" b="1" dirty="0" smtClean="0">
                <a:solidFill>
                  <a:srgbClr val="002060"/>
                </a:solidFill>
                <a:latin typeface="Arial" panose="020B0604020202020204" pitchFamily="34" charset="0"/>
                <a:cs typeface="Arial" panose="020B0604020202020204" pitchFamily="34" charset="0"/>
              </a:rPr>
              <a:t>for Implementing the Global Action </a:t>
            </a:r>
            <a:r>
              <a:rPr lang="en-US" sz="2400" b="1" dirty="0" err="1" smtClean="0">
                <a:solidFill>
                  <a:srgbClr val="002060"/>
                </a:solidFill>
                <a:latin typeface="Arial" panose="020B0604020202020204" pitchFamily="34" charset="0"/>
                <a:cs typeface="Arial" panose="020B0604020202020204" pitchFamily="34" charset="0"/>
              </a:rPr>
              <a:t>Programme</a:t>
            </a:r>
            <a:r>
              <a:rPr lang="en-US" sz="2400" b="1" dirty="0" smtClean="0">
                <a:solidFill>
                  <a:srgbClr val="002060"/>
                </a:solidFill>
                <a:latin typeface="Arial" panose="020B0604020202020204" pitchFamily="34" charset="0"/>
                <a:cs typeface="Arial" panose="020B0604020202020204" pitchFamily="34" charset="0"/>
              </a:rPr>
              <a:t> on Education for Sustainable Development </a:t>
            </a:r>
            <a:endParaRPr lang="en-US" sz="2400" dirty="0">
              <a:solidFill>
                <a:srgbClr val="002060"/>
              </a:solidFill>
              <a:latin typeface="Arial" panose="020B0604020202020204" pitchFamily="34" charset="0"/>
              <a:cs typeface="Arial" panose="020B0604020202020204" pitchFamily="34" charset="0"/>
            </a:endParaRPr>
          </a:p>
        </p:txBody>
      </p:sp>
      <p:sp>
        <p:nvSpPr>
          <p:cNvPr id="8195" name="Content Placeholder 2"/>
          <p:cNvSpPr>
            <a:spLocks noGrp="1"/>
          </p:cNvSpPr>
          <p:nvPr>
            <p:ph idx="1"/>
          </p:nvPr>
        </p:nvSpPr>
        <p:spPr>
          <a:xfrm>
            <a:off x="228600" y="1752600"/>
            <a:ext cx="8610600" cy="4351337"/>
          </a:xfrm>
        </p:spPr>
        <p:txBody>
          <a:bodyPr>
            <a:normAutofit fontScale="92500"/>
          </a:bodyPr>
          <a:lstStyle/>
          <a:p>
            <a:pPr algn="just"/>
            <a:r>
              <a:rPr lang="mn-MN" dirty="0" smtClean="0">
                <a:latin typeface="Arial" charset="0"/>
                <a:cs typeface="Arial" charset="0"/>
              </a:rPr>
              <a:t>Тогтвортой хөгжлийн боловсролоор дамжуулан ирээдүйн зөв төлөвшил, хандлагыг бий болгох нь чухал гэдэг дээр санал нэгдсэн.</a:t>
            </a:r>
          </a:p>
          <a:p>
            <a:pPr algn="just"/>
            <a:r>
              <a:rPr lang="mn-MN" dirty="0" smtClean="0">
                <a:latin typeface="Arial" charset="0"/>
                <a:cs typeface="Arial" charset="0"/>
              </a:rPr>
              <a:t>ТХБ-ыг хэмжих индикатор үзүүлэлтүүдийг улс орон бүр өөрийн онцлогт тохируулан боловсруулах гэх мэт </a:t>
            </a:r>
            <a:r>
              <a:rPr lang="en-US" b="1" dirty="0" smtClean="0">
                <a:latin typeface="Arial" charset="0"/>
                <a:cs typeface="Arial" charset="0"/>
              </a:rPr>
              <a:t>GAP</a:t>
            </a:r>
            <a:r>
              <a:rPr lang="mn-MN" b="1" dirty="0" smtClean="0">
                <a:latin typeface="Arial" charset="0"/>
                <a:cs typeface="Arial" charset="0"/>
              </a:rPr>
              <a:t>-ийн </a:t>
            </a:r>
            <a:r>
              <a:rPr lang="en-US" b="1" dirty="0" smtClean="0">
                <a:latin typeface="Arial" charset="0"/>
                <a:cs typeface="Arial" charset="0"/>
              </a:rPr>
              <a:t>2 </a:t>
            </a:r>
            <a:r>
              <a:rPr lang="mn-MN" b="1" dirty="0" smtClean="0">
                <a:latin typeface="Arial" charset="0"/>
                <a:cs typeface="Arial" charset="0"/>
              </a:rPr>
              <a:t>үндсэн зорилго, 5 үндсэн чиглэлийг </a:t>
            </a:r>
            <a:r>
              <a:rPr lang="mn-MN" dirty="0" smtClean="0">
                <a:latin typeface="Arial" charset="0"/>
                <a:cs typeface="Arial" charset="0"/>
              </a:rPr>
              <a:t>хэрэгжүүлэх арга замуудыг дэлгэрэнгүй тайлбарласан.</a:t>
            </a:r>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p:cNvPicPr>
          <p:nvPr/>
        </p:nvPicPr>
        <p:blipFill>
          <a:blip r:embed="rId3"/>
          <a:srcRect l="30638" t="255" r="30205" b="83556"/>
          <a:stretch>
            <a:fillRect/>
          </a:stretch>
        </p:blipFill>
        <p:spPr bwMode="auto">
          <a:xfrm>
            <a:off x="146448" y="0"/>
            <a:ext cx="8826103" cy="2736850"/>
          </a:xfrm>
          <a:prstGeom prst="rect">
            <a:avLst/>
          </a:prstGeom>
          <a:noFill/>
          <a:ln w="9525">
            <a:noFill/>
            <a:miter lim="800000"/>
            <a:headEnd/>
            <a:tailEnd/>
          </a:ln>
        </p:spPr>
      </p:pic>
      <p:sp>
        <p:nvSpPr>
          <p:cNvPr id="9219" name="Rectangle 5"/>
          <p:cNvSpPr>
            <a:spLocks noChangeArrowheads="1"/>
          </p:cNvSpPr>
          <p:nvPr/>
        </p:nvSpPr>
        <p:spPr bwMode="auto">
          <a:xfrm>
            <a:off x="425054" y="3048000"/>
            <a:ext cx="8343900" cy="2677656"/>
          </a:xfrm>
          <a:prstGeom prst="rect">
            <a:avLst/>
          </a:prstGeom>
          <a:noFill/>
          <a:ln w="9525">
            <a:noFill/>
            <a:miter lim="800000"/>
            <a:headEnd/>
            <a:tailEnd/>
          </a:ln>
        </p:spPr>
        <p:txBody>
          <a:bodyPr>
            <a:spAutoFit/>
          </a:bodyPr>
          <a:lstStyle/>
          <a:p>
            <a:pPr algn="just"/>
            <a:r>
              <a:rPr lang="mn-MN" sz="2400" dirty="0">
                <a:latin typeface="Arial" charset="0"/>
                <a:ea typeface="Calibri" pitchFamily="34" charset="0"/>
                <a:cs typeface="Arial" charset="0"/>
              </a:rPr>
              <a:t>Энэхүү тунхаглалыг ЮНЕСКО/ ТХБ-ын төлөөх Японы итгэлцлийн сангийн дэмжлэгтэйгээр </a:t>
            </a:r>
            <a:r>
              <a:rPr lang="mn-MN" sz="2400" b="1" dirty="0">
                <a:latin typeface="Arial" charset="0"/>
                <a:ea typeface="Calibri" pitchFamily="34" charset="0"/>
                <a:cs typeface="Arial" charset="0"/>
              </a:rPr>
              <a:t>ЮНЕСКО-гийн Ази-Номхон далайн соёлын </a:t>
            </a:r>
            <a:r>
              <a:rPr lang="mn-MN" sz="2400" b="1" dirty="0" smtClean="0">
                <a:latin typeface="Arial" charset="0"/>
                <a:ea typeface="Calibri" pitchFamily="34" charset="0"/>
                <a:cs typeface="Arial" charset="0"/>
              </a:rPr>
              <a:t>төвөөс </a:t>
            </a:r>
            <a:r>
              <a:rPr lang="mn-MN" sz="2400" b="1" dirty="0">
                <a:latin typeface="Arial" charset="0"/>
                <a:ea typeface="Calibri" pitchFamily="34" charset="0"/>
                <a:cs typeface="Arial" charset="0"/>
              </a:rPr>
              <a:t>ЮНЕСКО ба ЮНЕСКО-гийн Японы Үндэсний Комисстой </a:t>
            </a:r>
            <a:r>
              <a:rPr lang="mn-MN" sz="2400" dirty="0">
                <a:latin typeface="Arial" charset="0"/>
                <a:ea typeface="Calibri" pitchFamily="34" charset="0"/>
                <a:cs typeface="Arial" charset="0"/>
              </a:rPr>
              <a:t>хамтран 2009 оны 8 дугаар сарын 22-24-нд Японы Токио хотноо зохион байгуулсан </a:t>
            </a:r>
            <a:r>
              <a:rPr lang="mn-MN" sz="2400" b="1" dirty="0">
                <a:latin typeface="Arial" charset="0"/>
                <a:ea typeface="Calibri" pitchFamily="34" charset="0"/>
                <a:cs typeface="Arial" charset="0"/>
              </a:rPr>
              <a:t>“ТХБ-ын багш, мэргэжилтнүүдийн чуулган”</a:t>
            </a:r>
            <a:r>
              <a:rPr lang="mn-MN" sz="2400" dirty="0">
                <a:latin typeface="Arial" charset="0"/>
                <a:ea typeface="Calibri" pitchFamily="34" charset="0"/>
                <a:cs typeface="Arial" charset="0"/>
              </a:rPr>
              <a:t>-аар батлан гаргасан.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3810000" y="5874603"/>
            <a:ext cx="5181600" cy="830997"/>
          </a:xfrm>
          <a:prstGeom prst="rect">
            <a:avLst/>
          </a:prstGeom>
          <a:noFill/>
          <a:ln w="9525">
            <a:noFill/>
            <a:miter lim="800000"/>
            <a:headEnd/>
            <a:tailEnd/>
          </a:ln>
        </p:spPr>
        <p:txBody>
          <a:bodyPr wrap="square">
            <a:spAutoFit/>
          </a:bodyPr>
          <a:lstStyle/>
          <a:p>
            <a:pPr algn="just"/>
            <a:r>
              <a:rPr lang="mn-MN" sz="2400" i="1" dirty="0">
                <a:latin typeface="Arial" charset="0"/>
                <a:ea typeface="Calibri" pitchFamily="34" charset="0"/>
                <a:cs typeface="Arial" charset="0"/>
              </a:rPr>
              <a:t>Бид ТХБ-ын үйл ажиллагааны хүрээг </a:t>
            </a:r>
            <a:r>
              <a:rPr lang="mn-MN" sz="2400" b="1" i="1" dirty="0">
                <a:latin typeface="Arial" charset="0"/>
                <a:ea typeface="Calibri" pitchFamily="34" charset="0"/>
                <a:cs typeface="Arial" charset="0"/>
              </a:rPr>
              <a:t>ИТГЭЛ</a:t>
            </a:r>
            <a:r>
              <a:rPr lang="mn-MN" sz="2400" i="1" dirty="0">
                <a:latin typeface="Arial" charset="0"/>
                <a:ea typeface="Calibri" pitchFamily="34" charset="0"/>
                <a:cs typeface="Arial" charset="0"/>
              </a:rPr>
              <a:t> хэмээн үзэж байна. </a:t>
            </a:r>
            <a:endParaRPr lang="en-US" sz="2400" i="1" dirty="0">
              <a:latin typeface="Arial" charset="0"/>
              <a:ea typeface="Calibri" pitchFamily="34" charset="0"/>
              <a:cs typeface="Arial" charset="0"/>
            </a:endParaRPr>
          </a:p>
        </p:txBody>
      </p:sp>
      <p:sp>
        <p:nvSpPr>
          <p:cNvPr id="5" name="Rounded Rectangle 4"/>
          <p:cNvSpPr/>
          <p:nvPr/>
        </p:nvSpPr>
        <p:spPr>
          <a:xfrm>
            <a:off x="381000" y="2982910"/>
            <a:ext cx="3028950" cy="134937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mn-MN" sz="2400" b="1" dirty="0">
                <a:solidFill>
                  <a:schemeClr val="tx1"/>
                </a:solidFill>
                <a:latin typeface="Arial" panose="020B0604020202020204" pitchFamily="34" charset="0"/>
                <a:ea typeface="Calibri" panose="020F0502020204030204" pitchFamily="34" charset="0"/>
                <a:cs typeface="Arial" panose="020B0604020202020204" pitchFamily="34" charset="0"/>
              </a:rPr>
              <a:t>“ИТГЭЛ” буюу англиар “</a:t>
            </a:r>
            <a:r>
              <a:rPr lang="en-US" sz="2400" b="1" dirty="0">
                <a:solidFill>
                  <a:srgbClr val="FF0000"/>
                </a:solidFill>
                <a:latin typeface="Arial" panose="020B0604020202020204" pitchFamily="34" charset="0"/>
                <a:ea typeface="Calibri" panose="020F0502020204030204" pitchFamily="34" charset="0"/>
                <a:cs typeface="Arial" panose="020B0604020202020204" pitchFamily="34" charset="0"/>
              </a:rPr>
              <a:t>HOPE</a:t>
            </a:r>
            <a:r>
              <a:rPr lang="mn-MN" sz="2400" b="1"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b="1" dirty="0">
              <a:solidFill>
                <a:schemeClr val="tx1"/>
              </a:solidFill>
            </a:endParaRPr>
          </a:p>
        </p:txBody>
      </p:sp>
      <p:sp>
        <p:nvSpPr>
          <p:cNvPr id="6" name="Rounded Rectangle 5"/>
          <p:cNvSpPr/>
          <p:nvPr/>
        </p:nvSpPr>
        <p:spPr>
          <a:xfrm>
            <a:off x="3886200" y="1752600"/>
            <a:ext cx="3809999" cy="75088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en-US" sz="3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H</a:t>
            </a:r>
            <a:r>
              <a:rPr lang="en-US" sz="2400" b="1" dirty="0" smtClean="0">
                <a:solidFill>
                  <a:schemeClr val="tx1"/>
                </a:solidFill>
                <a:latin typeface="Arial" panose="020B0604020202020204" pitchFamily="34" charset="0"/>
                <a:ea typeface="Calibri" panose="020F0502020204030204" pitchFamily="34" charset="0"/>
                <a:cs typeface="Arial" panose="020B0604020202020204" pitchFamily="34" charset="0"/>
              </a:rPr>
              <a:t>olistic</a:t>
            </a:r>
            <a:endParaRPr lang="mn-MN" sz="24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defRPr/>
            </a:pPr>
            <a:r>
              <a:rPr lang="mn-MN" sz="2400" b="1" dirty="0" smtClean="0">
                <a:solidFill>
                  <a:schemeClr val="tx1"/>
                </a:solidFill>
                <a:latin typeface="Arial" panose="020B0604020202020204" pitchFamily="34" charset="0"/>
                <a:ea typeface="Calibri" panose="020F0502020204030204" pitchFamily="34" charset="0"/>
                <a:cs typeface="Arial" panose="020B0604020202020204" pitchFamily="34" charset="0"/>
              </a:rPr>
              <a:t>	нэгдмэл</a:t>
            </a:r>
            <a:endParaRPr lang="en-US" sz="2400" b="1" dirty="0">
              <a:solidFill>
                <a:schemeClr val="tx1"/>
              </a:solidFill>
            </a:endParaRPr>
          </a:p>
        </p:txBody>
      </p:sp>
      <p:sp>
        <p:nvSpPr>
          <p:cNvPr id="7" name="Rounded Rectangle 6"/>
          <p:cNvSpPr/>
          <p:nvPr/>
        </p:nvSpPr>
        <p:spPr>
          <a:xfrm>
            <a:off x="3886200" y="2732086"/>
            <a:ext cx="3810000" cy="82708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en-US" sz="3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O</a:t>
            </a:r>
            <a:r>
              <a:rPr lang="en-US" sz="2400" b="1" dirty="0" smtClean="0">
                <a:solidFill>
                  <a:schemeClr val="tx1"/>
                </a:solidFill>
                <a:latin typeface="Arial" panose="020B0604020202020204" pitchFamily="34" charset="0"/>
                <a:ea typeface="Calibri" panose="020F0502020204030204" pitchFamily="34" charset="0"/>
                <a:cs typeface="Arial" panose="020B0604020202020204" pitchFamily="34" charset="0"/>
              </a:rPr>
              <a:t>wnership-based</a:t>
            </a:r>
            <a:r>
              <a:rPr lang="mn-MN" sz="2400" b="1" dirty="0" smtClean="0">
                <a:solidFill>
                  <a:schemeClr val="tx1"/>
                </a:solidFill>
                <a:latin typeface="Arial" panose="020B0604020202020204" pitchFamily="34" charset="0"/>
                <a:ea typeface="Calibri" panose="020F0502020204030204" pitchFamily="34" charset="0"/>
                <a:cs typeface="Arial" panose="020B0604020202020204" pitchFamily="34" charset="0"/>
              </a:rPr>
              <a:t> 	эрхэд </a:t>
            </a:r>
            <a:r>
              <a:rPr lang="mn-MN" sz="2400" b="1" dirty="0">
                <a:solidFill>
                  <a:schemeClr val="tx1"/>
                </a:solidFill>
                <a:latin typeface="Arial" panose="020B0604020202020204" pitchFamily="34" charset="0"/>
                <a:ea typeface="Calibri" panose="020F0502020204030204" pitchFamily="34" charset="0"/>
                <a:cs typeface="Arial" panose="020B0604020202020204" pitchFamily="34" charset="0"/>
              </a:rPr>
              <a:t>суурилсан</a:t>
            </a:r>
            <a:endParaRPr lang="en-US" sz="2400" b="1" dirty="0">
              <a:solidFill>
                <a:schemeClr val="tx1"/>
              </a:solidFill>
            </a:endParaRPr>
          </a:p>
        </p:txBody>
      </p:sp>
      <p:sp>
        <p:nvSpPr>
          <p:cNvPr id="8" name="Rounded Rectangle 7"/>
          <p:cNvSpPr/>
          <p:nvPr/>
        </p:nvSpPr>
        <p:spPr>
          <a:xfrm>
            <a:off x="3886200" y="3798886"/>
            <a:ext cx="3810000" cy="75088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en-US" sz="32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P</a:t>
            </a:r>
            <a:r>
              <a:rPr lang="en-US" sz="2400" b="1" dirty="0" smtClean="0">
                <a:solidFill>
                  <a:schemeClr val="tx1"/>
                </a:solidFill>
                <a:latin typeface="Arial" panose="020B0604020202020204" pitchFamily="34" charset="0"/>
                <a:ea typeface="Calibri" panose="020F0502020204030204" pitchFamily="34" charset="0"/>
                <a:cs typeface="Arial" panose="020B0604020202020204" pitchFamily="34" charset="0"/>
              </a:rPr>
              <a:t>articipatory</a:t>
            </a:r>
            <a:endParaRPr lang="mn-MN" sz="2400" b="1" dirty="0" smtClean="0">
              <a:solidFill>
                <a:schemeClr val="tx1"/>
              </a:solidFill>
              <a:latin typeface="Arial" panose="020B0604020202020204" pitchFamily="34" charset="0"/>
              <a:ea typeface="Calibri" panose="020F0502020204030204" pitchFamily="34" charset="0"/>
              <a:cs typeface="Arial" panose="020B0604020202020204" pitchFamily="34" charset="0"/>
            </a:endParaRPr>
          </a:p>
          <a:p>
            <a:pPr>
              <a:defRPr/>
            </a:pPr>
            <a:r>
              <a:rPr lang="mn-MN" sz="2400" b="1" dirty="0" smtClean="0">
                <a:solidFill>
                  <a:schemeClr val="tx1"/>
                </a:solidFill>
                <a:latin typeface="Arial" panose="020B0604020202020204" pitchFamily="34" charset="0"/>
                <a:ea typeface="Calibri" panose="020F0502020204030204" pitchFamily="34" charset="0"/>
                <a:cs typeface="Arial" panose="020B0604020202020204" pitchFamily="34" charset="0"/>
              </a:rPr>
              <a:t>	хамтын </a:t>
            </a:r>
            <a:r>
              <a:rPr lang="mn-MN" sz="2400" b="1" dirty="0">
                <a:solidFill>
                  <a:schemeClr val="tx1"/>
                </a:solidFill>
                <a:latin typeface="Arial" panose="020B0604020202020204" pitchFamily="34" charset="0"/>
                <a:ea typeface="Calibri" panose="020F0502020204030204" pitchFamily="34" charset="0"/>
                <a:cs typeface="Arial" panose="020B0604020202020204" pitchFamily="34" charset="0"/>
              </a:rPr>
              <a:t>оролцоо</a:t>
            </a:r>
            <a:endParaRPr lang="en-US" sz="2400" b="1" dirty="0">
              <a:solidFill>
                <a:schemeClr val="tx1"/>
              </a:solidFill>
            </a:endParaRPr>
          </a:p>
        </p:txBody>
      </p:sp>
      <p:sp>
        <p:nvSpPr>
          <p:cNvPr id="9" name="Rounded Rectangle 8"/>
          <p:cNvSpPr/>
          <p:nvPr/>
        </p:nvSpPr>
        <p:spPr>
          <a:xfrm>
            <a:off x="3886200" y="4789486"/>
            <a:ext cx="3810000" cy="75088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rPr>
              <a:t>E</a:t>
            </a:r>
            <a:r>
              <a:rPr lang="en-US" sz="2400" b="1" dirty="0">
                <a:solidFill>
                  <a:schemeClr val="tx1"/>
                </a:solidFill>
                <a:latin typeface="Arial" panose="020B0604020202020204" pitchFamily="34" charset="0"/>
                <a:ea typeface="Calibri" panose="020F0502020204030204" pitchFamily="34" charset="0"/>
                <a:cs typeface="Arial" panose="020B0604020202020204" pitchFamily="34" charset="0"/>
              </a:rPr>
              <a:t>mpowering</a:t>
            </a:r>
            <a:r>
              <a:rPr lang="en-US" sz="3200" dirty="0">
                <a:solidFill>
                  <a:schemeClr val="tx1"/>
                </a:solidFill>
                <a:latin typeface="Arial" panose="020B0604020202020204" pitchFamily="34" charset="0"/>
                <a:ea typeface="Calibri" panose="020F0502020204030204" pitchFamily="34" charset="0"/>
                <a:cs typeface="Arial" panose="020B0604020202020204" pitchFamily="34" charset="0"/>
              </a:rPr>
              <a:t> </a:t>
            </a:r>
            <a:endParaRPr lang="mn-MN" sz="3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defRPr/>
            </a:pPr>
            <a:r>
              <a:rPr lang="mn-MN" sz="2400" b="1" dirty="0" smtClean="0">
                <a:solidFill>
                  <a:schemeClr val="tx1"/>
                </a:solidFill>
                <a:latin typeface="Arial" panose="020B0604020202020204" pitchFamily="34" charset="0"/>
                <a:ea typeface="Calibri" panose="020F0502020204030204" pitchFamily="34" charset="0"/>
                <a:cs typeface="Arial" panose="020B0604020202020204" pitchFamily="34" charset="0"/>
              </a:rPr>
              <a:t>	эрхээ </a:t>
            </a:r>
            <a:r>
              <a:rPr lang="mn-MN" sz="2400" b="1" dirty="0">
                <a:solidFill>
                  <a:schemeClr val="tx1"/>
                </a:solidFill>
                <a:latin typeface="Arial" panose="020B0604020202020204" pitchFamily="34" charset="0"/>
                <a:ea typeface="Calibri" panose="020F0502020204030204" pitchFamily="34" charset="0"/>
                <a:cs typeface="Arial" panose="020B0604020202020204" pitchFamily="34" charset="0"/>
              </a:rPr>
              <a:t>эдлэх</a:t>
            </a:r>
            <a:endParaRPr lang="en-US" sz="2400" b="1" dirty="0">
              <a:solidFill>
                <a:schemeClr val="tx1"/>
              </a:solidFill>
            </a:endParaRPr>
          </a:p>
        </p:txBody>
      </p:sp>
      <p:sp>
        <p:nvSpPr>
          <p:cNvPr id="10" name="Rectangle 9"/>
          <p:cNvSpPr/>
          <p:nvPr/>
        </p:nvSpPr>
        <p:spPr>
          <a:xfrm>
            <a:off x="228600" y="117475"/>
            <a:ext cx="8610599" cy="1569660"/>
          </a:xfrm>
          <a:prstGeom prst="rect">
            <a:avLst/>
          </a:prstGeom>
        </p:spPr>
        <p:txBody>
          <a:bodyPr wrap="square">
            <a:spAutoFit/>
          </a:bodyPr>
          <a:lstStyle/>
          <a:p>
            <a:pPr algn="just">
              <a:defRPr/>
            </a:pPr>
            <a:r>
              <a:rPr lang="mn-MN" sz="2400" dirty="0">
                <a:latin typeface="Arial" panose="020B0604020202020204" pitchFamily="34" charset="0"/>
                <a:ea typeface="Calibri" panose="020F0502020204030204" pitchFamily="34" charset="0"/>
                <a:cs typeface="Arial" panose="020B0604020202020204" pitchFamily="34" charset="0"/>
              </a:rPr>
              <a:t>Тогтвортой Хөгжлийн Боловсрол </a:t>
            </a:r>
            <a:r>
              <a:rPr lang="en-US" sz="2400" dirty="0">
                <a:latin typeface="Arial" panose="020B0604020202020204" pitchFamily="34" charset="0"/>
                <a:ea typeface="Calibri" panose="020F0502020204030204" pitchFamily="34" charset="0"/>
                <a:cs typeface="Arial" panose="020B0604020202020204" pitchFamily="34" charset="0"/>
              </a:rPr>
              <a:t>(</a:t>
            </a:r>
            <a:r>
              <a:rPr lang="mn-MN" sz="2400" dirty="0">
                <a:latin typeface="Arial" panose="020B0604020202020204" pitchFamily="34" charset="0"/>
                <a:ea typeface="Calibri" panose="020F0502020204030204" pitchFamily="34" charset="0"/>
                <a:cs typeface="Arial" panose="020B0604020202020204" pitchFamily="34" charset="0"/>
              </a:rPr>
              <a:t>ТХБ</a:t>
            </a:r>
            <a:r>
              <a:rPr lang="en-US" sz="2400" dirty="0">
                <a:latin typeface="Arial" panose="020B0604020202020204" pitchFamily="34" charset="0"/>
                <a:ea typeface="Calibri" panose="020F0502020204030204" pitchFamily="34" charset="0"/>
                <a:cs typeface="Arial" panose="020B0604020202020204" pitchFamily="34" charset="0"/>
              </a:rPr>
              <a:t>)</a:t>
            </a:r>
            <a:r>
              <a:rPr lang="mn-MN" sz="2400" dirty="0">
                <a:latin typeface="Arial" panose="020B0604020202020204" pitchFamily="34" charset="0"/>
                <a:ea typeface="Calibri" panose="020F0502020204030204" pitchFamily="34" charset="0"/>
                <a:cs typeface="Arial" panose="020B0604020202020204" pitchFamily="34" charset="0"/>
              </a:rPr>
              <a:t> бол </a:t>
            </a:r>
            <a:r>
              <a:rPr lang="mn-MN" sz="2400" b="1" dirty="0">
                <a:latin typeface="Arial" panose="020B0604020202020204" pitchFamily="34" charset="0"/>
                <a:ea typeface="Calibri" panose="020F0502020204030204" pitchFamily="34" charset="0"/>
                <a:cs typeface="Arial" panose="020B0604020202020204" pitchFamily="34" charset="0"/>
              </a:rPr>
              <a:t>ИТГЭЛ </a:t>
            </a:r>
            <a:r>
              <a:rPr lang="mn-MN" sz="2400" dirty="0">
                <a:latin typeface="Arial" panose="020B0604020202020204" pitchFamily="34" charset="0"/>
                <a:ea typeface="Calibri" panose="020F0502020204030204" pitchFamily="34" charset="0"/>
                <a:cs typeface="Arial" panose="020B0604020202020204" pitchFamily="34" charset="0"/>
              </a:rPr>
              <a:t>юм. </a:t>
            </a:r>
          </a:p>
          <a:p>
            <a:pPr algn="just">
              <a:defRPr/>
            </a:pPr>
            <a:endParaRPr lang="mn-MN" sz="2400" dirty="0">
              <a:latin typeface="Arial" panose="020B0604020202020204" pitchFamily="34" charset="0"/>
              <a:ea typeface="Calibri" panose="020F0502020204030204" pitchFamily="34" charset="0"/>
              <a:cs typeface="Arial" panose="020B0604020202020204" pitchFamily="34" charset="0"/>
            </a:endParaRPr>
          </a:p>
          <a:p>
            <a:pPr algn="just">
              <a:defRPr/>
            </a:pPr>
            <a:r>
              <a:rPr lang="mn-MN" sz="2400" dirty="0">
                <a:latin typeface="Arial" panose="020B0604020202020204" pitchFamily="34" charset="0"/>
                <a:ea typeface="Calibri" panose="020F0502020204030204" pitchFamily="34" charset="0"/>
                <a:cs typeface="Arial" panose="020B0604020202020204" pitchFamily="34" charset="0"/>
              </a:rPr>
              <a:t>Энэ </a:t>
            </a:r>
            <a:r>
              <a:rPr lang="mn-MN" sz="2400" b="1" cap="all" dirty="0">
                <a:latin typeface="Arial" panose="020B0604020202020204" pitchFamily="34" charset="0"/>
                <a:ea typeface="Calibri" panose="020F0502020204030204" pitchFamily="34" charset="0"/>
                <a:cs typeface="Arial" panose="020B0604020202020204" pitchFamily="34" charset="0"/>
              </a:rPr>
              <a:t>итгэл</a:t>
            </a:r>
            <a:r>
              <a:rPr lang="mn-MN" sz="2400" dirty="0">
                <a:latin typeface="Arial" panose="020B0604020202020204" pitchFamily="34" charset="0"/>
                <a:ea typeface="Calibri" panose="020F0502020204030204" pitchFamily="34" charset="0"/>
                <a:cs typeface="Arial" panose="020B0604020202020204" pitchFamily="34" charset="0"/>
              </a:rPr>
              <a:t> нь бүх хүн төрөлхтөний энх амгалан тогтвортой ирээдүйн төлөөх, бидний хүсэл тэмүүлэл юм.</a:t>
            </a:r>
            <a:endParaRPr lang="en-US"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41166"/>
            <a:ext cx="8686800" cy="5573834"/>
          </a:xfrm>
          <a:prstGeom prst="rect">
            <a:avLst/>
          </a:prstGeom>
        </p:spPr>
        <p:txBody>
          <a:bodyPr wrap="square">
            <a:spAutoFit/>
          </a:bodyPr>
          <a:lstStyle/>
          <a:p>
            <a:pPr algn="just">
              <a:lnSpc>
                <a:spcPct val="115000"/>
              </a:lnSpc>
              <a:spcBef>
                <a:spcPts val="0"/>
              </a:spcBef>
              <a:spcAft>
                <a:spcPts val="0"/>
              </a:spcAft>
              <a:defRPr/>
            </a:pPr>
            <a:r>
              <a:rPr lang="mn-MN" sz="2400" b="1" dirty="0">
                <a:latin typeface="Arial" panose="020B0604020202020204" pitchFamily="34" charset="0"/>
                <a:ea typeface="Calibri" panose="020F0502020204030204" pitchFamily="34" charset="0"/>
                <a:cs typeface="Arial" panose="020B0604020202020204" pitchFamily="34" charset="0"/>
              </a:rPr>
              <a:t>Тунхаглал нь НҮБ-ын ТХБ-ын 10 жил </a:t>
            </a:r>
            <a:r>
              <a:rPr lang="en-US" sz="2400" b="1" dirty="0">
                <a:latin typeface="Arial" panose="020B0604020202020204" pitchFamily="34" charset="0"/>
                <a:ea typeface="Calibri" panose="020F0502020204030204" pitchFamily="34" charset="0"/>
                <a:cs typeface="Arial" panose="020B0604020202020204" pitchFamily="34" charset="0"/>
              </a:rPr>
              <a:t>(</a:t>
            </a:r>
            <a:r>
              <a:rPr lang="mn-MN" sz="2400" b="1" dirty="0">
                <a:latin typeface="Arial" panose="020B0604020202020204" pitchFamily="34" charset="0"/>
                <a:ea typeface="Calibri" panose="020F0502020204030204" pitchFamily="34" charset="0"/>
                <a:cs typeface="Arial" panose="020B0604020202020204" pitchFamily="34" charset="0"/>
              </a:rPr>
              <a:t>2005-2014</a:t>
            </a:r>
            <a:r>
              <a:rPr lang="en-US" sz="2400" b="1" dirty="0">
                <a:latin typeface="Arial" panose="020B0604020202020204" pitchFamily="34" charset="0"/>
                <a:ea typeface="Calibri" panose="020F0502020204030204" pitchFamily="34" charset="0"/>
                <a:cs typeface="Arial" panose="020B0604020202020204" pitchFamily="34" charset="0"/>
              </a:rPr>
              <a:t>)</a:t>
            </a:r>
            <a:r>
              <a:rPr lang="mn-MN" sz="2400" b="1" dirty="0">
                <a:latin typeface="Arial" panose="020B0604020202020204" pitchFamily="34" charset="0"/>
                <a:ea typeface="Calibri" panose="020F0502020204030204" pitchFamily="34" charset="0"/>
                <a:cs typeface="Arial" panose="020B0604020202020204" pitchFamily="34" charset="0"/>
              </a:rPr>
              <a:t>-д холбогдох дараах бичиг баримтад үндэслэгдсэн. Үүнд: </a:t>
            </a:r>
            <a:endParaRPr lang="mn-MN" sz="2400" b="1" dirty="0" smtClean="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0"/>
              </a:spcBef>
              <a:spcAft>
                <a:spcPts val="0"/>
              </a:spcAft>
              <a:defRPr/>
            </a:pPr>
            <a:endParaRPr lang="mn-MN" sz="2400" b="1" dirty="0">
              <a:latin typeface="Arial" panose="020B0604020202020204" pitchFamily="34" charset="0"/>
              <a:ea typeface="Calibri" panose="020F0502020204030204" pitchFamily="34" charset="0"/>
              <a:cs typeface="Arial" panose="020B0604020202020204" pitchFamily="34" charset="0"/>
            </a:endParaRPr>
          </a:p>
          <a:p>
            <a:pPr marL="460375" indent="-342900">
              <a:lnSpc>
                <a:spcPct val="115000"/>
              </a:lnSpc>
              <a:spcBef>
                <a:spcPts val="0"/>
              </a:spcBef>
              <a:spcAft>
                <a:spcPts val="1000"/>
              </a:spcAft>
              <a:buFontTx/>
              <a:buChar char="-"/>
              <a:defRPr/>
            </a:pPr>
            <a:r>
              <a:rPr lang="mn-MN" sz="2400" dirty="0" smtClean="0">
                <a:latin typeface="Arial" panose="020B0604020202020204" pitchFamily="34" charset="0"/>
                <a:ea typeface="Calibri" panose="020F0502020204030204" pitchFamily="34" charset="0"/>
                <a:cs typeface="Arial" panose="020B0604020202020204" pitchFamily="34" charset="0"/>
              </a:rPr>
              <a:t>Хирогийн </a:t>
            </a:r>
            <a:r>
              <a:rPr lang="mn-MN" sz="2400" dirty="0">
                <a:latin typeface="Arial" panose="020B0604020202020204" pitchFamily="34" charset="0"/>
                <a:ea typeface="Calibri" panose="020F0502020204030204" pitchFamily="34" charset="0"/>
                <a:cs typeface="Arial" panose="020B0604020202020204" pitchFamily="34" charset="0"/>
              </a:rPr>
              <a:t>тунхаглал  </a:t>
            </a:r>
            <a:r>
              <a:rPr lang="en-US" sz="2400" dirty="0">
                <a:latin typeface="Arial" panose="020B0604020202020204" pitchFamily="34" charset="0"/>
                <a:ea typeface="Calibri" panose="020F0502020204030204" pitchFamily="34" charset="0"/>
                <a:cs typeface="Arial" panose="020B0604020202020204" pitchFamily="34" charset="0"/>
              </a:rPr>
              <a:t>(2007) </a:t>
            </a:r>
            <a:r>
              <a:rPr lang="en-US" sz="2400" dirty="0">
                <a:latin typeface="Arial" panose="020B0604020202020204" pitchFamily="34" charset="0"/>
                <a:ea typeface="Calibri" panose="020F0502020204030204" pitchFamily="34" charset="0"/>
                <a:cs typeface="Arial" panose="020B0604020202020204" pitchFamily="34" charset="0"/>
                <a:hlinkClick r:id="rId2"/>
              </a:rPr>
              <a:t>http://www.holistic-edu.org/Hiroo-senngenn.pdf</a:t>
            </a:r>
            <a:r>
              <a:rPr lang="en-US" sz="2400" dirty="0">
                <a:latin typeface="Arial" panose="020B0604020202020204" pitchFamily="34" charset="0"/>
                <a:ea typeface="Calibri" panose="020F0502020204030204" pitchFamily="34" charset="0"/>
                <a:cs typeface="Arial" panose="020B0604020202020204" pitchFamily="34" charset="0"/>
              </a:rPr>
              <a:t>,</a:t>
            </a:r>
            <a:endParaRPr lang="mn-MN" sz="2400" dirty="0">
              <a:latin typeface="Arial" panose="020B0604020202020204" pitchFamily="34" charset="0"/>
              <a:ea typeface="Calibri" panose="020F0502020204030204" pitchFamily="34" charset="0"/>
              <a:cs typeface="Arial" panose="020B0604020202020204" pitchFamily="34" charset="0"/>
            </a:endParaRPr>
          </a:p>
          <a:p>
            <a:pPr marL="460375" indent="-342900">
              <a:lnSpc>
                <a:spcPct val="115000"/>
              </a:lnSpc>
              <a:spcBef>
                <a:spcPts val="0"/>
              </a:spcBef>
              <a:spcAft>
                <a:spcPts val="1000"/>
              </a:spcAft>
              <a:buFontTx/>
              <a:buChar char="-"/>
              <a:defRPr/>
            </a:pPr>
            <a:r>
              <a:rPr lang="en-US" sz="2400" dirty="0">
                <a:latin typeface="Arial" panose="020B0604020202020204" pitchFamily="34" charset="0"/>
                <a:ea typeface="Calibri" panose="020F0502020204030204" pitchFamily="34" charset="0"/>
                <a:cs typeface="Arial" panose="020B0604020202020204" pitchFamily="34" charset="0"/>
              </a:rPr>
              <a:t>A</a:t>
            </a:r>
            <a:r>
              <a:rPr lang="mn-MN" sz="2400" dirty="0">
                <a:latin typeface="Arial" panose="020B0604020202020204" pitchFamily="34" charset="0"/>
                <a:ea typeface="Calibri" panose="020F0502020204030204" pitchFamily="34" charset="0"/>
                <a:cs typeface="Arial" panose="020B0604020202020204" pitchFamily="34" charset="0"/>
              </a:rPr>
              <a:t>хмедабадын тунхаглал </a:t>
            </a:r>
            <a:r>
              <a:rPr lang="en-US" sz="2400" dirty="0">
                <a:latin typeface="Arial" panose="020B0604020202020204" pitchFamily="34" charset="0"/>
                <a:ea typeface="Calibri" panose="020F0502020204030204" pitchFamily="34" charset="0"/>
                <a:cs typeface="Arial" panose="020B0604020202020204" pitchFamily="34" charset="0"/>
              </a:rPr>
              <a:t>(2007) </a:t>
            </a:r>
            <a:r>
              <a:rPr lang="en-US" sz="2400" dirty="0">
                <a:latin typeface="Arial" panose="020B0604020202020204" pitchFamily="34" charset="0"/>
                <a:ea typeface="Calibri" panose="020F0502020204030204" pitchFamily="34" charset="0"/>
                <a:cs typeface="Arial" panose="020B0604020202020204" pitchFamily="34" charset="0"/>
                <a:hlinkClick r:id="rId3"/>
              </a:rPr>
              <a:t>http://</a:t>
            </a:r>
            <a:r>
              <a:rPr lang="en-US" sz="2400" dirty="0" smtClean="0">
                <a:latin typeface="Arial" panose="020B0604020202020204" pitchFamily="34" charset="0"/>
                <a:ea typeface="Calibri" panose="020F0502020204030204" pitchFamily="34" charset="0"/>
                <a:cs typeface="Arial" panose="020B0604020202020204" pitchFamily="34" charset="0"/>
                <a:hlinkClick r:id="rId3"/>
              </a:rPr>
              <a:t>www.tbilisiplus30.org/Ahmedabad%20Declaration.pdf</a:t>
            </a:r>
            <a:endParaRPr lang="mn-MN" sz="2400" dirty="0">
              <a:latin typeface="Arial" panose="020B0604020202020204" pitchFamily="34" charset="0"/>
              <a:ea typeface="Calibri" panose="020F0502020204030204" pitchFamily="34" charset="0"/>
              <a:cs typeface="Arial" panose="020B0604020202020204" pitchFamily="34" charset="0"/>
            </a:endParaRPr>
          </a:p>
          <a:p>
            <a:pPr marL="460375" indent="-342900">
              <a:lnSpc>
                <a:spcPct val="115000"/>
              </a:lnSpc>
              <a:spcBef>
                <a:spcPts val="0"/>
              </a:spcBef>
              <a:spcAft>
                <a:spcPts val="1000"/>
              </a:spcAft>
              <a:buFontTx/>
              <a:buChar char="-"/>
              <a:defRPr/>
            </a:pPr>
            <a:r>
              <a:rPr lang="en-US" sz="2400" dirty="0">
                <a:latin typeface="Arial" panose="020B0604020202020204" pitchFamily="34" charset="0"/>
                <a:ea typeface="Calibri" panose="020F0502020204030204" pitchFamily="34" charset="0"/>
                <a:cs typeface="Arial" panose="020B0604020202020204" pitchFamily="34" charset="0"/>
              </a:rPr>
              <a:t>To</a:t>
            </a:r>
            <a:r>
              <a:rPr lang="mn-MN" sz="2400" dirty="0">
                <a:latin typeface="Arial" panose="020B0604020202020204" pitchFamily="34" charset="0"/>
                <a:ea typeface="Calibri" panose="020F0502020204030204" pitchFamily="34" charset="0"/>
                <a:cs typeface="Arial" panose="020B0604020202020204" pitchFamily="34" charset="0"/>
              </a:rPr>
              <a:t>кио </a:t>
            </a:r>
            <a:r>
              <a:rPr lang="en-US" sz="2400" dirty="0">
                <a:latin typeface="Arial" panose="020B0604020202020204" pitchFamily="34" charset="0"/>
                <a:ea typeface="Calibri" panose="020F0502020204030204" pitchFamily="34" charset="0"/>
                <a:cs typeface="Arial" panose="020B0604020202020204" pitchFamily="34" charset="0"/>
              </a:rPr>
              <a:t>(2008) </a:t>
            </a:r>
            <a:r>
              <a:rPr lang="en-US" sz="2400" dirty="0">
                <a:latin typeface="Arial" panose="020B0604020202020204" pitchFamily="34" charset="0"/>
                <a:ea typeface="Calibri" panose="020F0502020204030204" pitchFamily="34" charset="0"/>
                <a:cs typeface="Arial" panose="020B0604020202020204" pitchFamily="34" charset="0"/>
                <a:hlinkClick r:id="rId4"/>
              </a:rPr>
              <a:t>http://www.accu.or.jp/esd/mt-static/news/topics/ESDforum%20in%20TOKYO.pdf</a:t>
            </a:r>
            <a:endParaRPr lang="mn-MN" sz="2400" dirty="0">
              <a:latin typeface="Arial" panose="020B0604020202020204" pitchFamily="34" charset="0"/>
              <a:ea typeface="Calibri" panose="020F0502020204030204" pitchFamily="34" charset="0"/>
              <a:cs typeface="Arial" panose="020B0604020202020204" pitchFamily="34" charset="0"/>
            </a:endParaRPr>
          </a:p>
          <a:p>
            <a:pPr marL="460375" indent="-342900">
              <a:lnSpc>
                <a:spcPct val="115000"/>
              </a:lnSpc>
              <a:spcBef>
                <a:spcPts val="0"/>
              </a:spcBef>
              <a:spcAft>
                <a:spcPts val="1000"/>
              </a:spcAft>
              <a:buFontTx/>
              <a:buChar char="-"/>
              <a:defRPr/>
            </a:pPr>
            <a:r>
              <a:rPr lang="mn-MN" sz="2400" dirty="0">
                <a:latin typeface="Arial" panose="020B0604020202020204" pitchFamily="34" charset="0"/>
                <a:ea typeface="Calibri" panose="020F0502020204030204" pitchFamily="34" charset="0"/>
                <a:cs typeface="Arial" panose="020B0604020202020204" pitchFamily="34" charset="0"/>
              </a:rPr>
              <a:t>Бонны тунхаглал </a:t>
            </a:r>
            <a:r>
              <a:rPr lang="en-US" sz="2400" dirty="0">
                <a:latin typeface="Arial" panose="020B0604020202020204" pitchFamily="34" charset="0"/>
                <a:ea typeface="Calibri" panose="020F0502020204030204" pitchFamily="34" charset="0"/>
                <a:cs typeface="Arial" panose="020B0604020202020204" pitchFamily="34" charset="0"/>
              </a:rPr>
              <a:t> (2009) </a:t>
            </a:r>
            <a:r>
              <a:rPr lang="en-US" sz="2400" dirty="0">
                <a:latin typeface="Arial" panose="020B0604020202020204" pitchFamily="34" charset="0"/>
                <a:ea typeface="Calibri" panose="020F0502020204030204" pitchFamily="34" charset="0"/>
                <a:cs typeface="Arial" panose="020B0604020202020204" pitchFamily="34" charset="0"/>
                <a:hlinkClick r:id="rId5"/>
              </a:rPr>
              <a:t>http://www.esd-world-conference-2009.org/fi </a:t>
            </a:r>
            <a:r>
              <a:rPr lang="en-US" sz="2400" dirty="0" err="1">
                <a:latin typeface="Arial" panose="020B0604020202020204" pitchFamily="34" charset="0"/>
                <a:ea typeface="Calibri" panose="020F0502020204030204" pitchFamily="34" charset="0"/>
                <a:cs typeface="Arial" panose="020B0604020202020204" pitchFamily="34" charset="0"/>
                <a:hlinkClick r:id="rId5"/>
              </a:rPr>
              <a:t>leadmin</a:t>
            </a:r>
            <a:r>
              <a:rPr lang="en-US" sz="2400" dirty="0">
                <a:latin typeface="Arial" panose="020B0604020202020204" pitchFamily="34" charset="0"/>
                <a:ea typeface="Calibri" panose="020F0502020204030204" pitchFamily="34" charset="0"/>
                <a:cs typeface="Arial" panose="020B0604020202020204" pitchFamily="34" charset="0"/>
                <a:hlinkClick r:id="rId5"/>
              </a:rPr>
              <a:t>/download/ESD2009_BonnDeclaration080409.pdf</a:t>
            </a:r>
            <a:r>
              <a:rPr lang="en-US" sz="2400" dirty="0" smtClean="0">
                <a:latin typeface="Arial" panose="020B0604020202020204" pitchFamily="34" charset="0"/>
                <a:ea typeface="Calibri" panose="020F0502020204030204" pitchFamily="34" charset="0"/>
                <a:cs typeface="Arial" panose="020B0604020202020204" pitchFamily="34" charset="0"/>
              </a:rPr>
              <a:t>,</a:t>
            </a:r>
            <a:endParaRPr lang="mn-MN" sz="24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457200"/>
            <a:ext cx="8098631" cy="5175776"/>
          </a:xfrm>
          <a:prstGeom prst="rect">
            <a:avLst/>
          </a:prstGeom>
        </p:spPr>
        <p:txBody>
          <a:bodyPr wrap="square">
            <a:spAutoFit/>
          </a:bodyPr>
          <a:lstStyle/>
          <a:p>
            <a:pPr algn="just">
              <a:lnSpc>
                <a:spcPct val="115000"/>
              </a:lnSpc>
              <a:spcBef>
                <a:spcPts val="0"/>
              </a:spcBef>
              <a:spcAft>
                <a:spcPts val="1000"/>
              </a:spcAft>
              <a:defRPr/>
            </a:pPr>
            <a:r>
              <a:rPr lang="mn-MN" sz="2800" dirty="0">
                <a:latin typeface="Arial" panose="020B0604020202020204" pitchFamily="34" charset="0"/>
                <a:ea typeface="Calibri" panose="020F0502020204030204" pitchFamily="34" charset="0"/>
                <a:cs typeface="Arial" panose="020B0604020202020204" pitchFamily="34" charset="0"/>
              </a:rPr>
              <a:t>Чуулганаар дараах </a:t>
            </a:r>
            <a:r>
              <a:rPr lang="mn-MN" sz="2800" b="1" dirty="0">
                <a:latin typeface="Arial" panose="020B0604020202020204" pitchFamily="34" charset="0"/>
                <a:ea typeface="Calibri" panose="020F0502020204030204" pitchFamily="34" charset="0"/>
                <a:cs typeface="Arial" panose="020B0604020202020204" pitchFamily="34" charset="0"/>
              </a:rPr>
              <a:t>гурван </a:t>
            </a:r>
            <a:r>
              <a:rPr lang="mn-MN" sz="2800" dirty="0">
                <a:latin typeface="Arial" panose="020B0604020202020204" pitchFamily="34" charset="0"/>
                <a:ea typeface="Calibri" panose="020F0502020204030204" pitchFamily="34" charset="0"/>
                <a:cs typeface="Arial" panose="020B0604020202020204" pitchFamily="34" charset="0"/>
              </a:rPr>
              <a:t>үндсэн санааг </a:t>
            </a:r>
            <a:r>
              <a:rPr lang="mn-MN" sz="2800" b="1" dirty="0">
                <a:latin typeface="Arial" panose="020B0604020202020204" pitchFamily="34" charset="0"/>
                <a:ea typeface="Calibri" panose="020F0502020204030204" pitchFamily="34" charset="0"/>
                <a:cs typeface="Arial" panose="020B0604020202020204" pitchFamily="34" charset="0"/>
              </a:rPr>
              <a:t>НҮБ-ын ТХБ-ын 10 жилийн хоёр дахь хагаст Ази/Номхон далайн бүсийн хэмжээнд</a:t>
            </a:r>
            <a:r>
              <a:rPr lang="mn-MN" sz="2800" dirty="0">
                <a:latin typeface="Arial" panose="020B0604020202020204" pitchFamily="34" charset="0"/>
                <a:ea typeface="Calibri" panose="020F0502020204030204" pitchFamily="34" charset="0"/>
                <a:cs typeface="Arial" panose="020B0604020202020204" pitchFamily="34" charset="0"/>
              </a:rPr>
              <a:t> үйл ажиллагааны </a:t>
            </a:r>
            <a:r>
              <a:rPr lang="mn-MN" sz="2800" b="1" dirty="0">
                <a:latin typeface="Arial" panose="020B0604020202020204" pitchFamily="34" charset="0"/>
                <a:ea typeface="Calibri" panose="020F0502020204030204" pitchFamily="34" charset="0"/>
                <a:cs typeface="Arial" panose="020B0604020202020204" pitchFamily="34" charset="0"/>
              </a:rPr>
              <a:t>тэргүүлэх чиглэл </a:t>
            </a:r>
            <a:r>
              <a:rPr lang="mn-MN" sz="2800" dirty="0">
                <a:latin typeface="Arial" panose="020B0604020202020204" pitchFamily="34" charset="0"/>
                <a:ea typeface="Calibri" panose="020F0502020204030204" pitchFamily="34" charset="0"/>
                <a:cs typeface="Arial" panose="020B0604020202020204" pitchFamily="34" charset="0"/>
              </a:rPr>
              <a:t>хэмээн авч үзэж байна. Үүнд:</a:t>
            </a: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15000"/>
              </a:lnSpc>
              <a:spcBef>
                <a:spcPts val="0"/>
              </a:spcBef>
              <a:spcAft>
                <a:spcPts val="0"/>
              </a:spcAft>
              <a:buFont typeface="Symbol" panose="05050102010706020507" pitchFamily="18" charset="2"/>
              <a:buChar char=""/>
              <a:defRPr/>
            </a:pPr>
            <a:r>
              <a:rPr lang="mn-MN" sz="2800" dirty="0">
                <a:latin typeface="Arial" panose="020B0604020202020204" pitchFamily="34" charset="0"/>
                <a:ea typeface="Calibri" panose="020F0502020204030204" pitchFamily="34" charset="0"/>
                <a:cs typeface="Arial" panose="020B0604020202020204" pitchFamily="34" charset="0"/>
              </a:rPr>
              <a:t>Арга зүй</a:t>
            </a:r>
          </a:p>
          <a:p>
            <a:pPr marL="342900" indent="-342900" algn="just">
              <a:lnSpc>
                <a:spcPct val="115000"/>
              </a:lnSpc>
              <a:spcBef>
                <a:spcPts val="0"/>
              </a:spcBef>
              <a:spcAft>
                <a:spcPts val="0"/>
              </a:spcAft>
              <a:buFont typeface="Symbol" panose="05050102010706020507" pitchFamily="18" charset="2"/>
              <a:buChar char=""/>
              <a:defRP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15000"/>
              </a:lnSpc>
              <a:spcBef>
                <a:spcPts val="0"/>
              </a:spcBef>
              <a:spcAft>
                <a:spcPts val="0"/>
              </a:spcAft>
              <a:buFont typeface="Symbol" panose="05050102010706020507" pitchFamily="18" charset="2"/>
              <a:buChar char=""/>
              <a:defRPr/>
            </a:pPr>
            <a:r>
              <a:rPr lang="mn-MN" sz="2800" dirty="0">
                <a:latin typeface="Arial" panose="020B0604020202020204" pitchFamily="34" charset="0"/>
                <a:ea typeface="Calibri" panose="020F0502020204030204" pitchFamily="34" charset="0"/>
                <a:cs typeface="Arial" panose="020B0604020202020204" pitchFamily="34" charset="0"/>
              </a:rPr>
              <a:t>Үнэлгээ</a:t>
            </a:r>
          </a:p>
          <a:p>
            <a:pPr marL="342900" indent="-342900" algn="just">
              <a:lnSpc>
                <a:spcPct val="115000"/>
              </a:lnSpc>
              <a:spcBef>
                <a:spcPts val="0"/>
              </a:spcBef>
              <a:spcAft>
                <a:spcPts val="0"/>
              </a:spcAft>
              <a:buFont typeface="Symbol" panose="05050102010706020507" pitchFamily="18" charset="2"/>
              <a:buChar char=""/>
              <a:defRPr/>
            </a:pPr>
            <a:endParaRPr lang="en-US" sz="28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15000"/>
              </a:lnSpc>
              <a:spcBef>
                <a:spcPts val="0"/>
              </a:spcBef>
              <a:spcAft>
                <a:spcPts val="1000"/>
              </a:spcAft>
              <a:buFont typeface="Symbol" panose="05050102010706020507" pitchFamily="18" charset="2"/>
              <a:buChar char=""/>
              <a:defRPr/>
            </a:pPr>
            <a:r>
              <a:rPr lang="mn-MN" sz="2800" dirty="0">
                <a:latin typeface="Arial" panose="020B0604020202020204" pitchFamily="34" charset="0"/>
                <a:ea typeface="Calibri" panose="020F0502020204030204" pitchFamily="34" charset="0"/>
                <a:cs typeface="Arial" panose="020B0604020202020204" pitchFamily="34" charset="0"/>
              </a:rPr>
              <a:t>БНБ болон ТХБ-ын хамтын хүчин чармайлт</a:t>
            </a:r>
            <a:endParaRPr lang="en-US" sz="28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417" y="339031"/>
            <a:ext cx="8564165" cy="4766369"/>
          </a:xfrm>
          <a:prstGeom prst="rect">
            <a:avLst/>
          </a:prstGeom>
        </p:spPr>
        <p:txBody>
          <a:bodyPr wrap="square">
            <a:spAutoFit/>
          </a:bodyPr>
          <a:lstStyle/>
          <a:p>
            <a:pPr marL="228600" algn="ctr">
              <a:lnSpc>
                <a:spcPct val="115000"/>
              </a:lnSpc>
              <a:spcAft>
                <a:spcPts val="1000"/>
              </a:spcAft>
            </a:pPr>
            <a:r>
              <a:rPr lang="mn-MN" sz="2800" b="1" dirty="0">
                <a:latin typeface="Arial" charset="0"/>
                <a:ea typeface="Calibri" pitchFamily="34" charset="0"/>
                <a:cs typeface="Arial" charset="0"/>
              </a:rPr>
              <a:t>АРГА ЗҮЙ </a:t>
            </a:r>
            <a:endParaRPr lang="mn-MN" sz="2800" b="1" dirty="0" smtClean="0">
              <a:latin typeface="Arial" charset="0"/>
              <a:ea typeface="Calibri" pitchFamily="34" charset="0"/>
              <a:cs typeface="Arial" charset="0"/>
            </a:endParaRPr>
          </a:p>
          <a:p>
            <a:pPr marL="228600" algn="just">
              <a:lnSpc>
                <a:spcPct val="115000"/>
              </a:lnSpc>
              <a:spcAft>
                <a:spcPts val="1000"/>
              </a:spcAft>
            </a:pPr>
            <a:r>
              <a:rPr lang="mn-MN" sz="2800" b="1" dirty="0" smtClean="0">
                <a:latin typeface="Arial" charset="0"/>
                <a:ea typeface="Calibri" pitchFamily="34" charset="0"/>
                <a:cs typeface="Arial" charset="0"/>
              </a:rPr>
              <a:t>ТХБ-ын </a:t>
            </a:r>
            <a:r>
              <a:rPr lang="mn-MN" sz="2800" b="1" dirty="0">
                <a:latin typeface="Arial" charset="0"/>
                <a:ea typeface="Calibri" pitchFamily="34" charset="0"/>
                <a:cs typeface="Arial" charset="0"/>
              </a:rPr>
              <a:t>энэхүү  “ИТГЭЛ”  үзэл санаа нь сургалтын арга зүйд нэвтэрч, түгэн дэлгэрсэн байх </a:t>
            </a:r>
            <a:endParaRPr lang="mn-MN" sz="2800" b="1" dirty="0" smtClean="0">
              <a:latin typeface="Arial" charset="0"/>
              <a:ea typeface="Calibri" pitchFamily="34" charset="0"/>
              <a:cs typeface="Arial" charset="0"/>
            </a:endParaRPr>
          </a:p>
          <a:p>
            <a:pPr marL="450850" indent="-228600" algn="just">
              <a:lnSpc>
                <a:spcPct val="115000"/>
              </a:lnSpc>
              <a:buFont typeface="Arial" pitchFamily="34" charset="0"/>
              <a:buChar char="•"/>
            </a:pPr>
            <a:r>
              <a:rPr lang="mn-MN" sz="2800" b="1" dirty="0" smtClean="0">
                <a:latin typeface="Arial" charset="0"/>
                <a:ea typeface="Calibri" pitchFamily="34" charset="0"/>
                <a:cs typeface="Arial" charset="0"/>
              </a:rPr>
              <a:t>ТХБ-ын </a:t>
            </a:r>
            <a:r>
              <a:rPr lang="mn-MN" sz="2800" b="1" dirty="0">
                <a:latin typeface="Arial" charset="0"/>
                <a:ea typeface="Calibri" pitchFamily="34" charset="0"/>
                <a:cs typeface="Arial" charset="0"/>
              </a:rPr>
              <a:t>арга зүй нь </a:t>
            </a:r>
            <a:r>
              <a:rPr lang="mn-MN" sz="2800" dirty="0">
                <a:latin typeface="Arial" charset="0"/>
                <a:ea typeface="Calibri" pitchFamily="34" charset="0"/>
                <a:cs typeface="Arial" charset="0"/>
              </a:rPr>
              <a:t>албан ба албан бус боловсролын хүрээнд насан туршдаа суралцахад  тохирсон  байна. Түүнчлэн  бүтээлч ба  шүүмжлэлт сэтгэлгээ,  асуудал шийдвэрлэх чадварыг хөгжүүлнэ</a:t>
            </a:r>
            <a:r>
              <a:rPr lang="mn-MN" sz="2800" dirty="0" smtClean="0">
                <a:latin typeface="Arial" charset="0"/>
                <a:ea typeface="Calibri" pitchFamily="34" charset="0"/>
                <a:cs typeface="Arial" charset="0"/>
              </a:rPr>
              <a:t>. </a:t>
            </a:r>
            <a:endParaRPr lang="en-US" sz="2800" dirty="0">
              <a:latin typeface="Arial" charset="0"/>
              <a:ea typeface="Calibri" pitchFamily="34" charset="0"/>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mn-MN" sz="2800" b="1" dirty="0" smtClean="0">
                <a:latin typeface="Arial" charset="0"/>
                <a:ea typeface="Calibri" pitchFamily="34" charset="0"/>
                <a:cs typeface="Arial" charset="0"/>
              </a:rPr>
              <a:t>ТХБ-ын аргазүй нь суралцагч төвтэй байна</a:t>
            </a:r>
            <a:r>
              <a:rPr lang="mn-MN" sz="2800" dirty="0" smtClean="0">
                <a:latin typeface="Arial" charset="0"/>
                <a:ea typeface="Calibri" pitchFamily="34" charset="0"/>
                <a:cs typeface="Arial" charset="0"/>
              </a:rPr>
              <a:t>.</a:t>
            </a:r>
            <a:endParaRPr lang="en-US" sz="2800" dirty="0"/>
          </a:p>
        </p:txBody>
      </p:sp>
      <p:sp>
        <p:nvSpPr>
          <p:cNvPr id="3" name="Content Placeholder 2"/>
          <p:cNvSpPr>
            <a:spLocks noGrp="1"/>
          </p:cNvSpPr>
          <p:nvPr>
            <p:ph idx="1"/>
          </p:nvPr>
        </p:nvSpPr>
        <p:spPr/>
        <p:txBody>
          <a:bodyPr>
            <a:normAutofit fontScale="85000" lnSpcReduction="10000"/>
          </a:bodyPr>
          <a:lstStyle/>
          <a:p>
            <a:pPr marL="228600" algn="just">
              <a:buFont typeface="Wingdings" pitchFamily="2" charset="2"/>
              <a:buChar char="Ø"/>
            </a:pPr>
            <a:r>
              <a:rPr lang="mn-MN" dirty="0" smtClean="0">
                <a:latin typeface="Arial" charset="0"/>
                <a:ea typeface="Calibri" pitchFamily="34" charset="0"/>
                <a:cs typeface="Arial" charset="0"/>
              </a:rPr>
              <a:t>Хувь хүний үүрэг роль нь Тогвортой хөгжлийг хангахад хувь нэмрээ оруулж байгаа хувь хүн, нийгмийн бүлэг дэх сургагч багш, засгийн газар, иргэний нийгмийн байгуулллага, бизнес, мэдээллийн хэрэгсэл болон бусад байгууллага, сургалтын төвүүд бүх </a:t>
            </a:r>
            <a:r>
              <a:rPr lang="mn-MN" b="1" dirty="0" smtClean="0">
                <a:latin typeface="Arial" charset="0"/>
                <a:ea typeface="Calibri" pitchFamily="34" charset="0"/>
                <a:cs typeface="Arial" charset="0"/>
              </a:rPr>
              <a:t>нийтэд</a:t>
            </a:r>
            <a:r>
              <a:rPr lang="mn-MN" dirty="0" smtClean="0">
                <a:latin typeface="Arial" charset="0"/>
                <a:ea typeface="Calibri" pitchFamily="34" charset="0"/>
                <a:cs typeface="Arial" charset="0"/>
              </a:rPr>
              <a:t> хүлээн зөвшөөрөгдсөн байх</a:t>
            </a:r>
            <a:endParaRPr lang="en-US" dirty="0" smtClean="0">
              <a:latin typeface="Arial" charset="0"/>
              <a:ea typeface="Calibri" pitchFamily="34" charset="0"/>
              <a:cs typeface="Arial" charset="0"/>
            </a:endParaRPr>
          </a:p>
          <a:p>
            <a:pPr marL="228600" algn="just">
              <a:lnSpc>
                <a:spcPct val="115000"/>
              </a:lnSpc>
              <a:spcAft>
                <a:spcPts val="1000"/>
              </a:spcAft>
              <a:buFont typeface="Wingdings" pitchFamily="2" charset="2"/>
              <a:buChar char=""/>
            </a:pPr>
            <a:r>
              <a:rPr lang="mn-MN" b="1" dirty="0" smtClean="0">
                <a:latin typeface="Arial" charset="0"/>
                <a:ea typeface="Calibri" pitchFamily="34" charset="0"/>
                <a:cs typeface="Arial" charset="0"/>
              </a:rPr>
              <a:t>ТХБ-ын арга зүй нь </a:t>
            </a:r>
            <a:r>
              <a:rPr lang="mn-MN" dirty="0" smtClean="0">
                <a:latin typeface="Arial" charset="0"/>
                <a:ea typeface="Calibri" pitchFamily="34" charset="0"/>
                <a:cs typeface="Arial" charset="0"/>
              </a:rPr>
              <a:t>бүтээлч, шинийг эрэлхийлсэн байх ба Ази/Номхон далайн бүсийн ард түмний олон талт баялаг соёл, уугуул мэдлэг, итгэл үнэмшил, онцлогийг тусгасан байх</a:t>
            </a:r>
            <a:endParaRPr lang="en-US" dirty="0" smtClean="0">
              <a:latin typeface="Arial" charset="0"/>
              <a:ea typeface="Calibri" pitchFamily="34" charset="0"/>
              <a:cs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1" y="76200"/>
            <a:ext cx="8915399" cy="6027484"/>
          </a:xfrm>
          <a:prstGeom prst="rect">
            <a:avLst/>
          </a:prstGeom>
        </p:spPr>
        <p:txBody>
          <a:bodyPr wrap="square">
            <a:spAutoFit/>
          </a:bodyPr>
          <a:lstStyle/>
          <a:p>
            <a:pPr marL="228600" algn="ctr">
              <a:lnSpc>
                <a:spcPct val="115000"/>
              </a:lnSpc>
              <a:spcAft>
                <a:spcPts val="1000"/>
              </a:spcAft>
            </a:pPr>
            <a:r>
              <a:rPr lang="mn-MN" sz="2200" b="1" dirty="0">
                <a:latin typeface="Arial" charset="0"/>
                <a:ea typeface="Calibri" pitchFamily="34" charset="0"/>
                <a:cs typeface="Arial" charset="0"/>
              </a:rPr>
              <a:t>ҮНЭЛГЭЭ</a:t>
            </a:r>
            <a:endParaRPr lang="en-US" sz="2200" b="1" dirty="0">
              <a:latin typeface="Arial" charset="0"/>
              <a:ea typeface="Calibri" pitchFamily="34" charset="0"/>
              <a:cs typeface="Arial" charset="0"/>
            </a:endParaRPr>
          </a:p>
          <a:p>
            <a:pPr marL="228600" algn="just">
              <a:lnSpc>
                <a:spcPct val="115000"/>
              </a:lnSpc>
            </a:pPr>
            <a:r>
              <a:rPr lang="mn-MN" sz="2200" dirty="0">
                <a:latin typeface="Arial" charset="0"/>
                <a:ea typeface="Calibri" pitchFamily="34" charset="0"/>
                <a:cs typeface="Arial" charset="0"/>
              </a:rPr>
              <a:t>Тоон болон чанарын үнэлгээг </a:t>
            </a:r>
            <a:r>
              <a:rPr lang="mn-MN" sz="2200" b="1" dirty="0">
                <a:latin typeface="Arial" charset="0"/>
                <a:ea typeface="Calibri" pitchFamily="34" charset="0"/>
                <a:cs typeface="Arial" charset="0"/>
              </a:rPr>
              <a:t>хослуулан ашиглана. </a:t>
            </a:r>
            <a:r>
              <a:rPr lang="mn-MN" sz="2200" dirty="0">
                <a:latin typeface="Arial" charset="0"/>
                <a:ea typeface="Calibri" pitchFamily="34" charset="0"/>
                <a:cs typeface="Arial" charset="0"/>
              </a:rPr>
              <a:t>Ялангуяа ТХБ-ын үр дүнг бодит бусаар илэрхийлэх  чанарын үнэлгээний  </a:t>
            </a:r>
            <a:r>
              <a:rPr lang="mn-MN" sz="2200" b="1" dirty="0">
                <a:latin typeface="Arial" charset="0"/>
                <a:ea typeface="Calibri" pitchFamily="34" charset="0"/>
                <a:cs typeface="Arial" charset="0"/>
              </a:rPr>
              <a:t>шинэлэг</a:t>
            </a:r>
            <a:r>
              <a:rPr lang="mn-MN" sz="2200" dirty="0">
                <a:latin typeface="Arial" charset="0"/>
                <a:ea typeface="Calibri" pitchFamily="34" charset="0"/>
                <a:cs typeface="Arial" charset="0"/>
              </a:rPr>
              <a:t> арга зүйг боловсруулах нь нэн чухал болно. </a:t>
            </a:r>
            <a:endParaRPr lang="en-US" sz="2200" dirty="0">
              <a:latin typeface="Arial" charset="0"/>
              <a:ea typeface="Calibri" pitchFamily="34" charset="0"/>
              <a:cs typeface="Arial" charset="0"/>
            </a:endParaRPr>
          </a:p>
          <a:p>
            <a:pPr marL="228600" algn="just">
              <a:lnSpc>
                <a:spcPct val="115000"/>
              </a:lnSpc>
            </a:pPr>
            <a:r>
              <a:rPr lang="mn-MN" sz="2200" dirty="0" smtClean="0">
                <a:latin typeface="Arial" charset="0"/>
                <a:ea typeface="Calibri" pitchFamily="34" charset="0"/>
                <a:cs typeface="Arial" charset="0"/>
              </a:rPr>
              <a:t>Ази</a:t>
            </a:r>
            <a:r>
              <a:rPr lang="mn-MN" sz="2200" dirty="0">
                <a:latin typeface="Arial" charset="0"/>
                <a:ea typeface="Calibri" pitchFamily="34" charset="0"/>
                <a:cs typeface="Arial" charset="0"/>
              </a:rPr>
              <a:t>, Номхон далайн бүс нутагт “</a:t>
            </a:r>
            <a:r>
              <a:rPr lang="mn-MN" sz="2200" b="1" dirty="0">
                <a:latin typeface="Arial" charset="0"/>
                <a:ea typeface="Calibri" pitchFamily="34" charset="0"/>
                <a:cs typeface="Arial" charset="0"/>
              </a:rPr>
              <a:t>ИТГЭЛ</a:t>
            </a:r>
            <a:r>
              <a:rPr lang="mn-MN" sz="2200" dirty="0">
                <a:latin typeface="Arial" charset="0"/>
                <a:ea typeface="Calibri" pitchFamily="34" charset="0"/>
                <a:cs typeface="Arial" charset="0"/>
              </a:rPr>
              <a:t>” </a:t>
            </a:r>
            <a:r>
              <a:rPr lang="en-US" sz="2200" dirty="0" err="1" smtClean="0">
                <a:latin typeface="Arial" charset="0"/>
                <a:ea typeface="Calibri" pitchFamily="34" charset="0"/>
                <a:cs typeface="Arial" charset="0"/>
              </a:rPr>
              <a:t>үнэлгээ</a:t>
            </a:r>
            <a:r>
              <a:rPr lang="mn-MN" sz="2200" dirty="0">
                <a:latin typeface="Arial" charset="0"/>
                <a:ea typeface="Calibri" pitchFamily="34" charset="0"/>
                <a:cs typeface="Arial" charset="0"/>
              </a:rPr>
              <a:t>ний аргыг хэрэглэх </a:t>
            </a:r>
            <a:r>
              <a:rPr lang="en-US" sz="2200" dirty="0" err="1">
                <a:latin typeface="Arial" charset="0"/>
                <a:ea typeface="Calibri" pitchFamily="34" charset="0"/>
                <a:cs typeface="Arial" charset="0"/>
              </a:rPr>
              <a:t>хэд</a:t>
            </a:r>
            <a:r>
              <a:rPr lang="en-US" sz="2200" dirty="0">
                <a:latin typeface="Arial" charset="0"/>
                <a:ea typeface="Calibri" pitchFamily="34" charset="0"/>
                <a:cs typeface="Arial" charset="0"/>
              </a:rPr>
              <a:t> </a:t>
            </a:r>
            <a:r>
              <a:rPr lang="en-US" sz="2200" dirty="0" err="1">
                <a:latin typeface="Arial" charset="0"/>
                <a:ea typeface="Calibri" pitchFamily="34" charset="0"/>
                <a:cs typeface="Arial" charset="0"/>
              </a:rPr>
              <a:t>хэдэн</a:t>
            </a:r>
            <a:r>
              <a:rPr lang="en-US" sz="2200" dirty="0">
                <a:latin typeface="Arial" charset="0"/>
                <a:ea typeface="Calibri" pitchFamily="34" charset="0"/>
                <a:cs typeface="Arial" charset="0"/>
              </a:rPr>
              <a:t> </a:t>
            </a:r>
            <a:r>
              <a:rPr lang="mn-MN" sz="2200" dirty="0">
                <a:latin typeface="Arial" charset="0"/>
                <a:ea typeface="Calibri" pitchFamily="34" charset="0"/>
                <a:cs typeface="Arial" charset="0"/>
              </a:rPr>
              <a:t>зам байна. Үүнд: </a:t>
            </a:r>
            <a:endParaRPr lang="en-US" sz="2200" dirty="0">
              <a:latin typeface="Arial" charset="0"/>
              <a:ea typeface="Calibri" pitchFamily="34" charset="0"/>
              <a:cs typeface="Arial" charset="0"/>
            </a:endParaRPr>
          </a:p>
          <a:p>
            <a:pPr marL="457200" indent="-228600" algn="just">
              <a:lnSpc>
                <a:spcPct val="115000"/>
              </a:lnSpc>
              <a:buFont typeface="Arial" pitchFamily="34" charset="0"/>
              <a:buChar char="•"/>
            </a:pPr>
            <a:r>
              <a:rPr lang="mn-MN" sz="2200" dirty="0" smtClean="0">
                <a:latin typeface="Arial" charset="0"/>
                <a:ea typeface="Calibri" pitchFamily="34" charset="0"/>
                <a:cs typeface="Arial" charset="0"/>
              </a:rPr>
              <a:t>бүх </a:t>
            </a:r>
            <a:r>
              <a:rPr lang="mn-MN" sz="2200" dirty="0">
                <a:latin typeface="Arial" charset="0"/>
                <a:ea typeface="Calibri" pitchFamily="34" charset="0"/>
                <a:cs typeface="Arial" charset="0"/>
              </a:rPr>
              <a:t>хүний оролцоо хэр байсныг харгалзах </a:t>
            </a:r>
            <a:endParaRPr lang="en-US" sz="2200" dirty="0">
              <a:latin typeface="Arial" charset="0"/>
              <a:ea typeface="Calibri" pitchFamily="34" charset="0"/>
              <a:cs typeface="Arial" charset="0"/>
            </a:endParaRPr>
          </a:p>
          <a:p>
            <a:pPr marL="457200" indent="-228600" algn="just">
              <a:lnSpc>
                <a:spcPct val="115000"/>
              </a:lnSpc>
              <a:buFont typeface="Arial" pitchFamily="34" charset="0"/>
              <a:buChar char="•"/>
            </a:pPr>
            <a:r>
              <a:rPr lang="mn-MN" sz="2200" dirty="0" smtClean="0">
                <a:latin typeface="Arial" charset="0"/>
                <a:ea typeface="Calibri" pitchFamily="34" charset="0"/>
                <a:cs typeface="Arial" charset="0"/>
              </a:rPr>
              <a:t>Соёлын </a:t>
            </a:r>
            <a:r>
              <a:rPr lang="mn-MN" sz="2200" dirty="0">
                <a:latin typeface="Arial" charset="0"/>
                <a:ea typeface="Calibri" pitchFamily="34" charset="0"/>
                <a:cs typeface="Arial" charset="0"/>
              </a:rPr>
              <a:t>онцлогийг тусгасан эсэхийг харгалзах </a:t>
            </a:r>
            <a:endParaRPr lang="en-US" sz="2200" dirty="0">
              <a:latin typeface="Arial" charset="0"/>
              <a:ea typeface="Calibri" pitchFamily="34" charset="0"/>
              <a:cs typeface="Arial" charset="0"/>
            </a:endParaRPr>
          </a:p>
          <a:p>
            <a:pPr marL="457200" indent="-228600" algn="just">
              <a:lnSpc>
                <a:spcPct val="115000"/>
              </a:lnSpc>
              <a:buFont typeface="Arial" pitchFamily="34" charset="0"/>
              <a:buChar char="•"/>
            </a:pPr>
            <a:r>
              <a:rPr lang="mn-MN" sz="2200" dirty="0" smtClean="0">
                <a:latin typeface="Arial" charset="0"/>
                <a:ea typeface="Calibri" pitchFamily="34" charset="0"/>
                <a:cs typeface="Arial" charset="0"/>
              </a:rPr>
              <a:t>дурсамж</a:t>
            </a:r>
            <a:r>
              <a:rPr lang="mn-MN" sz="2200" dirty="0">
                <a:latin typeface="Arial" charset="0"/>
                <a:ea typeface="Calibri" pitchFamily="34" charset="0"/>
                <a:cs typeface="Arial" charset="0"/>
              </a:rPr>
              <a:t>, яриа   ашиглах,</a:t>
            </a:r>
            <a:endParaRPr lang="en-US" sz="2200" dirty="0">
              <a:latin typeface="Arial" charset="0"/>
              <a:ea typeface="Calibri" pitchFamily="34" charset="0"/>
              <a:cs typeface="Arial" charset="0"/>
            </a:endParaRPr>
          </a:p>
          <a:p>
            <a:pPr marL="457200" indent="-228600" algn="just">
              <a:lnSpc>
                <a:spcPct val="115000"/>
              </a:lnSpc>
              <a:buFont typeface="Arial" pitchFamily="34" charset="0"/>
              <a:buChar char="•"/>
            </a:pPr>
            <a:r>
              <a:rPr lang="mn-MN" sz="2200" dirty="0" smtClean="0">
                <a:latin typeface="Arial" charset="0"/>
                <a:ea typeface="Calibri" pitchFamily="34" charset="0"/>
                <a:cs typeface="Arial" charset="0"/>
              </a:rPr>
              <a:t>сургууль </a:t>
            </a:r>
            <a:r>
              <a:rPr lang="mn-MN" sz="2200" dirty="0">
                <a:latin typeface="Arial" charset="0"/>
                <a:ea typeface="Calibri" pitchFamily="34" charset="0"/>
                <a:cs typeface="Arial" charset="0"/>
              </a:rPr>
              <a:t>ба нийгмийн бүлгийг бүхэлд нь хамарсан байдлыг дэмжих</a:t>
            </a:r>
            <a:r>
              <a:rPr lang="mn-MN" sz="2200" b="1" dirty="0">
                <a:latin typeface="Arial" charset="0"/>
                <a:ea typeface="Calibri" pitchFamily="34" charset="0"/>
                <a:cs typeface="Arial" charset="0"/>
              </a:rPr>
              <a:t> </a:t>
            </a:r>
            <a:endParaRPr lang="en-US" sz="2200" dirty="0">
              <a:latin typeface="Arial" charset="0"/>
              <a:ea typeface="Calibri" pitchFamily="34" charset="0"/>
              <a:cs typeface="Arial" charset="0"/>
            </a:endParaRPr>
          </a:p>
          <a:p>
            <a:pPr marL="457200" indent="-228600" algn="just">
              <a:lnSpc>
                <a:spcPct val="115000"/>
              </a:lnSpc>
              <a:buFont typeface="Arial" pitchFamily="34" charset="0"/>
              <a:buChar char="•"/>
            </a:pPr>
            <a:r>
              <a:rPr lang="mn-MN" sz="2200" dirty="0" smtClean="0">
                <a:latin typeface="Arial" charset="0"/>
                <a:ea typeface="Calibri" pitchFamily="34" charset="0"/>
                <a:cs typeface="Arial" charset="0"/>
              </a:rPr>
              <a:t>оролцогч </a:t>
            </a:r>
            <a:r>
              <a:rPr lang="mn-MN" sz="2200" dirty="0">
                <a:latin typeface="Arial" charset="0"/>
                <a:ea typeface="Calibri" pitchFamily="34" charset="0"/>
                <a:cs typeface="Arial" charset="0"/>
              </a:rPr>
              <a:t>бүх талуудын дэмжлэгийг тооцох</a:t>
            </a:r>
            <a:endParaRPr lang="en-US" sz="2200" dirty="0">
              <a:latin typeface="Arial" charset="0"/>
              <a:ea typeface="Calibri" pitchFamily="34" charset="0"/>
              <a:cs typeface="Arial" charset="0"/>
            </a:endParaRPr>
          </a:p>
          <a:p>
            <a:pPr marL="457200" indent="-228600" algn="just">
              <a:lnSpc>
                <a:spcPct val="115000"/>
              </a:lnSpc>
              <a:buFont typeface="Arial" pitchFamily="34" charset="0"/>
              <a:buChar char="•"/>
            </a:pPr>
            <a:r>
              <a:rPr lang="mn-MN" sz="2200" dirty="0" smtClean="0">
                <a:latin typeface="Arial" charset="0"/>
                <a:ea typeface="Calibri" pitchFamily="34" charset="0"/>
                <a:cs typeface="Arial" charset="0"/>
              </a:rPr>
              <a:t>оролцогчдын </a:t>
            </a:r>
            <a:r>
              <a:rPr lang="mn-MN" sz="2200" dirty="0">
                <a:latin typeface="Arial" charset="0"/>
                <a:ea typeface="Calibri" pitchFamily="34" charset="0"/>
                <a:cs typeface="Arial" charset="0"/>
              </a:rPr>
              <a:t>бие даасан байдлыг авч үзэх</a:t>
            </a:r>
            <a:endParaRPr lang="en-US" sz="2200" dirty="0">
              <a:latin typeface="Arial" charset="0"/>
              <a:ea typeface="Calibri" pitchFamily="34" charset="0"/>
              <a:cs typeface="Arial" charset="0"/>
            </a:endParaRPr>
          </a:p>
          <a:p>
            <a:pPr marL="457200" indent="-228600" algn="just">
              <a:lnSpc>
                <a:spcPct val="115000"/>
              </a:lnSpc>
              <a:buFont typeface="Arial" pitchFamily="34" charset="0"/>
              <a:buChar char="•"/>
            </a:pPr>
            <a:r>
              <a:rPr lang="mn-MN" sz="2200" dirty="0" smtClean="0">
                <a:latin typeface="Arial" charset="0"/>
                <a:ea typeface="Calibri" pitchFamily="34" charset="0"/>
                <a:cs typeface="Arial" charset="0"/>
              </a:rPr>
              <a:t>харилцан </a:t>
            </a:r>
            <a:r>
              <a:rPr lang="mn-MN" sz="2200" dirty="0">
                <a:latin typeface="Arial" charset="0"/>
                <a:ea typeface="Calibri" pitchFamily="34" charset="0"/>
                <a:cs typeface="Arial" charset="0"/>
              </a:rPr>
              <a:t>солилцох ба саналаа илэрхийлж буй </a:t>
            </a:r>
            <a:r>
              <a:rPr lang="mn-MN" sz="2200" dirty="0" smtClean="0">
                <a:latin typeface="Arial" charset="0"/>
                <a:ea typeface="Calibri" pitchFamily="34" charset="0"/>
                <a:cs typeface="Arial" charset="0"/>
              </a:rPr>
              <a:t>байдал</a:t>
            </a:r>
          </a:p>
          <a:p>
            <a:pPr marL="457200" indent="-228600" algn="just">
              <a:lnSpc>
                <a:spcPct val="115000"/>
              </a:lnSpc>
              <a:buFont typeface="Arial" pitchFamily="34" charset="0"/>
              <a:buChar char="•"/>
            </a:pPr>
            <a:r>
              <a:rPr lang="mn-MN" sz="2200" dirty="0" smtClean="0">
                <a:latin typeface="Arial" charset="0"/>
                <a:ea typeface="Calibri" pitchFamily="34" charset="0"/>
                <a:cs typeface="Arial" charset="0"/>
              </a:rPr>
              <a:t>Хамтын </a:t>
            </a:r>
            <a:r>
              <a:rPr lang="mn-MN" sz="2200" dirty="0">
                <a:latin typeface="Arial" charset="0"/>
                <a:ea typeface="Calibri" pitchFamily="34" charset="0"/>
                <a:cs typeface="Arial" charset="0"/>
              </a:rPr>
              <a:t>ажиллагаа ба тэгш байдал хэр байгааг </a:t>
            </a:r>
            <a:r>
              <a:rPr lang="mn-MN" sz="2200" dirty="0" smtClean="0">
                <a:latin typeface="Arial" charset="0"/>
                <a:ea typeface="Calibri" pitchFamily="34" charset="0"/>
                <a:cs typeface="Arial" charset="0"/>
              </a:rPr>
              <a:t>үзэх</a:t>
            </a:r>
            <a:endParaRPr lang="mn-MN" sz="2200" dirty="0">
              <a:latin typeface="Arial" charset="0"/>
              <a:ea typeface="Calibri" pitchFamily="34" charset="0"/>
              <a:cs typeface="Arial"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232" y="228600"/>
            <a:ext cx="8637985" cy="5705921"/>
          </a:xfrm>
          <a:prstGeom prst="rect">
            <a:avLst/>
          </a:prstGeom>
        </p:spPr>
        <p:txBody>
          <a:bodyPr>
            <a:spAutoFit/>
          </a:bodyPr>
          <a:lstStyle/>
          <a:p>
            <a:pPr algn="just">
              <a:lnSpc>
                <a:spcPct val="115000"/>
              </a:lnSpc>
              <a:spcBef>
                <a:spcPts val="0"/>
              </a:spcBef>
              <a:spcAft>
                <a:spcPts val="1000"/>
              </a:spcAft>
              <a:tabLst>
                <a:tab pos="0" algn="l"/>
              </a:tabLst>
              <a:defRPr/>
            </a:pPr>
            <a:r>
              <a:rPr lang="mn-MN" sz="2400" b="1" dirty="0">
                <a:latin typeface="Arial" panose="020B0604020202020204" pitchFamily="34" charset="0"/>
                <a:ea typeface="Calibri" panose="020F0502020204030204" pitchFamily="34" charset="0"/>
                <a:cs typeface="Arial" panose="020B0604020202020204" pitchFamily="34" charset="0"/>
              </a:rPr>
              <a:t>Бид дараах үүрэг  хүлээж   байна</a:t>
            </a:r>
            <a:r>
              <a:rPr lang="mn-MN" sz="2400" i="1" dirty="0">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0"/>
              </a:spcBef>
              <a:spcAft>
                <a:spcPts val="0"/>
              </a:spcAft>
              <a:buSzPts val="1100"/>
              <a:tabLst>
                <a:tab pos="0" algn="l"/>
              </a:tabLst>
              <a:defRPr/>
            </a:pPr>
            <a:r>
              <a:rPr lang="mn-MN" sz="2400" dirty="0" smtClean="0">
                <a:latin typeface="Arial" panose="020B0604020202020204" pitchFamily="34" charset="0"/>
                <a:ea typeface="Calibri" panose="020F0502020204030204" pitchFamily="34" charset="0"/>
                <a:cs typeface="Arial" panose="020B0604020202020204" pitchFamily="34" charset="0"/>
              </a:rPr>
              <a:t>1. Өдөр </a:t>
            </a:r>
            <a:r>
              <a:rPr lang="mn-MN" sz="2400" dirty="0">
                <a:latin typeface="Arial" panose="020B0604020202020204" pitchFamily="34" charset="0"/>
                <a:ea typeface="Calibri" panose="020F0502020204030204" pitchFamily="34" charset="0"/>
                <a:cs typeface="Arial" panose="020B0604020202020204" pitchFamily="34" charset="0"/>
              </a:rPr>
              <a:t>тутмынхаа амьдрал дахь ТХБ-ын үнэт зүйлс болон </a:t>
            </a:r>
            <a:r>
              <a:rPr lang="mn-MN" sz="2400" dirty="0" smtClean="0">
                <a:latin typeface="Arial" panose="020B0604020202020204" pitchFamily="34" charset="0"/>
                <a:ea typeface="Calibri" panose="020F0502020204030204" pitchFamily="34" charset="0"/>
                <a:cs typeface="Arial" panose="020B0604020202020204" pitchFamily="34" charset="0"/>
              </a:rPr>
              <a:t>ТХБ-ын талаар </a:t>
            </a:r>
            <a:r>
              <a:rPr lang="mn-MN" sz="2400" dirty="0">
                <a:latin typeface="Arial" panose="020B0604020202020204" pitchFamily="34" charset="0"/>
                <a:ea typeface="Calibri" panose="020F0502020204030204" pitchFamily="34" charset="0"/>
                <a:cs typeface="Arial" panose="020B0604020202020204" pitchFamily="34" charset="0"/>
              </a:rPr>
              <a:t>бусдад үлгэр жишээ болохуйц туршлагаа хуваалцах, түгээн дэлгэрүүлэх </a:t>
            </a:r>
          </a:p>
          <a:p>
            <a:pPr algn="just">
              <a:lnSpc>
                <a:spcPct val="115000"/>
              </a:lnSpc>
              <a:spcBef>
                <a:spcPts val="0"/>
              </a:spcBef>
              <a:spcAft>
                <a:spcPts val="0"/>
              </a:spcAft>
              <a:buSzPts val="1100"/>
              <a:tabLst>
                <a:tab pos="0" algn="l"/>
              </a:tabLst>
              <a:defRPr/>
            </a:pPr>
            <a:r>
              <a:rPr lang="mn-MN" sz="2400" dirty="0" smtClean="0">
                <a:latin typeface="Arial" panose="020B0604020202020204" pitchFamily="34" charset="0"/>
                <a:ea typeface="Calibri" panose="020F0502020204030204" pitchFamily="34" charset="0"/>
                <a:cs typeface="Arial" panose="020B0604020202020204" pitchFamily="34" charset="0"/>
              </a:rPr>
              <a:t>2</a:t>
            </a:r>
            <a:r>
              <a:rPr lang="mn-MN" sz="2400" dirty="0">
                <a:latin typeface="Arial" panose="020B0604020202020204" pitchFamily="34" charset="0"/>
                <a:ea typeface="Calibri" panose="020F0502020204030204" pitchFamily="34" charset="0"/>
                <a:cs typeface="Arial" panose="020B0604020202020204" pitchFamily="34" charset="0"/>
              </a:rPr>
              <a:t>. Мэдээлэл,  суралцах  эх сурвалж, шилдэг  туршлагаа харилцан солилцох сүлжээг бий болгох</a:t>
            </a:r>
          </a:p>
          <a:p>
            <a:pPr algn="just">
              <a:lnSpc>
                <a:spcPct val="115000"/>
              </a:lnSpc>
              <a:spcBef>
                <a:spcPts val="0"/>
              </a:spcBef>
              <a:spcAft>
                <a:spcPts val="0"/>
              </a:spcAft>
              <a:buSzPts val="1100"/>
              <a:tabLst>
                <a:tab pos="0" algn="l"/>
              </a:tabLst>
              <a:defRPr/>
            </a:pPr>
            <a:r>
              <a:rPr lang="mn-MN" sz="2400" dirty="0" smtClean="0">
                <a:latin typeface="Arial" panose="020B0604020202020204" pitchFamily="34" charset="0"/>
                <a:ea typeface="Calibri" panose="020F0502020204030204" pitchFamily="34" charset="0"/>
                <a:cs typeface="Arial" panose="020B0604020202020204" pitchFamily="34" charset="0"/>
              </a:rPr>
              <a:t>3</a:t>
            </a:r>
            <a:r>
              <a:rPr lang="mn-MN" sz="2400" dirty="0">
                <a:latin typeface="Arial" panose="020B0604020202020204" pitchFamily="34" charset="0"/>
                <a:ea typeface="Calibri" panose="020F0502020204030204" pitchFamily="34" charset="0"/>
                <a:cs typeface="Arial" panose="020B0604020202020204" pitchFamily="34" charset="0"/>
              </a:rPr>
              <a:t>. Боловсролын байгууллагууд ба нийгмийн бүлгүүдийн  хооронд суралцахуйн тогтвортой  түншлэлийг бий болгох </a:t>
            </a:r>
            <a:endParaRPr lang="en-US" sz="24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0"/>
              </a:spcBef>
              <a:spcAft>
                <a:spcPts val="0"/>
              </a:spcAft>
              <a:buSzPts val="1100"/>
              <a:tabLst>
                <a:tab pos="0" algn="l"/>
              </a:tabLst>
              <a:defRPr/>
            </a:pPr>
            <a:r>
              <a:rPr lang="mn-MN" sz="2400" dirty="0">
                <a:latin typeface="Arial" panose="020B0604020202020204" pitchFamily="34" charset="0"/>
                <a:ea typeface="Calibri" panose="020F0502020204030204" pitchFamily="34" charset="0"/>
                <a:cs typeface="Arial" panose="020B0604020202020204" pitchFamily="34" charset="0"/>
              </a:rPr>
              <a:t>4. ТХБ-ын арга зүйг албан боловсролын тогтолцоонд нийцүүлэн </a:t>
            </a:r>
            <a:r>
              <a:rPr lang="mn-MN" sz="2400" dirty="0" smtClean="0">
                <a:latin typeface="Arial" panose="020B0604020202020204" pitchFamily="34" charset="0"/>
                <a:ea typeface="Calibri" panose="020F0502020204030204" pitchFamily="34" charset="0"/>
                <a:cs typeface="Arial" panose="020B0604020202020204" pitchFamily="34" charset="0"/>
              </a:rPr>
              <a:t>уялдуулах</a:t>
            </a:r>
            <a:endParaRPr lang="en-US" sz="24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0"/>
              </a:spcBef>
              <a:spcAft>
                <a:spcPts val="0"/>
              </a:spcAft>
              <a:buSzPts val="1100"/>
              <a:tabLst>
                <a:tab pos="0" algn="l"/>
              </a:tabLst>
              <a:defRPr/>
            </a:pPr>
            <a:r>
              <a:rPr lang="mn-MN" sz="2400" dirty="0" smtClean="0">
                <a:latin typeface="Arial" panose="020B0604020202020204" pitchFamily="34" charset="0"/>
                <a:ea typeface="Calibri" panose="020F0502020204030204" pitchFamily="34" charset="0"/>
                <a:cs typeface="Arial" panose="020B0604020202020204" pitchFamily="34" charset="0"/>
              </a:rPr>
              <a:t>5. Делор-ын тайлан</a:t>
            </a:r>
            <a:r>
              <a:rPr lang="en-US" sz="2400" dirty="0" smtClean="0">
                <a:latin typeface="Arial" panose="020B0604020202020204" pitchFamily="34" charset="0"/>
                <a:ea typeface="Calibri" panose="020F0502020204030204" pitchFamily="34" charset="0"/>
                <a:cs typeface="Arial" panose="020B0604020202020204" pitchFamily="34" charset="0"/>
              </a:rPr>
              <a:t>(</a:t>
            </a:r>
            <a:r>
              <a:rPr lang="mn-MN" sz="2400" dirty="0">
                <a:latin typeface="Arial" panose="020B0604020202020204" pitchFamily="34" charset="0"/>
                <a:ea typeface="Calibri" panose="020F0502020204030204" pitchFamily="34" charset="0"/>
                <a:cs typeface="Arial" panose="020B0604020202020204" pitchFamily="34" charset="0"/>
              </a:rPr>
              <a:t>1996</a:t>
            </a:r>
            <a:r>
              <a:rPr lang="en-US" sz="2400" dirty="0">
                <a:latin typeface="Arial" panose="020B0604020202020204" pitchFamily="34" charset="0"/>
                <a:ea typeface="Calibri" panose="020F0502020204030204" pitchFamily="34" charset="0"/>
                <a:cs typeface="Arial" panose="020B0604020202020204" pitchFamily="34" charset="0"/>
              </a:rPr>
              <a:t>)</a:t>
            </a:r>
            <a:r>
              <a:rPr lang="mn-MN" sz="2400" dirty="0">
                <a:latin typeface="Arial" panose="020B0604020202020204" pitchFamily="34" charset="0"/>
                <a:ea typeface="Calibri" panose="020F0502020204030204" pitchFamily="34" charset="0"/>
                <a:cs typeface="Arial" panose="020B0604020202020204" pitchFamily="34" charset="0"/>
              </a:rPr>
              <a:t>-д тодорхойлсноор суралцагчдын </a:t>
            </a:r>
            <a:r>
              <a:rPr lang="mn-MN" sz="2400" dirty="0" smtClean="0">
                <a:latin typeface="Arial" panose="020B0604020202020204" pitchFamily="34" charset="0"/>
                <a:ea typeface="Calibri" panose="020F0502020204030204" pitchFamily="34" charset="0"/>
                <a:cs typeface="Arial" panose="020B0604020202020204" pitchFamily="34" charset="0"/>
              </a:rPr>
              <a:t>“</a:t>
            </a:r>
            <a:r>
              <a:rPr lang="mn-MN" sz="2400" dirty="0">
                <a:latin typeface="Arial" panose="020B0604020202020204" pitchFamily="34" charset="0"/>
                <a:ea typeface="Calibri" panose="020F0502020204030204" pitchFamily="34" charset="0"/>
                <a:cs typeface="Arial" panose="020B0604020202020204" pitchFamily="34" charset="0"/>
              </a:rPr>
              <a:t>оршин байхуй”-г дэмжсэн сургалтын материалыг боловсруулан гаргах </a:t>
            </a:r>
            <a:endParaRPr lang="en-US" sz="24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8751"/>
            <a:ext cx="8809435" cy="5899244"/>
          </a:xfrm>
          <a:prstGeom prst="rect">
            <a:avLst/>
          </a:prstGeom>
        </p:spPr>
        <p:txBody>
          <a:bodyPr wrap="square">
            <a:spAutoFit/>
          </a:bodyPr>
          <a:lstStyle/>
          <a:p>
            <a:pPr algn="just">
              <a:lnSpc>
                <a:spcPct val="115000"/>
              </a:lnSpc>
              <a:spcBef>
                <a:spcPts val="0"/>
              </a:spcBef>
              <a:spcAft>
                <a:spcPts val="0"/>
              </a:spcAft>
              <a:buSzPts val="1100"/>
              <a:defRPr/>
            </a:pPr>
            <a:r>
              <a:rPr lang="mn-MN" sz="2200" dirty="0">
                <a:latin typeface="Arial" panose="020B0604020202020204" pitchFamily="34" charset="0"/>
                <a:ea typeface="Calibri" panose="020F0502020204030204" pitchFamily="34" charset="0"/>
                <a:cs typeface="Arial" panose="020B0604020202020204" pitchFamily="34" charset="0"/>
              </a:rPr>
              <a:t>6. ТХБ-ын  арга зүйг Ази–Номхон далайн бүсийн  онцлогт тохируулан шинэчилж  сайжруулахад идэвхтэй оролцон, хувь нэмрээ </a:t>
            </a:r>
            <a:r>
              <a:rPr lang="mn-MN" sz="2200" dirty="0" smtClean="0">
                <a:latin typeface="Arial" panose="020B0604020202020204" pitchFamily="34" charset="0"/>
                <a:ea typeface="Calibri" panose="020F0502020204030204" pitchFamily="34" charset="0"/>
                <a:cs typeface="Arial" panose="020B0604020202020204" pitchFamily="34" charset="0"/>
              </a:rPr>
              <a:t>оруулах</a:t>
            </a:r>
          </a:p>
          <a:p>
            <a:pPr algn="just">
              <a:lnSpc>
                <a:spcPct val="115000"/>
              </a:lnSpc>
              <a:spcBef>
                <a:spcPts val="0"/>
              </a:spcBef>
              <a:spcAft>
                <a:spcPts val="0"/>
              </a:spcAft>
              <a:buSzPts val="1100"/>
              <a:defRPr/>
            </a:pPr>
            <a:r>
              <a:rPr lang="mn-MN" sz="2200" dirty="0" smtClean="0">
                <a:latin typeface="Arial" panose="020B0604020202020204" pitchFamily="34" charset="0"/>
                <a:ea typeface="Calibri" panose="020F0502020204030204" pitchFamily="34" charset="0"/>
                <a:cs typeface="Arial" panose="020B0604020202020204" pitchFamily="34" charset="0"/>
              </a:rPr>
              <a:t>7</a:t>
            </a:r>
            <a:r>
              <a:rPr lang="mn-MN" sz="2200" dirty="0">
                <a:latin typeface="Arial" panose="020B0604020202020204" pitchFamily="34" charset="0"/>
                <a:ea typeface="Calibri" panose="020F0502020204030204" pitchFamily="34" charset="0"/>
                <a:cs typeface="Arial" panose="020B0604020202020204" pitchFamily="34" charset="0"/>
              </a:rPr>
              <a:t>. ТХБ ба ТХБ-ын үнэлгээн дэх шилдэг туршлагыг хуваалцах, баримтжуулахад мэдээллийн дүн шинжилгээний тогтолцоог ашиглах  </a:t>
            </a:r>
            <a:endParaRPr lang="en-US"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0"/>
              </a:spcBef>
              <a:spcAft>
                <a:spcPts val="0"/>
              </a:spcAft>
              <a:buSzPts val="1100"/>
              <a:defRPr/>
            </a:pPr>
            <a:r>
              <a:rPr lang="mn-MN" sz="2200" dirty="0">
                <a:latin typeface="Arial" panose="020B0604020202020204" pitchFamily="34" charset="0"/>
                <a:ea typeface="Calibri" panose="020F0502020204030204" pitchFamily="34" charset="0"/>
                <a:cs typeface="Arial" panose="020B0604020202020204" pitchFamily="34" charset="0"/>
              </a:rPr>
              <a:t>8. ТХБ-оор мэргэшигчдэд өөрийн гэсэн арга барилтай, бие даан үнэлгээ хийх чадвартай болгоход чиглэсэн түншлэлийг бэхжүүлэх </a:t>
            </a:r>
            <a:endParaRPr lang="en-US"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0"/>
              </a:spcBef>
              <a:spcAft>
                <a:spcPts val="0"/>
              </a:spcAft>
              <a:buSzPts val="1100"/>
              <a:defRPr/>
            </a:pPr>
            <a:r>
              <a:rPr lang="mn-MN" sz="2200" dirty="0">
                <a:latin typeface="Arial" panose="020B0604020202020204" pitchFamily="34" charset="0"/>
                <a:ea typeface="Calibri" panose="020F0502020204030204" pitchFamily="34" charset="0"/>
                <a:cs typeface="Arial" panose="020B0604020202020204" pitchFamily="34" charset="0"/>
              </a:rPr>
              <a:t>9. ТХБ-ын мэргэжилтэн, багш  нарыг бэлтгэхэд ихээхэн ач холбогдол өгч, тэдэнд  ТХБ-ын үнэлгээний шинэ арга барил </a:t>
            </a:r>
            <a:r>
              <a:rPr lang="mn-MN" sz="2200" dirty="0" smtClean="0">
                <a:latin typeface="Arial" panose="020B0604020202020204" pitchFamily="34" charset="0"/>
                <a:ea typeface="Calibri" panose="020F0502020204030204" pitchFamily="34" charset="0"/>
                <a:cs typeface="Arial" panose="020B0604020202020204" pitchFamily="34" charset="0"/>
              </a:rPr>
              <a:t>эзэмшүүлэх</a:t>
            </a:r>
            <a:endParaRPr lang="en-US"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0"/>
              </a:spcBef>
              <a:spcAft>
                <a:spcPts val="1000"/>
              </a:spcAft>
              <a:buSzPts val="1100"/>
              <a:defRPr/>
            </a:pPr>
            <a:r>
              <a:rPr lang="mn-MN" sz="2200" dirty="0">
                <a:latin typeface="Arial" panose="020B0604020202020204" pitchFamily="34" charset="0"/>
                <a:ea typeface="Calibri" panose="020F0502020204030204" pitchFamily="34" charset="0"/>
                <a:cs typeface="Arial" panose="020B0604020202020204" pitchFamily="34" charset="0"/>
              </a:rPr>
              <a:t>10. Бүх нийтийн боловсрол </a:t>
            </a:r>
            <a:r>
              <a:rPr lang="en-US" sz="2200" dirty="0">
                <a:latin typeface="Arial" panose="020B0604020202020204" pitchFamily="34" charset="0"/>
                <a:ea typeface="Calibri" panose="020F0502020204030204" pitchFamily="34" charset="0"/>
                <a:cs typeface="Arial" panose="020B0604020202020204" pitchFamily="34" charset="0"/>
              </a:rPr>
              <a:t>(</a:t>
            </a:r>
            <a:r>
              <a:rPr lang="mn-MN" sz="2200" dirty="0">
                <a:latin typeface="Arial" panose="020B0604020202020204" pitchFamily="34" charset="0"/>
                <a:ea typeface="Calibri" panose="020F0502020204030204" pitchFamily="34" charset="0"/>
                <a:cs typeface="Arial" panose="020B0604020202020204" pitchFamily="34" charset="0"/>
              </a:rPr>
              <a:t>БНБ</a:t>
            </a:r>
            <a:r>
              <a:rPr lang="en-US" sz="2200" dirty="0">
                <a:latin typeface="Arial" panose="020B0604020202020204" pitchFamily="34" charset="0"/>
                <a:ea typeface="Calibri" panose="020F0502020204030204" pitchFamily="34" charset="0"/>
                <a:cs typeface="Arial" panose="020B0604020202020204" pitchFamily="34" charset="0"/>
              </a:rPr>
              <a:t>)</a:t>
            </a:r>
            <a:r>
              <a:rPr lang="mn-MN" sz="2200" dirty="0">
                <a:latin typeface="Arial" panose="020B0604020202020204" pitchFamily="34" charset="0"/>
                <a:ea typeface="Calibri" panose="020F0502020204030204" pitchFamily="34" charset="0"/>
                <a:cs typeface="Arial" panose="020B0604020202020204" pitchFamily="34" charset="0"/>
              </a:rPr>
              <a:t>, ТХБ-ын талаар ажиллаж байгаа шийдвэр гаргагч, бодлого боловсруулагчдын  хамтын ажиллагааг дээшлүүлэхэд зориулсан үйл ажиллагааг нэмэгдүүлэх </a:t>
            </a:r>
            <a:endParaRPr lang="en-US" sz="22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7447"/>
          <a:stretch/>
        </p:blipFill>
        <p:spPr>
          <a:xfrm>
            <a:off x="0" y="501829"/>
            <a:ext cx="9144000" cy="5289371"/>
          </a:xfrm>
          <a:prstGeom prst="rect">
            <a:avLst/>
          </a:prstGeom>
        </p:spPr>
      </p:pic>
    </p:spTree>
    <p:extLst>
      <p:ext uri="{BB962C8B-B14F-4D97-AF65-F5344CB8AC3E}">
        <p14:creationId xmlns:p14="http://schemas.microsoft.com/office/powerpoint/2010/main" val="26923327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mn-MN" dirty="0" smtClean="0"/>
              <a:t>Инчёний Тунхаглал: </a:t>
            </a:r>
            <a:br>
              <a:rPr lang="mn-MN" dirty="0" smtClean="0"/>
            </a:br>
            <a:r>
              <a:rPr lang="mn-MN" dirty="0" smtClean="0"/>
              <a:t>Боловсрол - 2030</a:t>
            </a:r>
            <a:endParaRPr lang="en-US" dirty="0"/>
          </a:p>
        </p:txBody>
      </p:sp>
      <p:pic>
        <p:nvPicPr>
          <p:cNvPr id="4" name="Content Placeholder 3" descr="4.jpg"/>
          <p:cNvPicPr>
            <a:picLocks noGrp="1" noChangeAspect="1"/>
          </p:cNvPicPr>
          <p:nvPr>
            <p:ph idx="1"/>
          </p:nvPr>
        </p:nvPicPr>
        <p:blipFill>
          <a:blip r:embed="rId2"/>
          <a:stretch>
            <a:fillRect/>
          </a:stretch>
        </p:blipFill>
        <p:spPr>
          <a:xfrm>
            <a:off x="1579598" y="1265237"/>
            <a:ext cx="6387848" cy="4830763"/>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6.jpg"/>
          <p:cNvPicPr>
            <a:picLocks noGrp="1" noChangeAspect="1"/>
          </p:cNvPicPr>
          <p:nvPr>
            <p:ph idx="1"/>
          </p:nvPr>
        </p:nvPicPr>
        <p:blipFill>
          <a:blip r:embed="rId2"/>
          <a:stretch>
            <a:fillRect/>
          </a:stretch>
        </p:blipFill>
        <p:spPr>
          <a:xfrm>
            <a:off x="357158" y="285728"/>
            <a:ext cx="3401568" cy="2084832"/>
          </a:xfrm>
        </p:spPr>
      </p:pic>
      <p:sp>
        <p:nvSpPr>
          <p:cNvPr id="5" name="TextBox 4"/>
          <p:cNvSpPr txBox="1"/>
          <p:nvPr/>
        </p:nvSpPr>
        <p:spPr>
          <a:xfrm>
            <a:off x="428596" y="2786058"/>
            <a:ext cx="3357586" cy="923330"/>
          </a:xfrm>
          <a:prstGeom prst="rect">
            <a:avLst/>
          </a:prstGeom>
          <a:noFill/>
        </p:spPr>
        <p:txBody>
          <a:bodyPr wrap="square" rtlCol="0">
            <a:spAutoFit/>
          </a:bodyPr>
          <a:lstStyle/>
          <a:p>
            <a:r>
              <a:rPr lang="mn-MN" dirty="0" smtClean="0"/>
              <a:t>Жомтейн, 1990.</a:t>
            </a:r>
            <a:r>
              <a:rPr lang="en-US" dirty="0" smtClean="0"/>
              <a:t>III</a:t>
            </a:r>
            <a:endParaRPr lang="mn-MN" dirty="0" smtClean="0"/>
          </a:p>
          <a:p>
            <a:r>
              <a:rPr lang="mn-MN" dirty="0" smtClean="0"/>
              <a:t>БНБ-ын Дэлхийн бага хурал</a:t>
            </a:r>
          </a:p>
          <a:p>
            <a:r>
              <a:rPr lang="mn-MN" dirty="0" smtClean="0"/>
              <a:t>“БНБ-ын Дэлхийн тунхаглал”</a:t>
            </a:r>
            <a:endParaRPr lang="en-US" dirty="0"/>
          </a:p>
        </p:txBody>
      </p:sp>
      <p:pic>
        <p:nvPicPr>
          <p:cNvPr id="6" name="Picture 5" descr="7.jpg"/>
          <p:cNvPicPr>
            <a:picLocks noChangeAspect="1"/>
          </p:cNvPicPr>
          <p:nvPr/>
        </p:nvPicPr>
        <p:blipFill>
          <a:blip r:embed="rId3"/>
          <a:stretch>
            <a:fillRect/>
          </a:stretch>
        </p:blipFill>
        <p:spPr>
          <a:xfrm>
            <a:off x="4429124" y="1142984"/>
            <a:ext cx="3143272" cy="3215531"/>
          </a:xfrm>
          <a:prstGeom prst="rect">
            <a:avLst/>
          </a:prstGeom>
        </p:spPr>
      </p:pic>
      <p:sp>
        <p:nvSpPr>
          <p:cNvPr id="7" name="TextBox 6"/>
          <p:cNvSpPr txBox="1"/>
          <p:nvPr/>
        </p:nvSpPr>
        <p:spPr>
          <a:xfrm>
            <a:off x="4419600" y="4438471"/>
            <a:ext cx="4195762" cy="1200329"/>
          </a:xfrm>
          <a:prstGeom prst="rect">
            <a:avLst/>
          </a:prstGeom>
          <a:noFill/>
        </p:spPr>
        <p:txBody>
          <a:bodyPr wrap="square" rtlCol="0">
            <a:spAutoFit/>
          </a:bodyPr>
          <a:lstStyle/>
          <a:p>
            <a:r>
              <a:rPr lang="mn-MN" dirty="0" smtClean="0"/>
              <a:t>Дакар, 2000.</a:t>
            </a:r>
            <a:r>
              <a:rPr lang="en-US" dirty="0" smtClean="0"/>
              <a:t>IV</a:t>
            </a:r>
            <a:endParaRPr lang="mn-MN" dirty="0" smtClean="0"/>
          </a:p>
          <a:p>
            <a:r>
              <a:rPr lang="mn-MN" dirty="0" smtClean="0"/>
              <a:t>Дэлхийн Боловсролын чуулган</a:t>
            </a:r>
            <a:endParaRPr lang="en-US" dirty="0" smtClean="0"/>
          </a:p>
          <a:p>
            <a:r>
              <a:rPr lang="en-US" dirty="0" smtClean="0"/>
              <a:t>“</a:t>
            </a:r>
            <a:r>
              <a:rPr lang="mn-MN" dirty="0" smtClean="0"/>
              <a:t>БНБ: Дакарын үйл ажиллагааны бүтэцчилсэн хүрээ</a:t>
            </a:r>
            <a:r>
              <a:rPr lang="en-US" dirty="0" smtClean="0"/>
              <a:t>”</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jpg"/>
          <p:cNvPicPr>
            <a:picLocks noGrp="1" noChangeAspect="1"/>
          </p:cNvPicPr>
          <p:nvPr>
            <p:ph idx="1"/>
          </p:nvPr>
        </p:nvPicPr>
        <p:blipFill>
          <a:blip r:embed="rId2"/>
          <a:stretch>
            <a:fillRect/>
          </a:stretch>
        </p:blipFill>
        <p:spPr>
          <a:xfrm>
            <a:off x="0" y="0"/>
            <a:ext cx="7067338" cy="4525963"/>
          </a:xfrm>
        </p:spPr>
      </p:pic>
      <p:sp>
        <p:nvSpPr>
          <p:cNvPr id="5" name="TextBox 4"/>
          <p:cNvSpPr txBox="1"/>
          <p:nvPr/>
        </p:nvSpPr>
        <p:spPr>
          <a:xfrm>
            <a:off x="4000496" y="4693384"/>
            <a:ext cx="4838704" cy="1631216"/>
          </a:xfrm>
          <a:prstGeom prst="rect">
            <a:avLst/>
          </a:prstGeom>
          <a:noFill/>
        </p:spPr>
        <p:txBody>
          <a:bodyPr wrap="square" rtlCol="0">
            <a:spAutoFit/>
          </a:bodyPr>
          <a:lstStyle/>
          <a:p>
            <a:pPr marL="342900" indent="-342900">
              <a:buFont typeface="+mj-lt"/>
              <a:buAutoNum type="arabicPeriod"/>
            </a:pPr>
            <a:r>
              <a:rPr lang="mn-MN" sz="2000" b="1" i="1" dirty="0" smtClean="0"/>
              <a:t>Боловсрол эзэмших эрх</a:t>
            </a:r>
          </a:p>
          <a:p>
            <a:pPr marL="342900" indent="-342900">
              <a:buFont typeface="+mj-lt"/>
              <a:buAutoNum type="arabicPeriod"/>
            </a:pPr>
            <a:r>
              <a:rPr lang="en-US" sz="2000" b="1" i="1" dirty="0" err="1" smtClean="0"/>
              <a:t>Хүртээмж</a:t>
            </a:r>
            <a:endParaRPr lang="mn-MN" sz="2000" b="1" dirty="0" smtClean="0"/>
          </a:p>
          <a:p>
            <a:pPr marL="342900" indent="-342900">
              <a:buFont typeface="+mj-lt"/>
              <a:buAutoNum type="arabicPeriod"/>
            </a:pPr>
            <a:r>
              <a:rPr lang="en-US" sz="2000" b="1" i="1" dirty="0" err="1"/>
              <a:t>Тэгш</a:t>
            </a:r>
            <a:r>
              <a:rPr lang="en-US" sz="2000" b="1" i="1" dirty="0"/>
              <a:t> </a:t>
            </a:r>
            <a:r>
              <a:rPr lang="en-US" sz="2000" b="1" i="1" dirty="0" err="1"/>
              <a:t>байдал</a:t>
            </a:r>
            <a:r>
              <a:rPr lang="en-US" sz="2000" b="1" i="1" dirty="0"/>
              <a:t> </a:t>
            </a:r>
            <a:r>
              <a:rPr lang="en-US" sz="2000" b="1" i="1" dirty="0" err="1"/>
              <a:t>ба</a:t>
            </a:r>
            <a:r>
              <a:rPr lang="en-US" sz="2000" b="1" i="1" dirty="0"/>
              <a:t> </a:t>
            </a:r>
            <a:r>
              <a:rPr lang="en-US" sz="2000" b="1" i="1" dirty="0" err="1"/>
              <a:t>тэгш</a:t>
            </a:r>
            <a:r>
              <a:rPr lang="en-US" sz="2000" b="1" i="1" dirty="0"/>
              <a:t> </a:t>
            </a:r>
            <a:r>
              <a:rPr lang="en-US" sz="2000" b="1" i="1" dirty="0" err="1" smtClean="0"/>
              <a:t>хамруулах</a:t>
            </a:r>
            <a:endParaRPr lang="mn-MN" sz="2000" b="1" i="1" dirty="0" smtClean="0"/>
          </a:p>
          <a:p>
            <a:pPr marL="342900" indent="-342900">
              <a:buFont typeface="+mj-lt"/>
              <a:buAutoNum type="arabicPeriod"/>
            </a:pPr>
            <a:r>
              <a:rPr lang="en-US" sz="2000" b="1" i="1" dirty="0" err="1" smtClean="0"/>
              <a:t>Чанар</a:t>
            </a:r>
            <a:endParaRPr lang="mn-MN" sz="2000" b="1" i="1" dirty="0" smtClean="0"/>
          </a:p>
          <a:p>
            <a:pPr marL="342900" indent="-342900">
              <a:buFont typeface="+mj-lt"/>
              <a:buAutoNum type="arabicPeriod"/>
            </a:pPr>
            <a:r>
              <a:rPr lang="en-US" sz="2000" b="1" i="1" dirty="0" err="1"/>
              <a:t>Насан</a:t>
            </a:r>
            <a:r>
              <a:rPr lang="en-US" sz="2000" b="1" i="1" dirty="0"/>
              <a:t> </a:t>
            </a:r>
            <a:r>
              <a:rPr lang="en-US" sz="2000" b="1" i="1" dirty="0" err="1" smtClean="0"/>
              <a:t>турш</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357562"/>
            <a:ext cx="8686800" cy="2714644"/>
          </a:xfrm>
        </p:spPr>
        <p:txBody>
          <a:bodyPr>
            <a:normAutofit/>
          </a:bodyPr>
          <a:lstStyle/>
          <a:p>
            <a:r>
              <a:rPr lang="mn-MN" b="1" i="1" dirty="0"/>
              <a:t>Боловсрол эзэмших эрх:</a:t>
            </a:r>
            <a:r>
              <a:rPr lang="mn-MN" b="1" dirty="0"/>
              <a:t> </a:t>
            </a:r>
            <a:endParaRPr lang="mn-MN" b="1" dirty="0" smtClean="0"/>
          </a:p>
          <a:p>
            <a:pPr algn="just">
              <a:buNone/>
            </a:pPr>
            <a:r>
              <a:rPr lang="mn-MN" dirty="0"/>
              <a:t>	</a:t>
            </a:r>
            <a:r>
              <a:rPr lang="mn-MN" dirty="0" smtClean="0"/>
              <a:t>2030 </a:t>
            </a:r>
            <a:r>
              <a:rPr lang="mn-MN" dirty="0"/>
              <a:t>он гэхэд б</a:t>
            </a:r>
            <a:r>
              <a:rPr lang="en-US" dirty="0" err="1"/>
              <a:t>үх</a:t>
            </a:r>
            <a:r>
              <a:rPr lang="en-US" dirty="0"/>
              <a:t> </a:t>
            </a:r>
            <a:r>
              <a:rPr lang="en-US" dirty="0" err="1"/>
              <a:t>хүнд</a:t>
            </a:r>
            <a:r>
              <a:rPr lang="en-US" dirty="0"/>
              <a:t> </a:t>
            </a:r>
            <a:r>
              <a:rPr lang="en-US" dirty="0" err="1"/>
              <a:t>тэгш</a:t>
            </a:r>
            <a:r>
              <a:rPr lang="en-US" dirty="0"/>
              <a:t> </a:t>
            </a:r>
            <a:r>
              <a:rPr lang="en-US" dirty="0" err="1"/>
              <a:t>хамруулсан</a:t>
            </a:r>
            <a:r>
              <a:rPr lang="en-US" dirty="0"/>
              <a:t>, </a:t>
            </a:r>
            <a:r>
              <a:rPr lang="en-US" dirty="0" err="1"/>
              <a:t>чанартай</a:t>
            </a:r>
            <a:r>
              <a:rPr lang="en-US" dirty="0"/>
              <a:t> </a:t>
            </a:r>
            <a:r>
              <a:rPr lang="en-US" dirty="0" err="1"/>
              <a:t>боловсрол</a:t>
            </a:r>
            <a:r>
              <a:rPr lang="en-US" dirty="0"/>
              <a:t> </a:t>
            </a:r>
            <a:r>
              <a:rPr lang="en-US" dirty="0" err="1"/>
              <a:t>эзэмших</a:t>
            </a:r>
            <a:r>
              <a:rPr lang="en-US" dirty="0"/>
              <a:t> </a:t>
            </a:r>
            <a:r>
              <a:rPr lang="en-US" dirty="0" err="1"/>
              <a:t>ба</a:t>
            </a:r>
            <a:r>
              <a:rPr lang="en-US" dirty="0"/>
              <a:t> </a:t>
            </a:r>
            <a:r>
              <a:rPr lang="en-US" dirty="0" err="1"/>
              <a:t>насан</a:t>
            </a:r>
            <a:r>
              <a:rPr lang="en-US" dirty="0"/>
              <a:t> </a:t>
            </a:r>
            <a:r>
              <a:rPr lang="en-US" dirty="0" err="1"/>
              <a:t>туршдаа</a:t>
            </a:r>
            <a:r>
              <a:rPr lang="en-US" dirty="0"/>
              <a:t> </a:t>
            </a:r>
            <a:r>
              <a:rPr lang="en-US" dirty="0" err="1"/>
              <a:t>суралцах</a:t>
            </a:r>
            <a:r>
              <a:rPr lang="en-US" dirty="0"/>
              <a:t> </a:t>
            </a:r>
            <a:r>
              <a:rPr lang="en-US" dirty="0" err="1"/>
              <a:t>тэгш</a:t>
            </a:r>
            <a:r>
              <a:rPr lang="en-US" dirty="0"/>
              <a:t> </a:t>
            </a:r>
            <a:r>
              <a:rPr lang="en-US" dirty="0" err="1"/>
              <a:t>боломжийг</a:t>
            </a:r>
            <a:r>
              <a:rPr lang="en-US" dirty="0"/>
              <a:t> </a:t>
            </a:r>
            <a:r>
              <a:rPr lang="en-US" dirty="0" err="1"/>
              <a:t>баталгаажуулах</a:t>
            </a:r>
            <a:r>
              <a:rPr lang="en-US" dirty="0"/>
              <a:t> </a:t>
            </a:r>
          </a:p>
        </p:txBody>
      </p:sp>
      <p:pic>
        <p:nvPicPr>
          <p:cNvPr id="4" name="Picture 3" descr="8.png"/>
          <p:cNvPicPr>
            <a:picLocks noChangeAspect="1"/>
          </p:cNvPicPr>
          <p:nvPr/>
        </p:nvPicPr>
        <p:blipFill>
          <a:blip r:embed="rId2"/>
          <a:srcRect b="10069"/>
          <a:stretch>
            <a:fillRect/>
          </a:stretch>
        </p:blipFill>
        <p:spPr>
          <a:xfrm>
            <a:off x="4775527" y="0"/>
            <a:ext cx="4368473" cy="28956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514600"/>
            <a:ext cx="8839200" cy="3429000"/>
          </a:xfrm>
        </p:spPr>
        <p:txBody>
          <a:bodyPr>
            <a:noAutofit/>
          </a:bodyPr>
          <a:lstStyle/>
          <a:p>
            <a:r>
              <a:rPr lang="en-US" sz="2400" b="1" i="1" dirty="0" err="1" smtClean="0"/>
              <a:t>Хүртээмж</a:t>
            </a:r>
            <a:r>
              <a:rPr lang="en-US" sz="2400" b="1" i="1" dirty="0" smtClean="0"/>
              <a:t>/</a:t>
            </a:r>
            <a:r>
              <a:rPr lang="mn-MN" sz="2400" b="1" i="1" dirty="0" smtClean="0"/>
              <a:t>шударга байдал</a:t>
            </a:r>
            <a:r>
              <a:rPr lang="en-US" sz="2400" b="1" i="1" dirty="0" smtClean="0"/>
              <a:t>:</a:t>
            </a:r>
            <a:r>
              <a:rPr lang="en-US" sz="2400" b="1" dirty="0" smtClean="0"/>
              <a:t>  </a:t>
            </a:r>
            <a:endParaRPr lang="mn-MN" sz="2400" b="1" dirty="0" smtClean="0"/>
          </a:p>
          <a:p>
            <a:pPr algn="just">
              <a:buNone/>
            </a:pPr>
            <a:r>
              <a:rPr lang="mn-MN" sz="2400" dirty="0"/>
              <a:t>	</a:t>
            </a:r>
            <a:r>
              <a:rPr lang="en-US" sz="2400" dirty="0" err="1" smtClean="0"/>
              <a:t>Бүх</a:t>
            </a:r>
            <a:r>
              <a:rPr lang="en-US" sz="2400" dirty="0" smtClean="0"/>
              <a:t> </a:t>
            </a:r>
            <a:r>
              <a:rPr lang="en-US" sz="2400" dirty="0" err="1" smtClean="0"/>
              <a:t>хүүхэд</a:t>
            </a:r>
            <a:r>
              <a:rPr lang="en-US" sz="2400" dirty="0" smtClean="0"/>
              <a:t> </a:t>
            </a:r>
            <a:r>
              <a:rPr lang="en-US" sz="2400" dirty="0" err="1" smtClean="0"/>
              <a:t>чанартай</a:t>
            </a:r>
            <a:r>
              <a:rPr lang="en-US" sz="2400" dirty="0" smtClean="0"/>
              <a:t>, </a:t>
            </a:r>
            <a:r>
              <a:rPr lang="en-US" sz="2400" dirty="0" err="1" smtClean="0"/>
              <a:t>төрөөс</a:t>
            </a:r>
            <a:r>
              <a:rPr lang="en-US" sz="2400" dirty="0" smtClean="0"/>
              <a:t> </a:t>
            </a:r>
            <a:r>
              <a:rPr lang="en-US" sz="2400" dirty="0" err="1" smtClean="0"/>
              <a:t>санхүүжүүлсэн</a:t>
            </a:r>
            <a:r>
              <a:rPr lang="en-US" sz="2400" dirty="0" smtClean="0"/>
              <a:t> </a:t>
            </a:r>
            <a:r>
              <a:rPr lang="en-US" sz="2400" dirty="0" err="1" smtClean="0"/>
              <a:t>бага</a:t>
            </a:r>
            <a:r>
              <a:rPr lang="en-US" sz="2400" dirty="0" smtClean="0"/>
              <a:t>, </a:t>
            </a:r>
            <a:r>
              <a:rPr lang="en-US" sz="2400" dirty="0" err="1" smtClean="0"/>
              <a:t>дунд</a:t>
            </a:r>
            <a:r>
              <a:rPr lang="en-US" sz="2400" dirty="0" smtClean="0"/>
              <a:t> </a:t>
            </a:r>
            <a:r>
              <a:rPr lang="en-US" sz="2400" dirty="0" err="1" smtClean="0"/>
              <a:t>боловсрол</a:t>
            </a:r>
            <a:r>
              <a:rPr lang="en-US" sz="2400" dirty="0" smtClean="0"/>
              <a:t> </a:t>
            </a:r>
            <a:r>
              <a:rPr lang="en-US" sz="2400" dirty="0" err="1" smtClean="0"/>
              <a:t>эзэмших</a:t>
            </a:r>
            <a:r>
              <a:rPr lang="en-US" sz="2400" dirty="0" smtClean="0"/>
              <a:t> – 12 </a:t>
            </a:r>
            <a:r>
              <a:rPr lang="en-US" sz="2400" dirty="0" err="1" smtClean="0"/>
              <a:t>жил</a:t>
            </a:r>
            <a:r>
              <a:rPr lang="en-US" sz="2400" dirty="0" smtClean="0"/>
              <a:t>, </a:t>
            </a:r>
            <a:r>
              <a:rPr lang="en-US" sz="2400" dirty="0" err="1" smtClean="0"/>
              <a:t>үүний</a:t>
            </a:r>
            <a:r>
              <a:rPr lang="en-US" sz="2400" dirty="0" smtClean="0"/>
              <a:t> 9 </a:t>
            </a:r>
            <a:r>
              <a:rPr lang="en-US" sz="2400" dirty="0" err="1" smtClean="0"/>
              <a:t>жил</a:t>
            </a:r>
            <a:r>
              <a:rPr lang="en-US" sz="2400" dirty="0" smtClean="0"/>
              <a:t> </a:t>
            </a:r>
            <a:r>
              <a:rPr lang="en-US" sz="2400" dirty="0" err="1" smtClean="0"/>
              <a:t>нь</a:t>
            </a:r>
            <a:r>
              <a:rPr lang="en-US" sz="2400" dirty="0" smtClean="0"/>
              <a:t> </a:t>
            </a:r>
            <a:r>
              <a:rPr lang="en-US" sz="2400" dirty="0" err="1" smtClean="0"/>
              <a:t>заавал</a:t>
            </a:r>
            <a:r>
              <a:rPr lang="en-US" sz="2400" dirty="0" smtClean="0"/>
              <a:t> </a:t>
            </a:r>
            <a:r>
              <a:rPr lang="en-US" sz="2400" dirty="0" err="1" smtClean="0"/>
              <a:t>эзэм</a:t>
            </a:r>
            <a:r>
              <a:rPr lang="mn-MN" sz="2400" dirty="0" smtClean="0"/>
              <a:t>ш</a:t>
            </a:r>
            <a:r>
              <a:rPr lang="en-US" sz="2400" dirty="0" err="1" smtClean="0"/>
              <a:t>их</a:t>
            </a:r>
            <a:r>
              <a:rPr lang="en-US" sz="2400" dirty="0" smtClean="0"/>
              <a:t>, </a:t>
            </a:r>
            <a:r>
              <a:rPr lang="en-US" sz="2400" dirty="0" err="1" smtClean="0"/>
              <a:t>үнэ</a:t>
            </a:r>
            <a:r>
              <a:rPr lang="en-US" sz="2400" dirty="0" smtClean="0"/>
              <a:t> </a:t>
            </a:r>
            <a:r>
              <a:rPr lang="en-US" sz="2400" dirty="0" err="1" smtClean="0"/>
              <a:t>төлбөргүй</a:t>
            </a:r>
            <a:r>
              <a:rPr lang="en-US" sz="2400" dirty="0" smtClean="0"/>
              <a:t> </a:t>
            </a:r>
            <a:r>
              <a:rPr lang="en-US" sz="2400" dirty="0" err="1" smtClean="0"/>
              <a:t>боловсрол</a:t>
            </a:r>
            <a:r>
              <a:rPr lang="en-US" sz="2400" dirty="0" smtClean="0"/>
              <a:t> </a:t>
            </a:r>
            <a:r>
              <a:rPr lang="en-US" sz="2400" dirty="0" err="1" smtClean="0"/>
              <a:t>байх</a:t>
            </a:r>
            <a:r>
              <a:rPr lang="en-US" sz="2400" dirty="0" smtClean="0"/>
              <a:t>, </a:t>
            </a:r>
            <a:r>
              <a:rPr lang="en-US" sz="2400" dirty="0" err="1" smtClean="0"/>
              <a:t>сургуулиас</a:t>
            </a:r>
            <a:r>
              <a:rPr lang="en-US" sz="2400" dirty="0" smtClean="0"/>
              <a:t> </a:t>
            </a:r>
            <a:r>
              <a:rPr lang="en-US" sz="2400" dirty="0" err="1" smtClean="0"/>
              <a:t>гадуур</a:t>
            </a:r>
            <a:r>
              <a:rPr lang="en-US" sz="2400" dirty="0" smtClean="0"/>
              <a:t> </a:t>
            </a:r>
            <a:r>
              <a:rPr lang="en-US" sz="2400" dirty="0" err="1" smtClean="0"/>
              <a:t>байгаа</a:t>
            </a:r>
            <a:r>
              <a:rPr lang="en-US" sz="2400" dirty="0" smtClean="0"/>
              <a:t> </a:t>
            </a:r>
            <a:r>
              <a:rPr lang="en-US" sz="2400" dirty="0" err="1" smtClean="0"/>
              <a:t>хүүхдэд</a:t>
            </a:r>
            <a:r>
              <a:rPr lang="en-US" sz="2400" dirty="0" smtClean="0"/>
              <a:t> </a:t>
            </a:r>
            <a:r>
              <a:rPr lang="en-US" sz="2400" dirty="0" err="1" smtClean="0"/>
              <a:t>албан</a:t>
            </a:r>
            <a:r>
              <a:rPr lang="en-US" sz="2400" dirty="0" smtClean="0"/>
              <a:t> </a:t>
            </a:r>
            <a:r>
              <a:rPr lang="en-US" sz="2400" dirty="0" err="1" smtClean="0"/>
              <a:t>бус</a:t>
            </a:r>
            <a:r>
              <a:rPr lang="en-US" sz="2400" dirty="0" smtClean="0"/>
              <a:t> </a:t>
            </a:r>
            <a:r>
              <a:rPr lang="en-US" sz="2400" dirty="0" err="1" smtClean="0"/>
              <a:t>боловсрол</a:t>
            </a:r>
            <a:r>
              <a:rPr lang="en-US" sz="2400" dirty="0" smtClean="0"/>
              <a:t> </a:t>
            </a:r>
            <a:r>
              <a:rPr lang="en-US" sz="2400" dirty="0" err="1" smtClean="0"/>
              <a:t>эзэмших</a:t>
            </a:r>
            <a:r>
              <a:rPr lang="en-US" sz="2400" dirty="0" smtClean="0"/>
              <a:t> </a:t>
            </a:r>
            <a:r>
              <a:rPr lang="en-US" sz="2400" dirty="0" err="1" smtClean="0"/>
              <a:t>боломж</a:t>
            </a:r>
            <a:r>
              <a:rPr lang="en-US" sz="2400" dirty="0" smtClean="0"/>
              <a:t>, </a:t>
            </a:r>
            <a:r>
              <a:rPr lang="en-US" sz="2400" dirty="0" err="1" smtClean="0"/>
              <a:t>залуус</a:t>
            </a:r>
            <a:r>
              <a:rPr lang="en-US" sz="2400" dirty="0" smtClean="0"/>
              <a:t>, </a:t>
            </a:r>
            <a:r>
              <a:rPr lang="en-US" sz="2400" dirty="0" err="1" smtClean="0"/>
              <a:t>насанд</a:t>
            </a:r>
            <a:r>
              <a:rPr lang="en-US" sz="2400" dirty="0" smtClean="0"/>
              <a:t> </a:t>
            </a:r>
            <a:r>
              <a:rPr lang="en-US" sz="2400" dirty="0" err="1" smtClean="0"/>
              <a:t>хүрэгчдэд</a:t>
            </a:r>
            <a:r>
              <a:rPr lang="en-US" sz="2400" dirty="0" smtClean="0"/>
              <a:t> </a:t>
            </a:r>
            <a:r>
              <a:rPr lang="en-US" sz="2400" dirty="0" err="1" smtClean="0"/>
              <a:t>бичиг</a:t>
            </a:r>
            <a:r>
              <a:rPr lang="en-US" sz="2400" dirty="0" smtClean="0"/>
              <a:t> </a:t>
            </a:r>
            <a:r>
              <a:rPr lang="en-US" sz="2400" dirty="0" err="1" smtClean="0"/>
              <a:t>үсэг</a:t>
            </a:r>
            <a:r>
              <a:rPr lang="en-US" sz="2400" dirty="0" smtClean="0"/>
              <a:t> </a:t>
            </a:r>
            <a:r>
              <a:rPr lang="en-US" sz="2400" dirty="0" err="1" smtClean="0"/>
              <a:t>тайлагдах</a:t>
            </a:r>
            <a:r>
              <a:rPr lang="en-US" sz="2400" dirty="0" smtClean="0"/>
              <a:t>, </a:t>
            </a:r>
            <a:r>
              <a:rPr lang="en-US" sz="2400" dirty="0" err="1" smtClean="0"/>
              <a:t>нийгэмд</a:t>
            </a:r>
            <a:r>
              <a:rPr lang="en-US" sz="2400" dirty="0" smtClean="0"/>
              <a:t> </a:t>
            </a:r>
            <a:r>
              <a:rPr lang="en-US" sz="2400" dirty="0" err="1" smtClean="0"/>
              <a:t>идэвхтэй</a:t>
            </a:r>
            <a:r>
              <a:rPr lang="mn-MN" sz="2400" dirty="0" smtClean="0"/>
              <a:t> байр суурь</a:t>
            </a:r>
            <a:r>
              <a:rPr lang="en-US" sz="2400" dirty="0" smtClean="0"/>
              <a:t>, </a:t>
            </a:r>
            <a:r>
              <a:rPr lang="mn-MN" sz="2400" dirty="0" smtClean="0"/>
              <a:t>харилцаанд </a:t>
            </a:r>
            <a:r>
              <a:rPr lang="en-US" sz="2400" dirty="0" err="1" smtClean="0"/>
              <a:t>бүрэн</a:t>
            </a:r>
            <a:r>
              <a:rPr lang="en-US" sz="2400" dirty="0" smtClean="0"/>
              <a:t> </a:t>
            </a:r>
            <a:r>
              <a:rPr lang="en-US" sz="2400" dirty="0" err="1" smtClean="0"/>
              <a:t>оролцох</a:t>
            </a:r>
            <a:r>
              <a:rPr lang="en-US" sz="2400" dirty="0" smtClean="0"/>
              <a:t> </a:t>
            </a:r>
            <a:r>
              <a:rPr lang="en-US" sz="2400" dirty="0" err="1" smtClean="0"/>
              <a:t>боломж</a:t>
            </a:r>
            <a:r>
              <a:rPr lang="en-US" sz="2400" dirty="0" smtClean="0"/>
              <a:t> </a:t>
            </a:r>
            <a:r>
              <a:rPr lang="en-US" sz="2400" dirty="0" err="1" smtClean="0"/>
              <a:t>бүрдүүлэх</a:t>
            </a:r>
            <a:r>
              <a:rPr lang="en-US" sz="2400" dirty="0" smtClean="0"/>
              <a:t>. </a:t>
            </a:r>
            <a:r>
              <a:rPr lang="en-US" sz="2400" dirty="0" err="1" smtClean="0"/>
              <a:t>Наад</a:t>
            </a:r>
            <a:r>
              <a:rPr lang="en-US" sz="2400" dirty="0" smtClean="0"/>
              <a:t> </a:t>
            </a:r>
            <a:r>
              <a:rPr lang="en-US" sz="2400" dirty="0" err="1" smtClean="0"/>
              <a:t>зах</a:t>
            </a:r>
            <a:r>
              <a:rPr lang="en-US" sz="2400" dirty="0" smtClean="0"/>
              <a:t> </a:t>
            </a:r>
            <a:r>
              <a:rPr lang="en-US" sz="2400" dirty="0" err="1" smtClean="0"/>
              <a:t>нь</a:t>
            </a:r>
            <a:r>
              <a:rPr lang="en-US" sz="2400" dirty="0" smtClean="0"/>
              <a:t> </a:t>
            </a:r>
            <a:r>
              <a:rPr lang="en-US" sz="2400" dirty="0" err="1" smtClean="0"/>
              <a:t>нэг</a:t>
            </a:r>
            <a:r>
              <a:rPr lang="en-US" sz="2400" dirty="0" smtClean="0"/>
              <a:t> </a:t>
            </a:r>
            <a:r>
              <a:rPr lang="en-US" sz="2400" dirty="0" err="1" smtClean="0"/>
              <a:t>жилийн</a:t>
            </a:r>
            <a:r>
              <a:rPr lang="en-US" sz="2400" dirty="0" smtClean="0"/>
              <a:t> СӨБ-</a:t>
            </a:r>
            <a:r>
              <a:rPr lang="en-US" sz="2400" dirty="0" err="1" smtClean="0"/>
              <a:t>ыг</a:t>
            </a:r>
            <a:r>
              <a:rPr lang="en-US" sz="2400" dirty="0" smtClean="0"/>
              <a:t> </a:t>
            </a:r>
            <a:r>
              <a:rPr lang="en-US" sz="2400" dirty="0" err="1" smtClean="0"/>
              <a:t>заавал</a:t>
            </a:r>
            <a:r>
              <a:rPr lang="en-US" sz="2400" dirty="0" smtClean="0"/>
              <a:t> </a:t>
            </a:r>
            <a:r>
              <a:rPr lang="en-US" sz="2400" dirty="0" err="1" smtClean="0"/>
              <a:t>эзэмшүүлэх</a:t>
            </a:r>
            <a:endParaRPr lang="en-US" sz="2400" dirty="0" smtClean="0"/>
          </a:p>
          <a:p>
            <a:endParaRPr lang="en-US" sz="2400" dirty="0"/>
          </a:p>
        </p:txBody>
      </p:sp>
      <p:pic>
        <p:nvPicPr>
          <p:cNvPr id="4" name="Picture 3" descr="9.jpg"/>
          <p:cNvPicPr>
            <a:picLocks noChangeAspect="1"/>
          </p:cNvPicPr>
          <p:nvPr/>
        </p:nvPicPr>
        <p:blipFill>
          <a:blip r:embed="rId2"/>
          <a:srcRect l="7830" t="6825" r="9373" b="12953"/>
          <a:stretch>
            <a:fillRect/>
          </a:stretch>
        </p:blipFill>
        <p:spPr>
          <a:xfrm>
            <a:off x="4953000" y="76200"/>
            <a:ext cx="4038600" cy="27432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600441"/>
            <a:ext cx="8991600" cy="3257559"/>
          </a:xfrm>
        </p:spPr>
        <p:txBody>
          <a:bodyPr>
            <a:normAutofit/>
          </a:bodyPr>
          <a:lstStyle/>
          <a:p>
            <a:r>
              <a:rPr lang="en-US" b="1" i="1" dirty="0" err="1" smtClean="0"/>
              <a:t>Тэгш</a:t>
            </a:r>
            <a:r>
              <a:rPr lang="en-US" b="1" i="1" dirty="0" smtClean="0"/>
              <a:t> </a:t>
            </a:r>
            <a:r>
              <a:rPr lang="en-US" b="1" i="1" dirty="0" err="1" smtClean="0"/>
              <a:t>байдал</a:t>
            </a:r>
            <a:r>
              <a:rPr lang="en-US" b="1" i="1" dirty="0" smtClean="0"/>
              <a:t> </a:t>
            </a:r>
            <a:r>
              <a:rPr lang="en-US" b="1" i="1" dirty="0" err="1" smtClean="0"/>
              <a:t>ба</a:t>
            </a:r>
            <a:r>
              <a:rPr lang="en-US" b="1" i="1" dirty="0" smtClean="0"/>
              <a:t> </a:t>
            </a:r>
            <a:r>
              <a:rPr lang="en-US" b="1" i="1" dirty="0" err="1" smtClean="0"/>
              <a:t>тэгш</a:t>
            </a:r>
            <a:r>
              <a:rPr lang="en-US" b="1" i="1" dirty="0" smtClean="0"/>
              <a:t> </a:t>
            </a:r>
            <a:r>
              <a:rPr lang="en-US" b="1" i="1" dirty="0" err="1" smtClean="0"/>
              <a:t>хамруулах</a:t>
            </a:r>
            <a:r>
              <a:rPr lang="en-US" b="1" i="1" dirty="0" smtClean="0"/>
              <a:t>:</a:t>
            </a:r>
            <a:endParaRPr lang="mn-MN" b="1" i="1" dirty="0" smtClean="0"/>
          </a:p>
          <a:p>
            <a:pPr algn="just">
              <a:buNone/>
            </a:pPr>
            <a:r>
              <a:rPr lang="mn-MN" sz="2400" i="1" dirty="0"/>
              <a:t>	</a:t>
            </a:r>
            <a:r>
              <a:rPr lang="en-US" sz="2400" dirty="0" err="1" smtClean="0"/>
              <a:t>Бүх</a:t>
            </a:r>
            <a:r>
              <a:rPr lang="en-US" sz="2400" dirty="0" smtClean="0"/>
              <a:t> </a:t>
            </a:r>
            <a:r>
              <a:rPr lang="en-US" sz="2400" dirty="0" err="1" smtClean="0"/>
              <a:t>хүнд</a:t>
            </a:r>
            <a:r>
              <a:rPr lang="en-US" sz="2400" dirty="0" smtClean="0"/>
              <a:t> </a:t>
            </a:r>
            <a:r>
              <a:rPr lang="en-US" sz="2400" dirty="0" err="1" smtClean="0"/>
              <a:t>боловсрол</a:t>
            </a:r>
            <a:r>
              <a:rPr lang="en-US" sz="2400" dirty="0" smtClean="0"/>
              <a:t> </a:t>
            </a:r>
            <a:r>
              <a:rPr lang="en-US" sz="2400" dirty="0" err="1" smtClean="0"/>
              <a:t>эзэмших</a:t>
            </a:r>
            <a:r>
              <a:rPr lang="en-US" sz="2400" dirty="0" smtClean="0"/>
              <a:t>, </a:t>
            </a:r>
            <a:r>
              <a:rPr lang="en-US" sz="2400" dirty="0" err="1" smtClean="0"/>
              <a:t>суралцах</a:t>
            </a:r>
            <a:r>
              <a:rPr lang="en-US" sz="2400" dirty="0" smtClean="0"/>
              <a:t> </a:t>
            </a:r>
            <a:r>
              <a:rPr lang="en-US" sz="2400" dirty="0" err="1" smtClean="0"/>
              <a:t>тэгш</a:t>
            </a:r>
            <a:r>
              <a:rPr lang="en-US" sz="2400" dirty="0" smtClean="0"/>
              <a:t> </a:t>
            </a:r>
            <a:r>
              <a:rPr lang="en-US" sz="2400" dirty="0" err="1" smtClean="0"/>
              <a:t>боломж</a:t>
            </a:r>
            <a:r>
              <a:rPr lang="mn-MN" sz="2400" dirty="0" smtClean="0"/>
              <a:t> олгох</a:t>
            </a:r>
            <a:r>
              <a:rPr lang="en-US" sz="2400" dirty="0" smtClean="0"/>
              <a:t>–</a:t>
            </a:r>
            <a:r>
              <a:rPr lang="en-US" sz="2400" dirty="0" err="1" smtClean="0"/>
              <a:t>хүйс</a:t>
            </a:r>
            <a:r>
              <a:rPr lang="en-US" sz="2400" dirty="0" smtClean="0"/>
              <a:t>, </a:t>
            </a:r>
            <a:r>
              <a:rPr lang="en-US" sz="2400" dirty="0" err="1" smtClean="0"/>
              <a:t>ядуурал</a:t>
            </a:r>
            <a:r>
              <a:rPr lang="en-US" sz="2400" dirty="0" smtClean="0"/>
              <a:t>, </a:t>
            </a:r>
            <a:r>
              <a:rPr lang="en-US" sz="2400" dirty="0" err="1" smtClean="0"/>
              <a:t>мөргөлдөөн</a:t>
            </a:r>
            <a:r>
              <a:rPr lang="en-US" sz="2400" dirty="0" smtClean="0"/>
              <a:t> </a:t>
            </a:r>
            <a:r>
              <a:rPr lang="en-US" sz="2400" dirty="0" err="1" smtClean="0"/>
              <a:t>ба</a:t>
            </a:r>
            <a:r>
              <a:rPr lang="en-US" sz="2400" dirty="0" smtClean="0"/>
              <a:t> </a:t>
            </a:r>
            <a:r>
              <a:rPr lang="en-US" sz="2400" dirty="0" err="1" smtClean="0"/>
              <a:t>гамшиг</a:t>
            </a:r>
            <a:r>
              <a:rPr lang="en-US" sz="2400" dirty="0" smtClean="0"/>
              <a:t>, </a:t>
            </a:r>
            <a:r>
              <a:rPr lang="en-US" sz="2400" dirty="0" err="1" smtClean="0"/>
              <a:t>газарзүйн</a:t>
            </a:r>
            <a:r>
              <a:rPr lang="en-US" sz="2400" dirty="0" smtClean="0"/>
              <a:t> </a:t>
            </a:r>
            <a:r>
              <a:rPr lang="en-US" sz="2400" dirty="0" err="1" smtClean="0"/>
              <a:t>байршил</a:t>
            </a:r>
            <a:r>
              <a:rPr lang="en-US" sz="2400" dirty="0" smtClean="0"/>
              <a:t>, </a:t>
            </a:r>
            <a:r>
              <a:rPr lang="en-US" sz="2400" dirty="0" err="1" smtClean="0"/>
              <a:t>яс</a:t>
            </a:r>
            <a:r>
              <a:rPr lang="en-US" sz="2400" dirty="0" smtClean="0"/>
              <a:t> </a:t>
            </a:r>
            <a:r>
              <a:rPr lang="en-US" sz="2400" dirty="0" err="1" smtClean="0"/>
              <a:t>угсаа</a:t>
            </a:r>
            <a:r>
              <a:rPr lang="en-US" sz="2400" dirty="0" smtClean="0"/>
              <a:t>, </a:t>
            </a:r>
            <a:r>
              <a:rPr lang="en-US" sz="2400" dirty="0" err="1" smtClean="0"/>
              <a:t>хэл</a:t>
            </a:r>
            <a:r>
              <a:rPr lang="en-US" sz="2400" dirty="0" smtClean="0"/>
              <a:t>, </a:t>
            </a:r>
            <a:r>
              <a:rPr lang="en-US" sz="2400" dirty="0" err="1" smtClean="0"/>
              <a:t>нас</a:t>
            </a:r>
            <a:r>
              <a:rPr lang="en-US" sz="2400" dirty="0" smtClean="0"/>
              <a:t> </a:t>
            </a:r>
            <a:r>
              <a:rPr lang="en-US" sz="2400" dirty="0" err="1" smtClean="0"/>
              <a:t>болон</a:t>
            </a:r>
            <a:r>
              <a:rPr lang="en-US" sz="2400" dirty="0" smtClean="0"/>
              <a:t> </a:t>
            </a:r>
            <a:r>
              <a:rPr lang="en-US" sz="2400" dirty="0" err="1" smtClean="0"/>
              <a:t>хөгжлийн</a:t>
            </a:r>
            <a:r>
              <a:rPr lang="en-US" sz="2400" dirty="0" smtClean="0"/>
              <a:t> </a:t>
            </a:r>
            <a:r>
              <a:rPr lang="en-US" sz="2400" dirty="0" err="1" smtClean="0"/>
              <a:t>бэрхшээл</a:t>
            </a:r>
            <a:r>
              <a:rPr lang="en-US" sz="2400" dirty="0" smtClean="0"/>
              <a:t> </a:t>
            </a:r>
            <a:r>
              <a:rPr lang="en-US" sz="2400" dirty="0" err="1" smtClean="0"/>
              <a:t>зэрэг</a:t>
            </a:r>
            <a:r>
              <a:rPr lang="en-US" sz="2400" dirty="0" smtClean="0"/>
              <a:t> </a:t>
            </a:r>
            <a:r>
              <a:rPr lang="en-US" sz="2400" dirty="0" err="1" smtClean="0"/>
              <a:t>хүчин</a:t>
            </a:r>
            <a:r>
              <a:rPr lang="en-US" sz="2400" dirty="0" smtClean="0"/>
              <a:t> </a:t>
            </a:r>
            <a:r>
              <a:rPr lang="en-US" sz="2400" dirty="0" err="1" smtClean="0"/>
              <a:t>зүйлс</a:t>
            </a:r>
            <a:r>
              <a:rPr lang="mn-MN" sz="2400" dirty="0" smtClean="0"/>
              <a:t>ээс</a:t>
            </a:r>
            <a:r>
              <a:rPr lang="en-US" sz="2400" dirty="0" smtClean="0"/>
              <a:t> </a:t>
            </a:r>
            <a:r>
              <a:rPr lang="en-US" sz="2400" dirty="0" err="1" smtClean="0"/>
              <a:t>үл</a:t>
            </a:r>
            <a:r>
              <a:rPr lang="en-US" sz="2400" dirty="0" smtClean="0"/>
              <a:t> </a:t>
            </a:r>
            <a:r>
              <a:rPr lang="en-US" sz="2400" dirty="0" err="1" smtClean="0"/>
              <a:t>шалтгаала</a:t>
            </a:r>
            <a:r>
              <a:rPr lang="mn-MN" sz="2400" dirty="0" smtClean="0"/>
              <a:t>н</a:t>
            </a:r>
            <a:endParaRPr lang="en-US" sz="2400" dirty="0"/>
          </a:p>
        </p:txBody>
      </p:sp>
      <p:pic>
        <p:nvPicPr>
          <p:cNvPr id="4" name="Picture 3" descr="11.jpg"/>
          <p:cNvPicPr>
            <a:picLocks noChangeAspect="1"/>
          </p:cNvPicPr>
          <p:nvPr/>
        </p:nvPicPr>
        <p:blipFill>
          <a:blip r:embed="rId2"/>
          <a:stretch>
            <a:fillRect/>
          </a:stretch>
        </p:blipFill>
        <p:spPr>
          <a:xfrm>
            <a:off x="4429124" y="0"/>
            <a:ext cx="4714876" cy="3536157"/>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357562"/>
            <a:ext cx="8915400" cy="3500438"/>
          </a:xfrm>
        </p:spPr>
        <p:txBody>
          <a:bodyPr>
            <a:normAutofit/>
          </a:bodyPr>
          <a:lstStyle/>
          <a:p>
            <a:r>
              <a:rPr lang="en-US" sz="2400" b="1" i="1" dirty="0" err="1" smtClean="0"/>
              <a:t>Чанартай</a:t>
            </a:r>
            <a:r>
              <a:rPr lang="en-US" sz="2400" b="1" i="1" dirty="0" smtClean="0"/>
              <a:t> </a:t>
            </a:r>
            <a:r>
              <a:rPr lang="en-US" sz="2400" b="1" i="1" dirty="0" err="1" smtClean="0"/>
              <a:t>боловсрол</a:t>
            </a:r>
            <a:r>
              <a:rPr lang="en-US" sz="2400" b="1" i="1" dirty="0" smtClean="0"/>
              <a:t>:</a:t>
            </a:r>
            <a:r>
              <a:rPr lang="en-US" sz="2400" b="1" dirty="0" smtClean="0"/>
              <a:t> </a:t>
            </a:r>
            <a:endParaRPr lang="mn-MN" sz="2400" b="1" dirty="0" smtClean="0"/>
          </a:p>
          <a:p>
            <a:pPr algn="just">
              <a:buNone/>
            </a:pPr>
            <a:r>
              <a:rPr lang="mn-MN" sz="2400" dirty="0"/>
              <a:t>	</a:t>
            </a:r>
            <a:r>
              <a:rPr lang="en-US" sz="2400" dirty="0" err="1" smtClean="0"/>
              <a:t>Бүх</a:t>
            </a:r>
            <a:r>
              <a:rPr lang="en-US" sz="2400" dirty="0" smtClean="0"/>
              <a:t> </a:t>
            </a:r>
            <a:r>
              <a:rPr lang="en-US" sz="2400" dirty="0" err="1" smtClean="0"/>
              <a:t>түвшинд</a:t>
            </a:r>
            <a:r>
              <a:rPr lang="en-US" sz="2400" dirty="0" smtClean="0"/>
              <a:t> – </a:t>
            </a:r>
            <a:r>
              <a:rPr lang="en-US" sz="2400" dirty="0" err="1" smtClean="0"/>
              <a:t>бүх</a:t>
            </a:r>
            <a:r>
              <a:rPr lang="en-US" sz="2400" dirty="0" smtClean="0"/>
              <a:t> </a:t>
            </a:r>
            <a:r>
              <a:rPr lang="en-US" sz="2400" dirty="0" err="1" smtClean="0"/>
              <a:t>суралцагчийн</a:t>
            </a:r>
            <a:r>
              <a:rPr lang="en-US" sz="2400" dirty="0" smtClean="0"/>
              <a:t> </a:t>
            </a:r>
            <a:r>
              <a:rPr lang="en-US" sz="2400" dirty="0" err="1" smtClean="0"/>
              <a:t>хэрэгцээнд</a:t>
            </a:r>
            <a:r>
              <a:rPr lang="en-US" sz="2400" dirty="0" smtClean="0"/>
              <a:t> </a:t>
            </a:r>
            <a:r>
              <a:rPr lang="en-US" sz="2400" dirty="0" err="1" smtClean="0"/>
              <a:t>нийцсэн</a:t>
            </a:r>
            <a:r>
              <a:rPr lang="en-US" sz="2400" dirty="0" smtClean="0"/>
              <a:t> </a:t>
            </a:r>
            <a:r>
              <a:rPr lang="en-US" sz="2400" dirty="0" err="1" smtClean="0"/>
              <a:t>арга</a:t>
            </a:r>
            <a:r>
              <a:rPr lang="en-US" sz="2400" dirty="0" smtClean="0"/>
              <a:t> </a:t>
            </a:r>
            <a:r>
              <a:rPr lang="en-US" sz="2400" dirty="0" err="1" smtClean="0"/>
              <a:t>зүй</a:t>
            </a:r>
            <a:r>
              <a:rPr lang="en-US" sz="2400" dirty="0" smtClean="0"/>
              <a:t>, </a:t>
            </a:r>
            <a:r>
              <a:rPr lang="en-US" sz="2400" dirty="0" err="1" smtClean="0"/>
              <a:t>агуулгыг</a:t>
            </a:r>
            <a:r>
              <a:rPr lang="en-US" sz="2400" dirty="0" smtClean="0"/>
              <a:t> </a:t>
            </a:r>
            <a:r>
              <a:rPr lang="en-US" sz="2400" dirty="0" err="1" smtClean="0"/>
              <a:t>мэргэшсэн</a:t>
            </a:r>
            <a:r>
              <a:rPr lang="en-US" sz="2400" dirty="0" smtClean="0"/>
              <a:t>, </a:t>
            </a:r>
            <a:r>
              <a:rPr lang="en-US" sz="2400" dirty="0" err="1" smtClean="0"/>
              <a:t>хүрэлцээтэй</a:t>
            </a:r>
            <a:r>
              <a:rPr lang="en-US" sz="2400" dirty="0" smtClean="0"/>
              <a:t> </a:t>
            </a:r>
            <a:r>
              <a:rPr lang="en-US" sz="2400" dirty="0" err="1" smtClean="0"/>
              <a:t>цалинтай</a:t>
            </a:r>
            <a:r>
              <a:rPr lang="en-US" sz="2400" dirty="0" smtClean="0"/>
              <a:t>, </a:t>
            </a:r>
            <a:r>
              <a:rPr lang="en-US" sz="2400" dirty="0" err="1" smtClean="0"/>
              <a:t>ажилдаа</a:t>
            </a:r>
            <a:r>
              <a:rPr lang="en-US" sz="2400" dirty="0" smtClean="0"/>
              <a:t> </a:t>
            </a:r>
            <a:r>
              <a:rPr lang="en-US" sz="2400" dirty="0" err="1" smtClean="0"/>
              <a:t>дур</a:t>
            </a:r>
            <a:r>
              <a:rPr lang="en-US" sz="2400" dirty="0" smtClean="0"/>
              <a:t> </a:t>
            </a:r>
            <a:r>
              <a:rPr lang="en-US" sz="2400" dirty="0" err="1" smtClean="0"/>
              <a:t>сонирхолтой</a:t>
            </a:r>
            <a:r>
              <a:rPr lang="en-US" sz="2400" dirty="0" smtClean="0"/>
              <a:t> </a:t>
            </a:r>
            <a:r>
              <a:rPr lang="en-US" sz="2400" dirty="0" err="1" smtClean="0"/>
              <a:t>багш</a:t>
            </a:r>
            <a:r>
              <a:rPr lang="en-US" sz="2400" dirty="0" smtClean="0"/>
              <a:t>, </a:t>
            </a:r>
            <a:r>
              <a:rPr lang="en-US" sz="2400" dirty="0" err="1" smtClean="0"/>
              <a:t>тохиромжтой</a:t>
            </a:r>
            <a:r>
              <a:rPr lang="en-US" sz="2400" dirty="0" smtClean="0"/>
              <a:t> </a:t>
            </a:r>
            <a:r>
              <a:rPr lang="en-US" sz="2400" dirty="0" err="1" smtClean="0"/>
              <a:t>арга</a:t>
            </a:r>
            <a:r>
              <a:rPr lang="en-US" sz="2400" dirty="0" smtClean="0"/>
              <a:t> </a:t>
            </a:r>
            <a:r>
              <a:rPr lang="en-US" sz="2400" dirty="0" err="1" smtClean="0"/>
              <a:t>зүйгээр</a:t>
            </a:r>
            <a:r>
              <a:rPr lang="en-US" sz="2400" dirty="0" smtClean="0"/>
              <a:t> </a:t>
            </a:r>
            <a:r>
              <a:rPr lang="en-US" sz="2400" dirty="0" err="1" smtClean="0"/>
              <a:t>аюулгүй</a:t>
            </a:r>
            <a:r>
              <a:rPr lang="en-US" sz="2400" dirty="0" smtClean="0"/>
              <a:t>, </a:t>
            </a:r>
            <a:r>
              <a:rPr lang="en-US" sz="2400" dirty="0" err="1" smtClean="0"/>
              <a:t>эрүүл</a:t>
            </a:r>
            <a:r>
              <a:rPr lang="en-US" sz="2400" dirty="0" smtClean="0"/>
              <a:t>, </a:t>
            </a:r>
            <a:r>
              <a:rPr lang="en-US" sz="2400" dirty="0" err="1" smtClean="0"/>
              <a:t>жендэрийн</a:t>
            </a:r>
            <a:r>
              <a:rPr lang="en-US" sz="2400" dirty="0" smtClean="0"/>
              <a:t> </a:t>
            </a:r>
            <a:r>
              <a:rPr lang="en-US" sz="2400" dirty="0" err="1" smtClean="0"/>
              <a:t>мэдрэмжтэй</a:t>
            </a:r>
            <a:r>
              <a:rPr lang="en-US" sz="2400" dirty="0" smtClean="0"/>
              <a:t>, </a:t>
            </a:r>
            <a:r>
              <a:rPr lang="en-US" sz="2400" dirty="0" err="1" smtClean="0"/>
              <a:t>тэгш</a:t>
            </a:r>
            <a:r>
              <a:rPr lang="en-US" sz="2400" dirty="0" smtClean="0"/>
              <a:t> </a:t>
            </a:r>
            <a:r>
              <a:rPr lang="en-US" sz="2400" dirty="0" err="1" smtClean="0"/>
              <a:t>хамруулсан</a:t>
            </a:r>
            <a:r>
              <a:rPr lang="en-US" sz="2400" dirty="0" smtClean="0"/>
              <a:t>, </a:t>
            </a:r>
            <a:r>
              <a:rPr lang="en-US" sz="2400" dirty="0" err="1" smtClean="0"/>
              <a:t>хангалттай</a:t>
            </a:r>
            <a:r>
              <a:rPr lang="en-US" sz="2400" dirty="0" smtClean="0"/>
              <a:t> </a:t>
            </a:r>
            <a:r>
              <a:rPr lang="en-US" sz="2400" dirty="0" err="1" smtClean="0"/>
              <a:t>нөөц</a:t>
            </a:r>
            <a:r>
              <a:rPr lang="en-US" sz="2400" dirty="0" smtClean="0"/>
              <a:t>, </a:t>
            </a:r>
            <a:r>
              <a:rPr lang="en-US" sz="2400" dirty="0" err="1" smtClean="0"/>
              <a:t>хэрэглэгдэхүүнтэй</a:t>
            </a:r>
            <a:r>
              <a:rPr lang="en-US" sz="2400" dirty="0" smtClean="0"/>
              <a:t>, </a:t>
            </a:r>
            <a:r>
              <a:rPr lang="en-US" sz="2400" dirty="0" err="1" smtClean="0"/>
              <a:t>суралцах</a:t>
            </a:r>
            <a:r>
              <a:rPr lang="en-US" sz="2400" dirty="0" smtClean="0"/>
              <a:t> </a:t>
            </a:r>
            <a:r>
              <a:rPr lang="en-US" sz="2400" dirty="0" err="1" smtClean="0"/>
              <a:t>үйл</a:t>
            </a:r>
            <a:r>
              <a:rPr lang="en-US" sz="2400" dirty="0" smtClean="0"/>
              <a:t> </a:t>
            </a:r>
            <a:r>
              <a:rPr lang="en-US" sz="2400" dirty="0" err="1" smtClean="0"/>
              <a:t>ажиллагааг</a:t>
            </a:r>
            <a:r>
              <a:rPr lang="en-US" sz="2400" dirty="0" smtClean="0"/>
              <a:t> </a:t>
            </a:r>
            <a:r>
              <a:rPr lang="en-US" sz="2400" dirty="0" err="1" smtClean="0"/>
              <a:t>дэмжсэн</a:t>
            </a:r>
            <a:r>
              <a:rPr lang="en-US" sz="2400" dirty="0" smtClean="0"/>
              <a:t> </a:t>
            </a:r>
            <a:r>
              <a:rPr lang="en-US" sz="2400" dirty="0" err="1" smtClean="0"/>
              <a:t>орчинд</a:t>
            </a:r>
            <a:r>
              <a:rPr lang="en-US" sz="2400" dirty="0" smtClean="0"/>
              <a:t> </a:t>
            </a:r>
            <a:r>
              <a:rPr lang="en-US" sz="2400" dirty="0" err="1" smtClean="0"/>
              <a:t>олгох</a:t>
            </a:r>
            <a:endParaRPr lang="en-US" sz="2400" dirty="0" smtClean="0"/>
          </a:p>
        </p:txBody>
      </p:sp>
      <p:pic>
        <p:nvPicPr>
          <p:cNvPr id="4" name="Picture 3" descr="12.jpg"/>
          <p:cNvPicPr>
            <a:picLocks noChangeAspect="1"/>
          </p:cNvPicPr>
          <p:nvPr/>
        </p:nvPicPr>
        <p:blipFill>
          <a:blip r:embed="rId2"/>
          <a:stretch>
            <a:fillRect/>
          </a:stretch>
        </p:blipFill>
        <p:spPr>
          <a:xfrm>
            <a:off x="4952992" y="0"/>
            <a:ext cx="4191008" cy="314325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3500438"/>
            <a:ext cx="8572560" cy="2043114"/>
          </a:xfrm>
        </p:spPr>
        <p:txBody>
          <a:bodyPr>
            <a:normAutofit lnSpcReduction="10000"/>
          </a:bodyPr>
          <a:lstStyle/>
          <a:p>
            <a:r>
              <a:rPr lang="en-US" b="1" i="1" dirty="0" err="1" smtClean="0"/>
              <a:t>Насан</a:t>
            </a:r>
            <a:r>
              <a:rPr lang="en-US" b="1" i="1" dirty="0" smtClean="0"/>
              <a:t> </a:t>
            </a:r>
            <a:r>
              <a:rPr lang="en-US" b="1" i="1" dirty="0" err="1" smtClean="0"/>
              <a:t>турш</a:t>
            </a:r>
            <a:r>
              <a:rPr lang="mn-MN" b="1" i="1" dirty="0" smtClean="0"/>
              <a:t>даа суралцахуй</a:t>
            </a:r>
            <a:r>
              <a:rPr lang="en-US" b="1" i="1" dirty="0" smtClean="0"/>
              <a:t>:</a:t>
            </a:r>
            <a:r>
              <a:rPr lang="en-US" b="1" dirty="0" smtClean="0"/>
              <a:t> </a:t>
            </a:r>
            <a:endParaRPr lang="mn-MN" b="1" dirty="0" smtClean="0"/>
          </a:p>
          <a:p>
            <a:pPr>
              <a:buNone/>
            </a:pPr>
            <a:r>
              <a:rPr lang="mn-MN" dirty="0"/>
              <a:t>	</a:t>
            </a:r>
            <a:r>
              <a:rPr lang="en-US" dirty="0" err="1" smtClean="0"/>
              <a:t>Бүх</a:t>
            </a:r>
            <a:r>
              <a:rPr lang="en-US" dirty="0" smtClean="0"/>
              <a:t> </a:t>
            </a:r>
            <a:r>
              <a:rPr lang="en-US" dirty="0" err="1" smtClean="0"/>
              <a:t>хүнд</a:t>
            </a:r>
            <a:r>
              <a:rPr lang="en-US" dirty="0" smtClean="0"/>
              <a:t> </a:t>
            </a:r>
            <a:r>
              <a:rPr lang="en-US" dirty="0" err="1" smtClean="0"/>
              <a:t>албан</a:t>
            </a:r>
            <a:r>
              <a:rPr lang="en-US" dirty="0" smtClean="0"/>
              <a:t> </a:t>
            </a:r>
            <a:r>
              <a:rPr lang="en-US" dirty="0" err="1" smtClean="0"/>
              <a:t>сургалтаар</a:t>
            </a:r>
            <a:r>
              <a:rPr lang="en-US" dirty="0" smtClean="0"/>
              <a:t> </a:t>
            </a:r>
            <a:r>
              <a:rPr lang="en-US" dirty="0" err="1" smtClean="0"/>
              <a:t>хязгаарлахгүй</a:t>
            </a:r>
            <a:r>
              <a:rPr lang="en-US" dirty="0" smtClean="0"/>
              <a:t> </a:t>
            </a:r>
            <a:r>
              <a:rPr lang="en-US" dirty="0" err="1" smtClean="0"/>
              <a:t>насан</a:t>
            </a:r>
            <a:r>
              <a:rPr lang="en-US" dirty="0" smtClean="0"/>
              <a:t> </a:t>
            </a:r>
            <a:r>
              <a:rPr lang="en-US" dirty="0" err="1" smtClean="0"/>
              <a:t>туршдаа</a:t>
            </a:r>
            <a:r>
              <a:rPr lang="en-US" dirty="0" smtClean="0"/>
              <a:t> </a:t>
            </a:r>
            <a:r>
              <a:rPr lang="en-US" dirty="0" err="1" smtClean="0"/>
              <a:t>суралцах</a:t>
            </a:r>
            <a:r>
              <a:rPr lang="en-US" dirty="0" smtClean="0"/>
              <a:t>, </a:t>
            </a:r>
            <a:r>
              <a:rPr lang="en-US" dirty="0" err="1" smtClean="0"/>
              <a:t>өргөн</a:t>
            </a:r>
            <a:r>
              <a:rPr lang="en-US" dirty="0" smtClean="0"/>
              <a:t> </a:t>
            </a:r>
            <a:r>
              <a:rPr lang="en-US" dirty="0" err="1" smtClean="0"/>
              <a:t>хүрээний</a:t>
            </a:r>
            <a:r>
              <a:rPr lang="en-US" dirty="0" smtClean="0"/>
              <a:t>, </a:t>
            </a:r>
            <a:r>
              <a:rPr lang="en-US" dirty="0" err="1" smtClean="0"/>
              <a:t>уян</a:t>
            </a:r>
            <a:r>
              <a:rPr lang="en-US" dirty="0" smtClean="0"/>
              <a:t> </a:t>
            </a:r>
            <a:r>
              <a:rPr lang="en-US" dirty="0" err="1" smtClean="0"/>
              <a:t>хатан</a:t>
            </a:r>
            <a:r>
              <a:rPr lang="en-US" dirty="0" smtClean="0"/>
              <a:t> </a:t>
            </a:r>
            <a:r>
              <a:rPr lang="en-US" dirty="0" err="1" smtClean="0"/>
              <a:t>боломж</a:t>
            </a:r>
            <a:r>
              <a:rPr lang="en-US" dirty="0" smtClean="0"/>
              <a:t> </a:t>
            </a:r>
            <a:r>
              <a:rPr lang="en-US" dirty="0" err="1" smtClean="0"/>
              <a:t>олгох</a:t>
            </a:r>
            <a:r>
              <a:rPr lang="en-US" dirty="0" smtClean="0"/>
              <a:t> </a:t>
            </a:r>
          </a:p>
          <a:p>
            <a:endParaRPr lang="en-US" dirty="0"/>
          </a:p>
        </p:txBody>
      </p:sp>
      <p:pic>
        <p:nvPicPr>
          <p:cNvPr id="4" name="Picture 3" descr="14.jpg"/>
          <p:cNvPicPr>
            <a:picLocks noChangeAspect="1"/>
          </p:cNvPicPr>
          <p:nvPr/>
        </p:nvPicPr>
        <p:blipFill>
          <a:blip r:embed="rId2"/>
          <a:stretch>
            <a:fillRect/>
          </a:stretch>
        </p:blipFill>
        <p:spPr>
          <a:xfrm>
            <a:off x="4086216" y="0"/>
            <a:ext cx="5057784" cy="337185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43890" cy="439718"/>
          </a:xfrm>
        </p:spPr>
        <p:txBody>
          <a:bodyPr>
            <a:normAutofit fontScale="90000"/>
          </a:bodyPr>
          <a:lstStyle/>
          <a:p>
            <a:r>
              <a:rPr lang="mn-MN" dirty="0" smtClean="0"/>
              <a:t>Зорилтууд: 2030 он гэхэд</a:t>
            </a:r>
            <a:endParaRPr lang="en-US" dirty="0"/>
          </a:p>
        </p:txBody>
      </p:sp>
      <p:sp>
        <p:nvSpPr>
          <p:cNvPr id="3" name="Content Placeholder 2"/>
          <p:cNvSpPr>
            <a:spLocks noGrp="1"/>
          </p:cNvSpPr>
          <p:nvPr>
            <p:ph idx="1"/>
          </p:nvPr>
        </p:nvSpPr>
        <p:spPr>
          <a:xfrm>
            <a:off x="228600" y="1223946"/>
            <a:ext cx="8686800" cy="4719654"/>
          </a:xfrm>
        </p:spPr>
        <p:txBody>
          <a:bodyPr>
            <a:noAutofit/>
          </a:bodyPr>
          <a:lstStyle/>
          <a:p>
            <a:pPr lvl="0" algn="just"/>
            <a:r>
              <a:rPr lang="mn-MN" sz="2000" dirty="0" smtClean="0"/>
              <a:t>Б</a:t>
            </a:r>
            <a:r>
              <a:rPr lang="en-US" sz="2000" dirty="0" err="1" smtClean="0"/>
              <a:t>үх</a:t>
            </a:r>
            <a:r>
              <a:rPr lang="en-US" sz="2000" dirty="0" smtClean="0"/>
              <a:t> </a:t>
            </a:r>
            <a:r>
              <a:rPr lang="en-US" sz="2000" dirty="0" err="1" smtClean="0"/>
              <a:t>охид</a:t>
            </a:r>
            <a:r>
              <a:rPr lang="en-US" sz="2000" dirty="0" smtClean="0"/>
              <a:t>, </a:t>
            </a:r>
            <a:r>
              <a:rPr lang="en-US" sz="2000" dirty="0" err="1" smtClean="0"/>
              <a:t>хөвгүүд</a:t>
            </a:r>
            <a:r>
              <a:rPr lang="en-US" sz="2000" dirty="0" smtClean="0"/>
              <a:t> </a:t>
            </a:r>
            <a:r>
              <a:rPr lang="en-US" sz="2000" dirty="0" err="1" smtClean="0"/>
              <a:t>үнэ</a:t>
            </a:r>
            <a:r>
              <a:rPr lang="en-US" sz="2000" dirty="0" smtClean="0"/>
              <a:t> </a:t>
            </a:r>
            <a:r>
              <a:rPr lang="en-US" sz="2000" dirty="0" err="1" smtClean="0"/>
              <a:t>төлбөргүй</a:t>
            </a:r>
            <a:r>
              <a:rPr lang="en-US" sz="2000" dirty="0" smtClean="0"/>
              <a:t>, </a:t>
            </a:r>
            <a:r>
              <a:rPr lang="en-US" sz="2000" dirty="0" err="1" smtClean="0"/>
              <a:t>чанартай</a:t>
            </a:r>
            <a:r>
              <a:rPr lang="en-US" sz="2000" dirty="0" smtClean="0"/>
              <a:t> </a:t>
            </a:r>
            <a:r>
              <a:rPr lang="en-US" sz="2000" dirty="0" err="1" smtClean="0"/>
              <a:t>бага</a:t>
            </a:r>
            <a:r>
              <a:rPr lang="en-US" sz="2000" dirty="0" smtClean="0"/>
              <a:t>, </a:t>
            </a:r>
            <a:r>
              <a:rPr lang="en-US" sz="2000" dirty="0" err="1" smtClean="0"/>
              <a:t>дунд</a:t>
            </a:r>
            <a:r>
              <a:rPr lang="en-US" sz="2000" dirty="0" smtClean="0"/>
              <a:t> </a:t>
            </a:r>
            <a:r>
              <a:rPr lang="en-US" sz="2000" dirty="0" err="1" smtClean="0"/>
              <a:t>боловсролыг</a:t>
            </a:r>
            <a:r>
              <a:rPr lang="en-US" sz="2000" dirty="0" smtClean="0"/>
              <a:t> </a:t>
            </a:r>
            <a:r>
              <a:rPr lang="en-US" sz="2000" dirty="0" err="1" smtClean="0"/>
              <a:t>тэгш</a:t>
            </a:r>
            <a:r>
              <a:rPr lang="en-US" sz="2000" dirty="0" smtClean="0"/>
              <a:t> </a:t>
            </a:r>
            <a:r>
              <a:rPr lang="en-US" sz="2000" dirty="0" err="1" smtClean="0"/>
              <a:t>эзэмшиж</a:t>
            </a:r>
            <a:r>
              <a:rPr lang="en-US" sz="2000" dirty="0" smtClean="0"/>
              <a:t>, </a:t>
            </a:r>
            <a:r>
              <a:rPr lang="en-US" sz="2000" dirty="0" err="1" smtClean="0"/>
              <a:t>үр</a:t>
            </a:r>
            <a:r>
              <a:rPr lang="en-US" sz="2000" dirty="0" smtClean="0"/>
              <a:t> </a:t>
            </a:r>
            <a:r>
              <a:rPr lang="en-US" sz="2000" dirty="0" err="1" smtClean="0"/>
              <a:t>дүнтэй</a:t>
            </a:r>
            <a:r>
              <a:rPr lang="en-US" sz="2000" dirty="0" smtClean="0"/>
              <a:t>, </a:t>
            </a:r>
            <a:r>
              <a:rPr lang="en-US" sz="2000" dirty="0" err="1" smtClean="0"/>
              <a:t>амжилттай</a:t>
            </a:r>
            <a:r>
              <a:rPr lang="en-US" sz="2000" dirty="0" smtClean="0"/>
              <a:t> </a:t>
            </a:r>
            <a:r>
              <a:rPr lang="en-US" sz="2000" dirty="0" err="1" smtClean="0"/>
              <a:t>суралцах</a:t>
            </a:r>
            <a:r>
              <a:rPr lang="en-US" sz="2000" dirty="0" smtClean="0"/>
              <a:t> </a:t>
            </a:r>
            <a:r>
              <a:rPr lang="en-US" sz="2000" dirty="0" err="1" smtClean="0"/>
              <a:t>боломжоор</a:t>
            </a:r>
            <a:r>
              <a:rPr lang="en-US" sz="2000" dirty="0" smtClean="0"/>
              <a:t> </a:t>
            </a:r>
            <a:r>
              <a:rPr lang="en-US" sz="2000" dirty="0" err="1" smtClean="0"/>
              <a:t>хангах</a:t>
            </a:r>
            <a:r>
              <a:rPr lang="en-US" sz="2000" dirty="0" smtClean="0"/>
              <a:t> </a:t>
            </a:r>
          </a:p>
          <a:p>
            <a:pPr lvl="0" algn="just"/>
            <a:r>
              <a:rPr lang="mn-MN" sz="2000" dirty="0" smtClean="0"/>
              <a:t>Б</a:t>
            </a:r>
            <a:r>
              <a:rPr lang="en-US" sz="2000" dirty="0" err="1" smtClean="0"/>
              <a:t>үх</a:t>
            </a:r>
            <a:r>
              <a:rPr lang="en-US" sz="2000" dirty="0" smtClean="0"/>
              <a:t> </a:t>
            </a:r>
            <a:r>
              <a:rPr lang="en-US" sz="2000" dirty="0" err="1" smtClean="0"/>
              <a:t>охид</a:t>
            </a:r>
            <a:r>
              <a:rPr lang="en-US" sz="2000" dirty="0" smtClean="0"/>
              <a:t>, </a:t>
            </a:r>
            <a:r>
              <a:rPr lang="en-US" sz="2000" dirty="0" err="1" smtClean="0"/>
              <a:t>хөвгүүд</a:t>
            </a:r>
            <a:r>
              <a:rPr lang="en-US" sz="2000" dirty="0" smtClean="0"/>
              <a:t> </a:t>
            </a:r>
            <a:r>
              <a:rPr lang="en-US" sz="2000" dirty="0" err="1" smtClean="0"/>
              <a:t>чанартай</a:t>
            </a:r>
            <a:r>
              <a:rPr lang="en-US" sz="2000" dirty="0" smtClean="0"/>
              <a:t> </a:t>
            </a:r>
            <a:r>
              <a:rPr lang="en-US" sz="2000" dirty="0" err="1" smtClean="0"/>
              <a:t>бага</a:t>
            </a:r>
            <a:r>
              <a:rPr lang="en-US" sz="2000" dirty="0" smtClean="0"/>
              <a:t> </a:t>
            </a:r>
            <a:r>
              <a:rPr lang="en-US" sz="2000" dirty="0" err="1" smtClean="0"/>
              <a:t>насны</a:t>
            </a:r>
            <a:r>
              <a:rPr lang="en-US" sz="2000" dirty="0" smtClean="0"/>
              <a:t> </a:t>
            </a:r>
            <a:r>
              <a:rPr lang="en-US" sz="2000" dirty="0" err="1" smtClean="0"/>
              <a:t>асаргаа</a:t>
            </a:r>
            <a:r>
              <a:rPr lang="en-US" sz="2000" dirty="0" smtClean="0"/>
              <a:t>, </a:t>
            </a:r>
            <a:r>
              <a:rPr lang="en-US" sz="2000" dirty="0" err="1" smtClean="0"/>
              <a:t>хөгжлийн</a:t>
            </a:r>
            <a:r>
              <a:rPr lang="en-US" sz="2000" dirty="0" smtClean="0"/>
              <a:t> </a:t>
            </a:r>
            <a:r>
              <a:rPr lang="en-US" sz="2000" dirty="0" err="1" smtClean="0"/>
              <a:t>үйлчилгээнд</a:t>
            </a:r>
            <a:r>
              <a:rPr lang="en-US" sz="2000" dirty="0" smtClean="0"/>
              <a:t> </a:t>
            </a:r>
            <a:r>
              <a:rPr lang="en-US" sz="2000" dirty="0" err="1" smtClean="0"/>
              <a:t>хамрагдан</a:t>
            </a:r>
            <a:r>
              <a:rPr lang="en-US" sz="2000" dirty="0" smtClean="0"/>
              <a:t> СӨБ </a:t>
            </a:r>
            <a:r>
              <a:rPr lang="en-US" sz="2000" dirty="0" err="1" smtClean="0"/>
              <a:t>эзэмшиж</a:t>
            </a:r>
            <a:r>
              <a:rPr lang="en-US" sz="2000" dirty="0" smtClean="0"/>
              <a:t>, </a:t>
            </a:r>
            <a:r>
              <a:rPr lang="en-US" sz="2000" dirty="0" err="1" smtClean="0"/>
              <a:t>бага</a:t>
            </a:r>
            <a:r>
              <a:rPr lang="en-US" sz="2000" dirty="0" smtClean="0"/>
              <a:t> </a:t>
            </a:r>
            <a:r>
              <a:rPr lang="en-US" sz="2000" dirty="0" err="1" smtClean="0"/>
              <a:t>сургуульд</a:t>
            </a:r>
            <a:r>
              <a:rPr lang="en-US" sz="2000" dirty="0" smtClean="0"/>
              <a:t> </a:t>
            </a:r>
            <a:r>
              <a:rPr lang="en-US" sz="2000" dirty="0" err="1" smtClean="0"/>
              <a:t>бэлтгэгдэх</a:t>
            </a:r>
            <a:r>
              <a:rPr lang="en-US" sz="2000" dirty="0" smtClean="0"/>
              <a:t> </a:t>
            </a:r>
            <a:r>
              <a:rPr lang="en-US" sz="2000" dirty="0" err="1" smtClean="0"/>
              <a:t>боломжтой</a:t>
            </a:r>
            <a:r>
              <a:rPr lang="en-US" sz="2000" dirty="0" smtClean="0"/>
              <a:t> </a:t>
            </a:r>
            <a:r>
              <a:rPr lang="en-US" sz="2000" dirty="0" err="1" smtClean="0"/>
              <a:t>болсон</a:t>
            </a:r>
            <a:r>
              <a:rPr lang="en-US" sz="2000" dirty="0" smtClean="0"/>
              <a:t> </a:t>
            </a:r>
            <a:r>
              <a:rPr lang="en-US" sz="2000" dirty="0" err="1" smtClean="0"/>
              <a:t>байх</a:t>
            </a:r>
            <a:endParaRPr lang="en-US" sz="2000" dirty="0"/>
          </a:p>
          <a:p>
            <a:pPr lvl="0" algn="just"/>
            <a:r>
              <a:rPr lang="mn-MN" sz="2000" dirty="0" smtClean="0"/>
              <a:t>Б</a:t>
            </a:r>
            <a:r>
              <a:rPr lang="en-US" sz="2000" dirty="0" err="1" smtClean="0"/>
              <a:t>үх</a:t>
            </a:r>
            <a:r>
              <a:rPr lang="en-US" sz="2000" dirty="0" smtClean="0"/>
              <a:t> </a:t>
            </a:r>
            <a:r>
              <a:rPr lang="en-US" sz="2000" dirty="0" err="1" smtClean="0"/>
              <a:t>эмэгтэйчүүд</a:t>
            </a:r>
            <a:r>
              <a:rPr lang="en-US" sz="2000" dirty="0" smtClean="0"/>
              <a:t>, </a:t>
            </a:r>
            <a:r>
              <a:rPr lang="en-US" sz="2000" dirty="0" err="1" smtClean="0"/>
              <a:t>эрэгтэйчүүд</a:t>
            </a:r>
            <a:r>
              <a:rPr lang="en-US" sz="2000" dirty="0" smtClean="0"/>
              <a:t> </a:t>
            </a:r>
            <a:r>
              <a:rPr lang="en-US" sz="2000" dirty="0" err="1" smtClean="0"/>
              <a:t>чанартай</a:t>
            </a:r>
            <a:r>
              <a:rPr lang="en-US" sz="2000" dirty="0" smtClean="0"/>
              <a:t> </a:t>
            </a:r>
            <a:r>
              <a:rPr lang="en-US" sz="2000" dirty="0" err="1" smtClean="0"/>
              <a:t>бөгөөд</a:t>
            </a:r>
            <a:r>
              <a:rPr lang="en-US" sz="2000" dirty="0" smtClean="0"/>
              <a:t> </a:t>
            </a:r>
            <a:r>
              <a:rPr lang="en-US" sz="2000" dirty="0" err="1" smtClean="0"/>
              <a:t>төлбөрийг</a:t>
            </a:r>
            <a:r>
              <a:rPr lang="en-US" sz="2000" dirty="0" smtClean="0"/>
              <a:t> </a:t>
            </a:r>
            <a:r>
              <a:rPr lang="en-US" sz="2000" dirty="0" err="1" smtClean="0"/>
              <a:t>нь</a:t>
            </a:r>
            <a:r>
              <a:rPr lang="en-US" sz="2000" dirty="0" smtClean="0"/>
              <a:t> </a:t>
            </a:r>
            <a:r>
              <a:rPr lang="en-US" sz="2000" dirty="0" err="1" smtClean="0"/>
              <a:t>төлөх</a:t>
            </a:r>
            <a:r>
              <a:rPr lang="en-US" sz="2000" dirty="0" smtClean="0"/>
              <a:t> </a:t>
            </a:r>
            <a:r>
              <a:rPr lang="en-US" sz="2000" dirty="0" err="1" smtClean="0"/>
              <a:t>боломжтой</a:t>
            </a:r>
            <a:r>
              <a:rPr lang="en-US" sz="2000" dirty="0" smtClean="0"/>
              <a:t> </a:t>
            </a:r>
            <a:r>
              <a:rPr lang="en-US" sz="2000" dirty="0" err="1" smtClean="0"/>
              <a:t>техникийн</a:t>
            </a:r>
            <a:r>
              <a:rPr lang="en-US" sz="2000" dirty="0" smtClean="0"/>
              <a:t>, </a:t>
            </a:r>
            <a:r>
              <a:rPr lang="en-US" sz="2000" dirty="0" err="1" smtClean="0"/>
              <a:t>мэргэжлийн</a:t>
            </a:r>
            <a:r>
              <a:rPr lang="en-US" sz="2000" dirty="0" smtClean="0"/>
              <a:t> </a:t>
            </a:r>
            <a:r>
              <a:rPr lang="en-US" sz="2000" dirty="0" err="1" smtClean="0"/>
              <a:t>ба</a:t>
            </a:r>
            <a:r>
              <a:rPr lang="en-US" sz="2000" dirty="0" smtClean="0"/>
              <a:t> </a:t>
            </a:r>
            <a:r>
              <a:rPr lang="en-US" sz="2000" dirty="0" err="1" smtClean="0"/>
              <a:t>дээд</a:t>
            </a:r>
            <a:r>
              <a:rPr lang="en-US" sz="2000" dirty="0" smtClean="0"/>
              <a:t> </a:t>
            </a:r>
            <a:r>
              <a:rPr lang="en-US" sz="2000" dirty="0" err="1" smtClean="0"/>
              <a:t>боловсрол</a:t>
            </a:r>
            <a:r>
              <a:rPr lang="en-US" sz="2000" dirty="0" smtClean="0"/>
              <a:t> </a:t>
            </a:r>
            <a:r>
              <a:rPr lang="en-US" sz="2000" dirty="0" err="1" smtClean="0"/>
              <a:t>эзэмших</a:t>
            </a:r>
            <a:r>
              <a:rPr lang="en-US" sz="2000" dirty="0" smtClean="0"/>
              <a:t> </a:t>
            </a:r>
            <a:r>
              <a:rPr lang="en-US" sz="2000" dirty="0" err="1" smtClean="0"/>
              <a:t>тэгш</a:t>
            </a:r>
            <a:r>
              <a:rPr lang="en-US" sz="2000" dirty="0" smtClean="0"/>
              <a:t> </a:t>
            </a:r>
            <a:r>
              <a:rPr lang="en-US" sz="2000" dirty="0" err="1" smtClean="0"/>
              <a:t>хүртээмжтэй</a:t>
            </a:r>
            <a:r>
              <a:rPr lang="en-US" sz="2000" dirty="0" smtClean="0"/>
              <a:t> </a:t>
            </a:r>
            <a:r>
              <a:rPr lang="en-US" sz="2000" dirty="0" err="1" smtClean="0"/>
              <a:t>болгох</a:t>
            </a:r>
            <a:r>
              <a:rPr lang="en-US" sz="2000" dirty="0" smtClean="0"/>
              <a:t> </a:t>
            </a:r>
            <a:endParaRPr lang="en-US" sz="2000" dirty="0"/>
          </a:p>
          <a:p>
            <a:pPr lvl="0" algn="just"/>
            <a:r>
              <a:rPr lang="mn-MN" sz="2000" dirty="0" smtClean="0"/>
              <a:t>Х</a:t>
            </a:r>
            <a:r>
              <a:rPr lang="en-US" sz="2000" dirty="0" err="1" smtClean="0"/>
              <a:t>өдөлмөр</a:t>
            </a:r>
            <a:r>
              <a:rPr lang="en-US" sz="2000" dirty="0" smtClean="0"/>
              <a:t> </a:t>
            </a:r>
            <a:r>
              <a:rPr lang="en-US" sz="2000" dirty="0" err="1" smtClean="0"/>
              <a:t>эрхлэх</a:t>
            </a:r>
            <a:r>
              <a:rPr lang="en-US" sz="2000" dirty="0" smtClean="0"/>
              <a:t>, </a:t>
            </a:r>
            <a:r>
              <a:rPr lang="en-US" sz="2000" dirty="0" err="1" smtClean="0"/>
              <a:t>зохист</a:t>
            </a:r>
            <a:r>
              <a:rPr lang="en-US" sz="2000" dirty="0" smtClean="0"/>
              <a:t> </a:t>
            </a:r>
            <a:r>
              <a:rPr lang="en-US" sz="2000" dirty="0" err="1" smtClean="0"/>
              <a:t>хөдөлмөр</a:t>
            </a:r>
            <a:r>
              <a:rPr lang="en-US" sz="2000" dirty="0" smtClean="0"/>
              <a:t> </a:t>
            </a:r>
            <a:r>
              <a:rPr lang="en-US" sz="2000" dirty="0" err="1" smtClean="0"/>
              <a:t>ба</a:t>
            </a:r>
            <a:r>
              <a:rPr lang="en-US" sz="2000" dirty="0" smtClean="0"/>
              <a:t> </a:t>
            </a:r>
            <a:r>
              <a:rPr lang="en-US" sz="2000" dirty="0" err="1" smtClean="0"/>
              <a:t>бизнес</a:t>
            </a:r>
            <a:r>
              <a:rPr lang="en-US" sz="2000" dirty="0" smtClean="0"/>
              <a:t> </a:t>
            </a:r>
            <a:r>
              <a:rPr lang="en-US" sz="2000" dirty="0" err="1" smtClean="0"/>
              <a:t>эрхлэхэд</a:t>
            </a:r>
            <a:r>
              <a:rPr lang="en-US" sz="2000" dirty="0" smtClean="0"/>
              <a:t> </a:t>
            </a:r>
            <a:r>
              <a:rPr lang="en-US" sz="2000" dirty="0" err="1" smtClean="0"/>
              <a:t>шаардлагатай</a:t>
            </a:r>
            <a:r>
              <a:rPr lang="en-US" sz="2000" dirty="0" smtClean="0"/>
              <a:t> </a:t>
            </a:r>
            <a:r>
              <a:rPr lang="en-US" sz="2000" dirty="0" err="1" smtClean="0"/>
              <a:t>техникийн</a:t>
            </a:r>
            <a:r>
              <a:rPr lang="en-US" sz="2000" dirty="0" smtClean="0"/>
              <a:t>, </a:t>
            </a:r>
            <a:r>
              <a:rPr lang="en-US" sz="2000" dirty="0" err="1" smtClean="0"/>
              <a:t>мэргэжлийн</a:t>
            </a:r>
            <a:r>
              <a:rPr lang="en-US" sz="2000" dirty="0" smtClean="0"/>
              <a:t> </a:t>
            </a:r>
            <a:r>
              <a:rPr lang="en-US" sz="2000" dirty="0" err="1" smtClean="0"/>
              <a:t>ба</a:t>
            </a:r>
            <a:r>
              <a:rPr lang="en-US" sz="2000" dirty="0" smtClean="0"/>
              <a:t> </a:t>
            </a:r>
            <a:r>
              <a:rPr lang="en-US" sz="2000" dirty="0" err="1" smtClean="0"/>
              <a:t>бусад</a:t>
            </a:r>
            <a:r>
              <a:rPr lang="en-US" sz="2000" dirty="0" smtClean="0"/>
              <a:t> </a:t>
            </a:r>
            <a:r>
              <a:rPr lang="en-US" sz="2000" dirty="0" err="1" smtClean="0"/>
              <a:t>холбогдох</a:t>
            </a:r>
            <a:r>
              <a:rPr lang="en-US" sz="2000" dirty="0" smtClean="0"/>
              <a:t> </a:t>
            </a:r>
            <a:r>
              <a:rPr lang="en-US" sz="2000" dirty="0" err="1" smtClean="0"/>
              <a:t>ур</a:t>
            </a:r>
            <a:r>
              <a:rPr lang="en-US" sz="2000" dirty="0" smtClean="0"/>
              <a:t> </a:t>
            </a:r>
            <a:r>
              <a:rPr lang="en-US" sz="2000" dirty="0" err="1" smtClean="0"/>
              <a:t>чадварыг</a:t>
            </a:r>
            <a:r>
              <a:rPr lang="en-US" sz="2000" dirty="0" smtClean="0"/>
              <a:t> </a:t>
            </a:r>
            <a:r>
              <a:rPr lang="en-US" sz="2000" dirty="0" err="1" smtClean="0"/>
              <a:t>эзэмшсэн</a:t>
            </a:r>
            <a:r>
              <a:rPr lang="en-US" sz="2000" dirty="0" smtClean="0"/>
              <a:t> </a:t>
            </a:r>
            <a:r>
              <a:rPr lang="en-US" sz="2000" dirty="0" err="1" smtClean="0"/>
              <a:t>залуус</a:t>
            </a:r>
            <a:r>
              <a:rPr lang="en-US" sz="2000" dirty="0" smtClean="0"/>
              <a:t>, </a:t>
            </a:r>
            <a:r>
              <a:rPr lang="en-US" sz="2000" dirty="0" err="1" smtClean="0"/>
              <a:t>насанд</a:t>
            </a:r>
            <a:r>
              <a:rPr lang="en-US" sz="2000" dirty="0" smtClean="0"/>
              <a:t> </a:t>
            </a:r>
            <a:r>
              <a:rPr lang="en-US" sz="2000" dirty="0" err="1" smtClean="0"/>
              <a:t>хүрэгчдийн</a:t>
            </a:r>
            <a:r>
              <a:rPr lang="en-US" sz="2000" dirty="0" smtClean="0"/>
              <a:t> </a:t>
            </a:r>
            <a:r>
              <a:rPr lang="en-US" sz="2000" dirty="0" err="1" smtClean="0"/>
              <a:t>хувийг</a:t>
            </a:r>
            <a:r>
              <a:rPr lang="en-US" sz="2000" dirty="0" smtClean="0"/>
              <a:t> </a:t>
            </a:r>
            <a:r>
              <a:rPr lang="en-US" sz="2000" dirty="0" err="1" smtClean="0"/>
              <a:t>нэмэгдүүлэх</a:t>
            </a:r>
            <a:r>
              <a:rPr lang="en-US" sz="2000" dirty="0" smtClean="0"/>
              <a:t> </a:t>
            </a:r>
            <a:endParaRPr lang="en-US" sz="2000" dirty="0"/>
          </a:p>
          <a:p>
            <a:pPr lvl="0" algn="just"/>
            <a:r>
              <a:rPr lang="mn-MN" sz="2000" dirty="0" smtClean="0"/>
              <a:t>Б</a:t>
            </a:r>
            <a:r>
              <a:rPr lang="en-US" sz="2000" dirty="0" err="1" smtClean="0"/>
              <a:t>оловсрол</a:t>
            </a:r>
            <a:r>
              <a:rPr lang="en-US" sz="2000" dirty="0" smtClean="0"/>
              <a:t> </a:t>
            </a:r>
            <a:r>
              <a:rPr lang="en-US" sz="2000" dirty="0" err="1" smtClean="0"/>
              <a:t>дахь</a:t>
            </a:r>
            <a:r>
              <a:rPr lang="en-US" sz="2000" dirty="0" smtClean="0"/>
              <a:t> </a:t>
            </a:r>
            <a:r>
              <a:rPr lang="en-US" sz="2000" dirty="0" err="1" smtClean="0"/>
              <a:t>жендэрийн</a:t>
            </a:r>
            <a:r>
              <a:rPr lang="en-US" sz="2000" dirty="0" smtClean="0"/>
              <a:t> </a:t>
            </a:r>
            <a:r>
              <a:rPr lang="en-US" sz="2000" dirty="0" err="1" smtClean="0"/>
              <a:t>ялгааг</a:t>
            </a:r>
            <a:r>
              <a:rPr lang="en-US" sz="2000" dirty="0" smtClean="0"/>
              <a:t> </a:t>
            </a:r>
            <a:r>
              <a:rPr lang="en-US" sz="2000" dirty="0" err="1" smtClean="0"/>
              <a:t>арилгах</a:t>
            </a:r>
            <a:r>
              <a:rPr lang="en-US" sz="2000" dirty="0" smtClean="0"/>
              <a:t>, </a:t>
            </a:r>
            <a:r>
              <a:rPr lang="en-US" sz="2000" dirty="0" err="1" smtClean="0"/>
              <a:t>эмзэг</a:t>
            </a:r>
            <a:r>
              <a:rPr lang="en-US" sz="2000" dirty="0" smtClean="0"/>
              <a:t>, </a:t>
            </a:r>
            <a:r>
              <a:rPr lang="en-US" sz="2000" dirty="0" err="1" smtClean="0"/>
              <a:t>хөгжлийн</a:t>
            </a:r>
            <a:r>
              <a:rPr lang="en-US" sz="2000" dirty="0" smtClean="0"/>
              <a:t> </a:t>
            </a:r>
            <a:r>
              <a:rPr lang="en-US" sz="2000" dirty="0" err="1" smtClean="0"/>
              <a:t>бэрхшээлтэй</a:t>
            </a:r>
            <a:r>
              <a:rPr lang="en-US" sz="2000" dirty="0" smtClean="0"/>
              <a:t>, </a:t>
            </a:r>
            <a:r>
              <a:rPr lang="en-US" sz="2000" dirty="0" err="1" smtClean="0"/>
              <a:t>уугуул</a:t>
            </a:r>
            <a:r>
              <a:rPr lang="en-US" sz="2000" dirty="0" smtClean="0"/>
              <a:t> </a:t>
            </a:r>
            <a:r>
              <a:rPr lang="en-US" sz="2000" dirty="0" err="1" smtClean="0"/>
              <a:t>хүн</a:t>
            </a:r>
            <a:r>
              <a:rPr lang="en-US" sz="2000" dirty="0" smtClean="0"/>
              <a:t> </a:t>
            </a:r>
            <a:r>
              <a:rPr lang="en-US" sz="2000" dirty="0" err="1" smtClean="0"/>
              <a:t>ам</a:t>
            </a:r>
            <a:r>
              <a:rPr lang="en-US" sz="2000" dirty="0" smtClean="0"/>
              <a:t>, </a:t>
            </a:r>
            <a:r>
              <a:rPr lang="en-US" sz="2000" dirty="0" err="1" smtClean="0"/>
              <a:t>хүнд</a:t>
            </a:r>
            <a:r>
              <a:rPr lang="en-US" sz="2000" dirty="0" smtClean="0"/>
              <a:t> </a:t>
            </a:r>
            <a:r>
              <a:rPr lang="en-US" sz="2000" dirty="0" err="1" smtClean="0"/>
              <a:t>нөхцөлд</a:t>
            </a:r>
            <a:r>
              <a:rPr lang="en-US" sz="2000" dirty="0" smtClean="0"/>
              <a:t> </a:t>
            </a:r>
            <a:r>
              <a:rPr lang="en-US" sz="2000" dirty="0" err="1" smtClean="0"/>
              <a:t>байгаа</a:t>
            </a:r>
            <a:r>
              <a:rPr lang="en-US" sz="2000" dirty="0" smtClean="0"/>
              <a:t> </a:t>
            </a:r>
            <a:r>
              <a:rPr lang="en-US" sz="2000" dirty="0" err="1" smtClean="0"/>
              <a:t>хүүхдүүдэд</a:t>
            </a:r>
            <a:r>
              <a:rPr lang="en-US" sz="2000" dirty="0" smtClean="0"/>
              <a:t> </a:t>
            </a:r>
            <a:r>
              <a:rPr lang="en-US" sz="2000" dirty="0" err="1" smtClean="0"/>
              <a:t>боловсролын</a:t>
            </a:r>
            <a:r>
              <a:rPr lang="en-US" sz="2000" dirty="0" smtClean="0"/>
              <a:t> </a:t>
            </a:r>
            <a:r>
              <a:rPr lang="en-US" sz="2000" dirty="0" err="1" smtClean="0"/>
              <a:t>бүх</a:t>
            </a:r>
            <a:r>
              <a:rPr lang="en-US" sz="2000" dirty="0" smtClean="0"/>
              <a:t> </a:t>
            </a:r>
            <a:r>
              <a:rPr lang="en-US" sz="2000" dirty="0" err="1" smtClean="0"/>
              <a:t>түвшинг</a:t>
            </a:r>
            <a:r>
              <a:rPr lang="en-US" sz="2000" dirty="0" smtClean="0"/>
              <a:t> </a:t>
            </a:r>
            <a:r>
              <a:rPr lang="en-US" sz="2000" dirty="0" err="1" smtClean="0"/>
              <a:t>тэгш</a:t>
            </a:r>
            <a:r>
              <a:rPr lang="en-US" sz="2000" dirty="0" smtClean="0"/>
              <a:t> </a:t>
            </a:r>
            <a:r>
              <a:rPr lang="en-US" sz="2000" dirty="0" err="1" smtClean="0"/>
              <a:t>хүртээмжтэй</a:t>
            </a:r>
            <a:r>
              <a:rPr lang="en-US" sz="2000" dirty="0" smtClean="0"/>
              <a:t> </a:t>
            </a:r>
            <a:r>
              <a:rPr lang="en-US" sz="2000" dirty="0" err="1" smtClean="0"/>
              <a:t>эзэмшүүлэх</a:t>
            </a:r>
            <a:endParaRPr lang="en-US" sz="2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133600"/>
            <a:ext cx="8229600" cy="3733800"/>
          </a:xfrm>
        </p:spPr>
        <p:txBody>
          <a:bodyPr>
            <a:normAutofit/>
          </a:bodyPr>
          <a:lstStyle/>
          <a:p>
            <a:r>
              <a:rPr lang="mn-MN" b="1" dirty="0" smtClean="0">
                <a:latin typeface="Arial" pitchFamily="34" charset="0"/>
                <a:cs typeface="Arial" pitchFamily="34" charset="0"/>
              </a:rPr>
              <a:t>Анхаарал хандуулсанд баярлалаа</a:t>
            </a:r>
            <a:br>
              <a:rPr lang="mn-MN" b="1" dirty="0" smtClean="0">
                <a:latin typeface="Arial" pitchFamily="34" charset="0"/>
                <a:cs typeface="Arial" pitchFamily="34" charset="0"/>
              </a:rPr>
            </a:br>
            <a:r>
              <a:rPr lang="mn-MN" b="1" dirty="0" smtClean="0">
                <a:latin typeface="Arial" pitchFamily="34" charset="0"/>
                <a:cs typeface="Arial" pitchFamily="34" charset="0"/>
              </a:rPr>
              <a:t/>
            </a:r>
            <a:br>
              <a:rPr lang="mn-MN" b="1" dirty="0" smtClean="0">
                <a:latin typeface="Arial" pitchFamily="34" charset="0"/>
                <a:cs typeface="Arial" pitchFamily="34" charset="0"/>
              </a:rPr>
            </a:br>
            <a:r>
              <a:rPr lang="mn-MN" b="1" dirty="0" smtClean="0">
                <a:latin typeface="Arial" pitchFamily="34" charset="0"/>
                <a:cs typeface="Arial" pitchFamily="34" charset="0"/>
              </a:rPr>
              <a:t/>
            </a:r>
            <a:br>
              <a:rPr lang="mn-MN" b="1" dirty="0" smtClean="0">
                <a:latin typeface="Arial" pitchFamily="34" charset="0"/>
                <a:cs typeface="Arial" pitchFamily="34" charset="0"/>
              </a:rPr>
            </a:br>
            <a:r>
              <a:rPr lang="en-US" sz="2800" b="1" dirty="0" smtClean="0">
                <a:latin typeface="Arial" pitchFamily="34" charset="0"/>
                <a:cs typeface="Arial" pitchFamily="34" charset="0"/>
                <a:hlinkClick r:id="rId2"/>
              </a:rPr>
              <a:t>www.ncle.mn</a:t>
            </a:r>
            <a:endParaRPr lang="en-US" sz="2800" b="1" dirty="0">
              <a:latin typeface="Arial" pitchFamily="34" charset="0"/>
              <a:cs typeface="Arial" pitchFamily="34" charset="0"/>
            </a:endParaRPr>
          </a:p>
        </p:txBody>
      </p:sp>
      <p:sp>
        <p:nvSpPr>
          <p:cNvPr id="3" name="Title 4"/>
          <p:cNvSpPr txBox="1">
            <a:spLocks/>
          </p:cNvSpPr>
          <p:nvPr/>
        </p:nvSpPr>
        <p:spPr>
          <a:xfrm>
            <a:off x="0" y="814387"/>
            <a:ext cx="9144000" cy="63658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400" b="1" i="0" u="none" strike="noStrike" kern="1200" cap="none" spc="0" normalizeH="0" baseline="0" noProof="0" dirty="0" smtClean="0">
                <a:ln>
                  <a:noFill/>
                </a:ln>
                <a:solidFill>
                  <a:srgbClr val="002060"/>
                </a:solidFill>
                <a:effectLst/>
                <a:uLnTx/>
                <a:uFillTx/>
                <a:latin typeface="+mj-lt"/>
                <a:ea typeface="+mj-ea"/>
                <a:cs typeface="Times New Roman" pitchFamily="18" charset="0"/>
              </a:rPr>
              <a:t>НАСАН ТУРШИЙН БОЛОВСРОЛЫН</a:t>
            </a:r>
            <a:br>
              <a:rPr kumimoji="0" lang="ru-RU" sz="1400" b="1" i="0" u="none" strike="noStrike" kern="1200" cap="none" spc="0" normalizeH="0" baseline="0" noProof="0" dirty="0" smtClean="0">
                <a:ln>
                  <a:noFill/>
                </a:ln>
                <a:solidFill>
                  <a:srgbClr val="002060"/>
                </a:solidFill>
                <a:effectLst/>
                <a:uLnTx/>
                <a:uFillTx/>
                <a:latin typeface="+mj-lt"/>
                <a:ea typeface="+mj-ea"/>
                <a:cs typeface="Times New Roman" pitchFamily="18" charset="0"/>
              </a:rPr>
            </a:br>
            <a:r>
              <a:rPr kumimoji="0" lang="ru-RU" sz="1400" b="1" i="0" u="none" strike="noStrike" kern="1200" cap="none" spc="0" normalizeH="0" baseline="0" noProof="0" dirty="0" smtClean="0">
                <a:ln>
                  <a:noFill/>
                </a:ln>
                <a:solidFill>
                  <a:srgbClr val="002060"/>
                </a:solidFill>
                <a:effectLst/>
                <a:uLnTx/>
                <a:uFillTx/>
                <a:latin typeface="+mj-lt"/>
                <a:ea typeface="+mj-ea"/>
                <a:cs typeface="Times New Roman" pitchFamily="18" charset="0"/>
              </a:rPr>
              <a:t>ҮНДЭСНИЙ ТӨВ</a:t>
            </a:r>
            <a:endParaRPr kumimoji="0" lang="ru-RU" sz="14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4" name="Picture 4" descr="D:\Picture\logo new small.png"/>
          <p:cNvPicPr>
            <a:picLocks noChangeAspect="1" noChangeArrowheads="1"/>
          </p:cNvPicPr>
          <p:nvPr/>
        </p:nvPicPr>
        <p:blipFill>
          <a:blip r:embed="rId3"/>
          <a:srcRect/>
          <a:stretch>
            <a:fillRect/>
          </a:stretch>
        </p:blipFill>
        <p:spPr bwMode="auto">
          <a:xfrm>
            <a:off x="4241800" y="152400"/>
            <a:ext cx="660400" cy="64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a:xfrm>
            <a:off x="228600" y="304800"/>
            <a:ext cx="8686800" cy="2057400"/>
          </a:xfrm>
          <a:prstGeom prst="round2Diag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n-US" sz="2400" b="1" i="1" dirty="0" err="1" smtClean="0">
                <a:latin typeface="Arial" pitchFamily="34" charset="0"/>
                <a:cs typeface="Arial" pitchFamily="34" charset="0"/>
              </a:rPr>
              <a:t>Тогтвортой</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хэмээх</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үг</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нь</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хүний</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амьдралын</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чанар</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хүн</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төрөлхтний</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эв</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санааны</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нэгдэл</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шударга</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зарчим</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байгаль</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орчныг</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эрхэмлэсэн</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шинэ</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үнэлэмжид</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тулгуурласан</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хөгжлийн</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загварыг</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илэрхийлдэг</a:t>
            </a:r>
            <a:r>
              <a:rPr lang="en-US" sz="2400" dirty="0" smtClean="0">
                <a:latin typeface="Arial" pitchFamily="34" charset="0"/>
                <a:cs typeface="Arial" pitchFamily="34" charset="0"/>
              </a:rPr>
              <a:t>.</a:t>
            </a:r>
            <a:endParaRPr lang="mn-MN" sz="2400" dirty="0" smtClean="0">
              <a:latin typeface="Arial" pitchFamily="34" charset="0"/>
              <a:cs typeface="Arial" pitchFamily="34" charset="0"/>
            </a:endParaRPr>
          </a:p>
        </p:txBody>
      </p:sp>
      <p:sp>
        <p:nvSpPr>
          <p:cNvPr id="7" name="Round Diagonal Corner Rectangle 6"/>
          <p:cNvSpPr/>
          <p:nvPr/>
        </p:nvSpPr>
        <p:spPr>
          <a:xfrm>
            <a:off x="228600" y="2971800"/>
            <a:ext cx="8686800" cy="2667000"/>
          </a:xfrm>
          <a:prstGeom prst="round2Diag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mn-MN" sz="2400" b="1" i="1" dirty="0" smtClean="0">
                <a:latin typeface="Arial" pitchFamily="34" charset="0"/>
                <a:cs typeface="Arial" pitchFamily="34" charset="0"/>
              </a:rPr>
              <a:t>Хөгжил</a:t>
            </a:r>
            <a:r>
              <a:rPr lang="mn-MN" sz="2400" b="1" dirty="0" smtClean="0">
                <a:latin typeface="Arial" pitchFamily="34" charset="0"/>
                <a:cs typeface="Arial" pitchFamily="34" charset="0"/>
              </a:rPr>
              <a:t> </a:t>
            </a:r>
            <a:r>
              <a:rPr lang="mn-MN" sz="2400" dirty="0" smtClean="0">
                <a:latin typeface="Arial" pitchFamily="34" charset="0"/>
                <a:cs typeface="Arial" pitchFamily="34" charset="0"/>
              </a:rPr>
              <a:t>гэдэг нь нийт иргэд, хувь хүмүүсийн идэвхитэй, чөлөөт оролцоонд үндэслэн нийгэмд бий болж буй үр ашгийг шударгаар хуваарилах, бүх нийтийн сайн сайхан байдлыг хангах зорилго бүхий улс төр, эдийн засаг, нийгэм соёлын цогц үйл явц мөн.</a:t>
            </a:r>
          </a:p>
          <a:p>
            <a:endParaRPr lang="en-US" sz="2400" dirty="0" smtClean="0">
              <a:latin typeface="Arial" pitchFamily="34" charset="0"/>
              <a:cs typeface="Arial" pitchFamily="34" charset="0"/>
            </a:endParaRPr>
          </a:p>
          <a:p>
            <a:pPr algn="r"/>
            <a:r>
              <a:rPr lang="mn-MN" sz="2400" i="1" dirty="0" smtClean="0">
                <a:latin typeface="Arial" pitchFamily="34" charset="0"/>
                <a:cs typeface="Arial" pitchFamily="34" charset="0"/>
              </a:rPr>
              <a:t>НҮБ-ын "Хөгжих эрхийн тухай тунхаглал"</a:t>
            </a:r>
            <a:endParaRPr lang="en-US"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gkn.com/driveline/about-us/PublishingImages/sustainable-develop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 y="3733800"/>
            <a:ext cx="9154273" cy="22588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0" y="762000"/>
            <a:ext cx="9144000" cy="2667000"/>
          </a:xfrm>
          <a:prstGeom prst="rect">
            <a:avLst/>
          </a:prstGeom>
          <a:noFill/>
          <a:ln w="12700" cap="flat" cmpd="sng" algn="ctr">
            <a:noFill/>
            <a:prstDash val="solid"/>
            <a:miter lim="800000"/>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Tx/>
              <a:buNone/>
            </a:pPr>
            <a:r>
              <a:rPr lang="mn-MN" altLang="en-US" sz="3600" dirty="0" smtClean="0">
                <a:latin typeface="Times New Roman" panose="02020603050405020304" pitchFamily="18" charset="0"/>
                <a:ea typeface="ＭＳ Ｐゴシック" panose="020B0600070205080204" pitchFamily="34" charset="-128"/>
                <a:cs typeface="Times New Roman" panose="02020603050405020304" pitchFamily="18" charset="0"/>
              </a:rPr>
              <a:t>“</a:t>
            </a:r>
            <a:r>
              <a:rPr lang="mn-MN" altLang="sv-SE" sz="3600" dirty="0" smtClean="0">
                <a:latin typeface="Times New Roman" panose="02020603050405020304" pitchFamily="18" charset="0"/>
                <a:ea typeface="ＭＳ Ｐゴシック" panose="020B0600070205080204" pitchFamily="34" charset="-128"/>
                <a:cs typeface="Times New Roman" panose="02020603050405020304" pitchFamily="18" charset="0"/>
              </a:rPr>
              <a:t>.... Ирээдүй хойч үеийнхээ  хэрэгцээ, боломжийг алдагдуулахгүйгээр өнөөдрийн хэрэгцээг хангадаг байх нь </a:t>
            </a:r>
            <a:endParaRPr lang="en-US" altLang="sv-SE" sz="3600" dirty="0" smtClean="0">
              <a:latin typeface="Times New Roman" panose="02020603050405020304" pitchFamily="18" charset="0"/>
              <a:ea typeface="ＭＳ Ｐゴシック" panose="020B0600070205080204" pitchFamily="34" charset="-128"/>
              <a:cs typeface="Times New Roman" panose="02020603050405020304" pitchFamily="18" charset="0"/>
            </a:endParaRPr>
          </a:p>
          <a:p>
            <a:pPr algn="ctr">
              <a:buFontTx/>
              <a:buNone/>
            </a:pPr>
            <a:r>
              <a:rPr lang="mn-MN" altLang="sv-SE" sz="3600" dirty="0" smtClean="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34" charset="-128"/>
                <a:cs typeface="Times New Roman" panose="02020603050405020304" pitchFamily="18" charset="0"/>
              </a:rPr>
              <a:t>ТОГТВОРТОЙ ХӨГЖИЛ </a:t>
            </a:r>
            <a:r>
              <a:rPr lang="mn-MN" altLang="en-US" sz="3600" dirty="0" smtClean="0">
                <a:latin typeface="Times New Roman" panose="02020603050405020304" pitchFamily="18" charset="0"/>
                <a:ea typeface="ＭＳ Ｐゴシック" panose="020B0600070205080204" pitchFamily="34" charset="-128"/>
                <a:cs typeface="Times New Roman" panose="02020603050405020304" pitchFamily="18" charset="0"/>
              </a:rPr>
              <a:t>”</a:t>
            </a:r>
            <a:r>
              <a:rPr lang="sv-SE" altLang="ja-JP" sz="3600" dirty="0" smtClean="0">
                <a:latin typeface="Times New Roman" panose="02020603050405020304" pitchFamily="18" charset="0"/>
                <a:ea typeface="ＭＳ Ｐゴシック" panose="020B0600070205080204" pitchFamily="34" charset="-128"/>
                <a:cs typeface="Times New Roman" panose="02020603050405020304" pitchFamily="18" charset="0"/>
              </a:rPr>
              <a:t>….  </a:t>
            </a:r>
            <a:endParaRPr lang="mn-MN" altLang="ja-JP" sz="3600" dirty="0" smtClean="0">
              <a:latin typeface="Times New Roman" panose="02020603050405020304" pitchFamily="18" charset="0"/>
              <a:ea typeface="ＭＳ Ｐゴシック" panose="020B0600070205080204" pitchFamily="34" charset="-128"/>
              <a:cs typeface="Times New Roman" panose="02020603050405020304" pitchFamily="18" charset="0"/>
            </a:endParaRPr>
          </a:p>
          <a:p>
            <a:pPr algn="r">
              <a:buFont typeface="Arial" panose="020B0604020202020204" pitchFamily="34" charset="0"/>
              <a:buNone/>
            </a:pPr>
            <a:r>
              <a:rPr lang="mn-MN" sz="2400" i="1" dirty="0" smtClean="0">
                <a:latin typeface="Times New Roman" panose="02020603050405020304" pitchFamily="18" charset="0"/>
                <a:cs typeface="Times New Roman" panose="02020603050405020304" pitchFamily="18" charset="0"/>
              </a:rPr>
              <a:t>Брундландын комисс 1987</a:t>
            </a:r>
            <a:endParaRPr lang="sv-SE" altLang="sv-SE" sz="2400" b="1"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7350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N" b="1" dirty="0" smtClean="0">
                <a:solidFill>
                  <a:srgbClr val="002060"/>
                </a:solidFill>
                <a:latin typeface="Arial" panose="020B0604020202020204" pitchFamily="34" charset="0"/>
                <a:cs typeface="Arial" panose="020B0604020202020204" pitchFamily="34" charset="0"/>
              </a:rPr>
              <a:t>ТХБ гэж юу вэ?</a:t>
            </a:r>
            <a:endParaRPr lang="en-US" dirty="0"/>
          </a:p>
        </p:txBody>
      </p:sp>
      <p:sp>
        <p:nvSpPr>
          <p:cNvPr id="3" name="Content Placeholder 2"/>
          <p:cNvSpPr>
            <a:spLocks noGrp="1"/>
          </p:cNvSpPr>
          <p:nvPr>
            <p:ph idx="1"/>
          </p:nvPr>
        </p:nvSpPr>
        <p:spPr>
          <a:xfrm>
            <a:off x="304800" y="1371600"/>
            <a:ext cx="8610600" cy="4525963"/>
          </a:xfrm>
        </p:spPr>
        <p:txBody>
          <a:bodyPr>
            <a:noAutofit/>
          </a:bodyPr>
          <a:lstStyle/>
          <a:p>
            <a:pPr algn="just">
              <a:buNone/>
            </a:pPr>
            <a:r>
              <a:rPr lang="mn-MN" dirty="0" smtClean="0"/>
              <a:t>   Иргэнд боловсрол эзэмшүүлэх явцдаа боловсролын агуулга арга зүйгээр дамжуулан эерэг сэтгэлгээ бүхий эх орноо хайрладаг экологийн тэнцвэрт байдлыг бий болгох</a:t>
            </a:r>
            <a:r>
              <a:rPr lang="en-US" dirty="0" smtClean="0"/>
              <a:t>,</a:t>
            </a:r>
            <a:r>
              <a:rPr lang="mn-MN" dirty="0" smtClean="0"/>
              <a:t> хадгалахад өөрийн хувь нэмрээ оруулахуйц мэдлэг чадвар</a:t>
            </a:r>
            <a:r>
              <a:rPr lang="en-US" dirty="0" smtClean="0"/>
              <a:t>, </a:t>
            </a:r>
            <a:r>
              <a:rPr lang="mn-MN" dirty="0" smtClean="0"/>
              <a:t>ёс суртахууны хүмүүжил төлөвшил бүхий бие хүн бэлтгэх агуулга бүхий боловсролын үзэл баримтлал юм.</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8610600" cy="4282440"/>
          </a:xfrm>
        </p:spPr>
        <p:txBody>
          <a:bodyPr>
            <a:noAutofit/>
          </a:bodyPr>
          <a:lstStyle/>
          <a:p>
            <a:r>
              <a:rPr lang="mn-MN" dirty="0" smtClean="0">
                <a:latin typeface="Arial" panose="020B0604020202020204" pitchFamily="34" charset="0"/>
                <a:cs typeface="Arial" panose="020B0604020202020204" pitchFamily="34" charset="0"/>
              </a:rPr>
              <a:t>байгаль ахуйн хувьд сүйрэлгүй, </a:t>
            </a:r>
          </a:p>
          <a:p>
            <a:r>
              <a:rPr lang="mn-MN" dirty="0" smtClean="0">
                <a:latin typeface="Arial" panose="020B0604020202020204" pitchFamily="34" charset="0"/>
                <a:cs typeface="Arial" panose="020B0604020202020204" pitchFamily="34" charset="0"/>
              </a:rPr>
              <a:t>эдийн засгийн хувьд үр ашигтай, </a:t>
            </a:r>
          </a:p>
          <a:p>
            <a:r>
              <a:rPr lang="mn-MN" dirty="0" smtClean="0">
                <a:latin typeface="Arial" panose="020B0604020202020204" pitchFamily="34" charset="0"/>
                <a:cs typeface="Arial" panose="020B0604020202020204" pitchFamily="34" charset="0"/>
              </a:rPr>
              <a:t>нийгмийн хувьд шударга шийдвэр гарах, </a:t>
            </a:r>
          </a:p>
          <a:p>
            <a:pPr algn="just"/>
            <a:r>
              <a:rPr lang="mn-MN" dirty="0" smtClean="0">
                <a:latin typeface="Arial" panose="020B0604020202020204" pitchFamily="34" charset="0"/>
                <a:cs typeface="Arial" panose="020B0604020202020204" pitchFamily="34" charset="0"/>
              </a:rPr>
              <a:t>ардчилалын үнэт зүйл үндсэн зарчим, соёлын олон талт байдлыг тооцон асуудалд хандах чиглэлээр нийгмийн амьдралд  идэвхитэй оролцох </a:t>
            </a:r>
            <a:r>
              <a:rPr lang="mn-MN" b="1" dirty="0" smtClean="0">
                <a:latin typeface="Arial" panose="020B0604020202020204" pitchFamily="34" charset="0"/>
                <a:cs typeface="Arial" panose="020B0604020202020204" pitchFamily="34" charset="0"/>
              </a:rPr>
              <a:t>чадварыг </a:t>
            </a:r>
            <a:r>
              <a:rPr lang="mn-MN" dirty="0" smtClean="0">
                <a:latin typeface="Arial" panose="020B0604020202020204" pitchFamily="34" charset="0"/>
                <a:cs typeface="Arial" panose="020B0604020202020204" pitchFamily="34" charset="0"/>
              </a:rPr>
              <a:t>ирээдүйн иргэдэд эзэмшүүлэхэд оршино.</a:t>
            </a:r>
            <a:endParaRPr lang="en-US" dirty="0" smtClean="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normAutofit/>
          </a:bodyPr>
          <a:lstStyle/>
          <a:p>
            <a:r>
              <a:rPr lang="mn-MN" b="1" dirty="0" smtClean="0">
                <a:latin typeface="Arial" panose="020B0604020202020204" pitchFamily="34" charset="0"/>
                <a:cs typeface="Arial" panose="020B0604020202020204" pitchFamily="34" charset="0"/>
              </a:rPr>
              <a:t>ТХБ-ын зорилго нь </a:t>
            </a:r>
            <a:endParaRPr lang="en-US" dirty="0"/>
          </a:p>
        </p:txBody>
      </p:sp>
    </p:spTree>
    <p:extLst>
      <p:ext uri="{BB962C8B-B14F-4D97-AF65-F5344CB8AC3E}">
        <p14:creationId xmlns:p14="http://schemas.microsoft.com/office/powerpoint/2010/main" val="3454331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380" y="1089026"/>
            <a:ext cx="8166970" cy="2416174"/>
          </a:xfrm>
        </p:spPr>
        <p:txBody>
          <a:bodyPr>
            <a:noAutofit/>
          </a:bodyPr>
          <a:lstStyle/>
          <a:p>
            <a:pPr marL="0" indent="0" algn="just">
              <a:buNone/>
            </a:pPr>
            <a:r>
              <a:rPr lang="mn-MN" sz="2400" i="1" dirty="0" smtClean="0">
                <a:latin typeface="Arial" panose="020B0604020202020204" pitchFamily="34" charset="0"/>
                <a:cs typeface="Arial" panose="020B0604020202020204" pitchFamily="34" charset="0"/>
              </a:rPr>
              <a:t>Тогтвортой хөгжлийн боловсрол нь</a:t>
            </a:r>
            <a:r>
              <a:rPr lang="mn-MN"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lvl="0" algn="just"/>
            <a:r>
              <a:rPr lang="mn-MN" sz="2400" dirty="0" smtClean="0">
                <a:latin typeface="Arial" panose="020B0604020202020204" pitchFamily="34" charset="0"/>
                <a:cs typeface="Arial" panose="020B0604020202020204" pitchFamily="34" charset="0"/>
              </a:rPr>
              <a:t>Хүн бүрт хамаатай;</a:t>
            </a:r>
            <a:endParaRPr lang="en-US" sz="2400" dirty="0" smtClean="0">
              <a:latin typeface="Arial" panose="020B0604020202020204" pitchFamily="34" charset="0"/>
              <a:cs typeface="Arial" panose="020B0604020202020204" pitchFamily="34" charset="0"/>
            </a:endParaRPr>
          </a:p>
          <a:p>
            <a:pPr lvl="0" algn="just"/>
            <a:r>
              <a:rPr lang="mn-MN" sz="2400" dirty="0" smtClean="0">
                <a:latin typeface="Arial" panose="020B0604020202020204" pitchFamily="34" charset="0"/>
                <a:cs typeface="Arial" panose="020B0604020202020204" pitchFamily="34" charset="0"/>
              </a:rPr>
              <a:t>Байнгын үргэлжилсэн үйл явц бөгөөд өөрчлөгдөн хувьсаж буй нийгмийн хөгжилд хувь нэмрээ оруулна;</a:t>
            </a:r>
            <a:endParaRPr lang="en-US" sz="2400" dirty="0" smtClean="0">
              <a:latin typeface="Arial" panose="020B0604020202020204" pitchFamily="34" charset="0"/>
              <a:cs typeface="Arial" panose="020B0604020202020204" pitchFamily="34" charset="0"/>
            </a:endParaRPr>
          </a:p>
          <a:p>
            <a:pPr lvl="0" algn="just"/>
            <a:r>
              <a:rPr lang="mn-MN" sz="2400" dirty="0" smtClean="0">
                <a:latin typeface="Arial" panose="020B0604020202020204" pitchFamily="34" charset="0"/>
                <a:cs typeface="Arial" panose="020B0604020202020204" pitchFamily="34" charset="0"/>
              </a:rPr>
              <a:t>Бүх нийтийг нэвт хамарсан үүрэг зориулалттай;</a:t>
            </a:r>
            <a:endParaRPr lang="en-US" sz="2400" dirty="0" smtClean="0">
              <a:latin typeface="Arial" panose="020B0604020202020204" pitchFamily="34" charset="0"/>
              <a:cs typeface="Arial" panose="020B0604020202020204" pitchFamily="34" charset="0"/>
            </a:endParaRPr>
          </a:p>
          <a:p>
            <a:pPr lvl="0" algn="just"/>
            <a:r>
              <a:rPr lang="mn-MN" sz="2400" dirty="0" smtClean="0">
                <a:latin typeface="Arial" panose="020B0604020202020204" pitchFamily="34" charset="0"/>
                <a:cs typeface="Arial" panose="020B0604020202020204" pitchFamily="34" charset="0"/>
              </a:rPr>
              <a:t>Хүмүүсийн амьдралын орчинг сайжруулахад чиглэнэ;</a:t>
            </a:r>
            <a:endParaRPr lang="en-US" sz="2400" dirty="0" smtClean="0">
              <a:latin typeface="Arial" panose="020B0604020202020204" pitchFamily="34" charset="0"/>
              <a:cs typeface="Arial" panose="020B0604020202020204" pitchFamily="34" charset="0"/>
            </a:endParaRPr>
          </a:p>
          <a:p>
            <a:pPr lvl="0" algn="just"/>
            <a:r>
              <a:rPr lang="mn-MN" sz="2400" dirty="0" smtClean="0">
                <a:latin typeface="Arial" panose="020B0604020202020204" pitchFamily="34" charset="0"/>
                <a:cs typeface="Arial" panose="020B0604020202020204" pitchFamily="34" charset="0"/>
              </a:rPr>
              <a:t>Хувь хүний, нийгмийн болон эдийн засгийн ирээдүйн зохист боломжийг олгоно;</a:t>
            </a:r>
            <a:endParaRPr lang="en-US" sz="2400" dirty="0" smtClean="0">
              <a:latin typeface="Arial" panose="020B0604020202020204" pitchFamily="34" charset="0"/>
              <a:cs typeface="Arial" panose="020B0604020202020204" pitchFamily="34" charset="0"/>
            </a:endParaRPr>
          </a:p>
          <a:p>
            <a:pPr algn="just"/>
            <a:r>
              <a:rPr lang="mn-MN" sz="2400" dirty="0" smtClean="0">
                <a:latin typeface="Arial" panose="020B0604020202020204" pitchFamily="34" charset="0"/>
                <a:cs typeface="Arial" panose="020B0604020202020204" pitchFamily="34" charset="0"/>
              </a:rPr>
              <a:t>Бүх нийтийг хамарсан хариуцлагыг дэмжинэ</a:t>
            </a:r>
            <a:r>
              <a:rPr lang="en-US" sz="2400" dirty="0" smtClean="0">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028" t="-1071"/>
          <a:stretch/>
        </p:blipFill>
        <p:spPr>
          <a:xfrm flipH="1">
            <a:off x="551580" y="3580878"/>
            <a:ext cx="2953620" cy="1905522"/>
          </a:xfrm>
          <a:prstGeom prst="rect">
            <a:avLst/>
          </a:prstGeom>
          <a:ln>
            <a:noFill/>
          </a:ln>
          <a:effectLst>
            <a:softEdge rad="112500"/>
          </a:effectLst>
        </p:spPr>
      </p:pic>
      <p:sp>
        <p:nvSpPr>
          <p:cNvPr id="10" name="Rounded Rectangle 9"/>
          <p:cNvSpPr/>
          <p:nvPr/>
        </p:nvSpPr>
        <p:spPr>
          <a:xfrm>
            <a:off x="3810000" y="3657600"/>
            <a:ext cx="5257800" cy="30480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r>
              <a:rPr lang="en-US" sz="2000" dirty="0" smtClean="0">
                <a:solidFill>
                  <a:schemeClr val="tx1"/>
                </a:solidFill>
                <a:latin typeface="Arial" panose="020B0604020202020204" pitchFamily="34" charset="0"/>
                <a:cs typeface="Arial" panose="020B0604020202020204" pitchFamily="34" charset="0"/>
              </a:rPr>
              <a:t>[</a:t>
            </a:r>
            <a:r>
              <a:rPr lang="mn-MN" sz="2000" i="1" dirty="0">
                <a:solidFill>
                  <a:schemeClr val="tx1"/>
                </a:solidFill>
                <a:latin typeface="Arial" panose="020B0604020202020204" pitchFamily="34" charset="0"/>
                <a:cs typeface="Arial" panose="020B0604020202020204" pitchFamily="34" charset="0"/>
              </a:rPr>
              <a:t>Боловсрол нь тогтвортой байдлыг хангах хамгийн хүчирхэг зам. Энд эдийн засгийн болон технологийн шийдлүүд ч, улс төрийн </a:t>
            </a:r>
            <a:r>
              <a:rPr lang="mn-MN" sz="2000" i="1" dirty="0" smtClean="0">
                <a:solidFill>
                  <a:schemeClr val="tx1"/>
                </a:solidFill>
                <a:latin typeface="Arial" panose="020B0604020202020204" pitchFamily="34" charset="0"/>
                <a:cs typeface="Arial" panose="020B0604020202020204" pitchFamily="34" charset="0"/>
              </a:rPr>
              <a:t>зааварчилгаа </a:t>
            </a:r>
            <a:r>
              <a:rPr lang="mn-MN" sz="2000" i="1" dirty="0">
                <a:solidFill>
                  <a:schemeClr val="tx1"/>
                </a:solidFill>
                <a:latin typeface="Arial" panose="020B0604020202020204" pitchFamily="34" charset="0"/>
                <a:cs typeface="Arial" panose="020B0604020202020204" pitchFamily="34" charset="0"/>
              </a:rPr>
              <a:t>тохируулга ч, эсвэл санхүүгийн урамшуулалт ч хангалттай биш. </a:t>
            </a:r>
            <a:r>
              <a:rPr lang="mn-MN" sz="2000" b="1" i="1" dirty="0">
                <a:solidFill>
                  <a:schemeClr val="tx1"/>
                </a:solidFill>
                <a:latin typeface="Arial" panose="020B0604020202020204" pitchFamily="34" charset="0"/>
                <a:cs typeface="Arial" panose="020B0604020202020204" pitchFamily="34" charset="0"/>
              </a:rPr>
              <a:t>Бид сэтгэж байгаа болон үйлдэж буй арга замдаа суурь өөрчлөлт хийх хэрэгтэй </a:t>
            </a:r>
            <a:r>
              <a:rPr lang="mn-MN" sz="2000" b="1" i="1" dirty="0" smtClean="0">
                <a:solidFill>
                  <a:schemeClr val="tx1"/>
                </a:solidFill>
                <a:latin typeface="Arial" panose="020B0604020202020204" pitchFamily="34" charset="0"/>
                <a:cs typeface="Arial" panose="020B0604020202020204" pitchFamily="34" charset="0"/>
              </a:rPr>
              <a:t>байна</a:t>
            </a:r>
            <a:r>
              <a:rPr lang="mn-MN" sz="2000" i="1" dirty="0" smtClean="0">
                <a:solidFill>
                  <a:schemeClr val="tx1"/>
                </a:solidFill>
                <a:latin typeface="Arial" panose="020B0604020202020204" pitchFamily="34" charset="0"/>
                <a:cs typeface="Arial" panose="020B0604020202020204" pitchFamily="34" charset="0"/>
              </a:rPr>
              <a:t>.</a:t>
            </a:r>
            <a:r>
              <a:rPr lang="en-US" sz="2000" dirty="0" smtClean="0">
                <a:solidFill>
                  <a:schemeClr val="tx1"/>
                </a:solidFill>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11" name="Rectangle 10"/>
          <p:cNvSpPr/>
          <p:nvPr/>
        </p:nvSpPr>
        <p:spPr>
          <a:xfrm>
            <a:off x="196038" y="5449669"/>
            <a:ext cx="3406472" cy="646331"/>
          </a:xfrm>
          <a:prstGeom prst="rect">
            <a:avLst/>
          </a:prstGeom>
        </p:spPr>
        <p:txBody>
          <a:bodyPr wrap="square">
            <a:spAutoFit/>
          </a:bodyPr>
          <a:lstStyle/>
          <a:p>
            <a:pPr algn="r"/>
            <a:r>
              <a:rPr lang="en-US" dirty="0" smtClean="0">
                <a:latin typeface="Arial" panose="020B0604020202020204" pitchFamily="34" charset="0"/>
                <a:cs typeface="Arial" panose="020B0604020202020204" pitchFamily="34" charset="0"/>
              </a:rPr>
              <a:t> </a:t>
            </a:r>
            <a:r>
              <a:rPr lang="mn-MN" dirty="0" smtClean="0">
                <a:latin typeface="Arial" panose="020B0604020202020204" pitchFamily="34" charset="0"/>
                <a:cs typeface="Arial" panose="020B0604020202020204" pitchFamily="34" charset="0"/>
              </a:rPr>
              <a:t>Ирина Бокова, ЮНЕСКО-ийн ерөнхий захирал</a:t>
            </a:r>
            <a:r>
              <a:rPr lang="en-US" dirty="0" smtClean="0">
                <a:latin typeface="Arial" panose="020B0604020202020204" pitchFamily="34" charset="0"/>
                <a:cs typeface="Arial" panose="020B0604020202020204" pitchFamily="34" charset="0"/>
              </a:rPr>
              <a:t> (2012) </a:t>
            </a:r>
            <a:endParaRPr lang="en-US" dirty="0">
              <a:latin typeface="Arial" panose="020B0604020202020204" pitchFamily="34" charset="0"/>
              <a:cs typeface="Arial" panose="020B0604020202020204" pitchFamily="34" charset="0"/>
            </a:endParaRPr>
          </a:p>
        </p:txBody>
      </p:sp>
      <p:sp>
        <p:nvSpPr>
          <p:cNvPr id="9" name="Title 1"/>
          <p:cNvSpPr txBox="1">
            <a:spLocks/>
          </p:cNvSpPr>
          <p:nvPr/>
        </p:nvSpPr>
        <p:spPr>
          <a:xfrm>
            <a:off x="457200" y="0"/>
            <a:ext cx="8229600" cy="914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mn-MN" sz="3600" b="1"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ТХБ-ын зарчим</a:t>
            </a:r>
            <a:r>
              <a:rPr kumimoji="0" lang="mn-MN" sz="3200" b="0"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t/>
            </a:r>
            <a:br>
              <a:rPr kumimoji="0" lang="mn-MN" sz="3200" b="0" i="0" u="none" strike="noStrike" kern="1200" cap="none" spc="0" normalizeH="0" baseline="0" noProof="0" dirty="0" smtClean="0">
                <a:ln>
                  <a:noFill/>
                </a:ln>
                <a:solidFill>
                  <a:srgbClr val="002060"/>
                </a:solidFill>
                <a:effectLst/>
                <a:uLnTx/>
                <a:uFillTx/>
                <a:latin typeface="Arial" panose="020B0604020202020204" pitchFamily="34" charset="0"/>
                <a:ea typeface="+mj-ea"/>
                <a:cs typeface="Arial" panose="020B0604020202020204" pitchFamily="34" charset="0"/>
              </a:rPr>
            </a:br>
            <a:r>
              <a:rPr kumimoji="0" lang="mn-MN" sz="2000" b="0"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НҮБ, ЮНЕСКО, Ерөнхий ассемблейн 59 дэх чуулганаас </a:t>
            </a:r>
            <a:r>
              <a:rPr kumimoji="0" lang="en-US" sz="2000" b="0"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a:t>
            </a:r>
            <a:r>
              <a:rPr kumimoji="0" lang="mn-MN" sz="2000" b="0"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2004</a:t>
            </a:r>
            <a:r>
              <a:rPr kumimoji="0" lang="en-US" sz="2000" b="0" i="0" u="none" strike="noStrike" kern="1200" cap="none" spc="0" normalizeH="0" baseline="0" noProof="0" dirty="0" smtClean="0">
                <a:ln>
                  <a:noFill/>
                </a:ln>
                <a:solidFill>
                  <a:schemeClr val="tx1"/>
                </a:solidFill>
                <a:effectLst/>
                <a:uLnTx/>
                <a:uFillTx/>
                <a:latin typeface="Arial" panose="020B0604020202020204" pitchFamily="34" charset="0"/>
                <a:ea typeface="+mj-ea"/>
                <a:cs typeface="Arial" panose="020B0604020202020204" pitchFamily="34" charset="0"/>
              </a:rPr>
              <a:t>)</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8459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1+#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p:bldLst>
  </p:timing>
</p:sld>
</file>

<file path=ppt/theme/theme1.xml><?xml version="1.0" encoding="utf-8"?>
<a:theme xmlns:a="http://schemas.openxmlformats.org/drawingml/2006/main" name="nc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ncle</Template>
  <TotalTime>750</TotalTime>
  <Words>1978</Words>
  <Application>Microsoft Office PowerPoint</Application>
  <PresentationFormat>On-screen Show (4:3)</PresentationFormat>
  <Paragraphs>203</Paragraphs>
  <Slides>49</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8" baseType="lpstr">
      <vt:lpstr>ＭＳ Ｐゴシック</vt:lpstr>
      <vt:lpstr>Arial</vt:lpstr>
      <vt:lpstr>Calibri</vt:lpstr>
      <vt:lpstr>Calibri Light</vt:lpstr>
      <vt:lpstr>Symbol</vt:lpstr>
      <vt:lpstr>Times New Roman</vt:lpstr>
      <vt:lpstr>Wingdings</vt:lpstr>
      <vt:lpstr>ncle</vt:lpstr>
      <vt:lpstr>CorelPhotoPaint.Image.9</vt:lpstr>
      <vt:lpstr>Тогтвортой хөгжил ба Тогтвортой хөгжлийн боловсролын дэлхий нийтийн чиг хандлага</vt:lpstr>
      <vt:lpstr>PowerPoint Presentation</vt:lpstr>
      <vt:lpstr>PowerPoint Presentation</vt:lpstr>
      <vt:lpstr>PowerPoint Presentation</vt:lpstr>
      <vt:lpstr>PowerPoint Presentation</vt:lpstr>
      <vt:lpstr>PowerPoint Presentation</vt:lpstr>
      <vt:lpstr>ТХБ гэж юу вэ?</vt:lpstr>
      <vt:lpstr>ТХБ-ын зорилго нь </vt:lpstr>
      <vt:lpstr>PowerPoint Presentation</vt:lpstr>
      <vt:lpstr>PowerPoint Presentation</vt:lpstr>
      <vt:lpstr>Тогтвортой хөгжлийн тулгуур багана</vt:lpstr>
      <vt:lpstr>Байгаль орчны зохистой хэрэглээ </vt:lpstr>
      <vt:lpstr>PowerPoint Presentation</vt:lpstr>
      <vt:lpstr>PowerPoint Presentation</vt:lpstr>
      <vt:lpstr>Харьцуулалт </vt:lpstr>
      <vt:lpstr>PowerPoint Presentation</vt:lpstr>
      <vt:lpstr>Бидний хүсэж буй  ирээдүй  </vt:lpstr>
      <vt:lpstr>Тогтвортой хөгжил – Тогтвортой Хөгжлийн Бодлого</vt:lpstr>
      <vt:lpstr>Тогтвортой хөгжлийн зорилго </vt:lpstr>
      <vt:lpstr>Тогтвортой хөгжлийн зорилго Монголд</vt:lpstr>
      <vt:lpstr>PowerPoint Presentation</vt:lpstr>
      <vt:lpstr>Судалгаа</vt:lpstr>
      <vt:lpstr>PowerPoint Presentation</vt:lpstr>
      <vt:lpstr>PowerPoint Presentation</vt:lpstr>
      <vt:lpstr>PowerPoint Presentation</vt:lpstr>
      <vt:lpstr>PowerPoint Presentation</vt:lpstr>
      <vt:lpstr>Тунхаг бичгийн үндсэн зорилго</vt:lpstr>
      <vt:lpstr>Global Action Programme /GAP/ on ESD</vt:lpstr>
      <vt:lpstr>GAP нь 5 үндсэн чиглэлтэй.</vt:lpstr>
      <vt:lpstr>UNESCO  Roadmap  for Implementing the Global Action Programme on Education for Sustainable Development </vt:lpstr>
      <vt:lpstr>PowerPoint Presentation</vt:lpstr>
      <vt:lpstr>PowerPoint Presentation</vt:lpstr>
      <vt:lpstr>PowerPoint Presentation</vt:lpstr>
      <vt:lpstr>PowerPoint Presentation</vt:lpstr>
      <vt:lpstr>PowerPoint Presentation</vt:lpstr>
      <vt:lpstr>ТХБ-ын аргазүй нь суралцагч төвтэй байна.</vt:lpstr>
      <vt:lpstr>PowerPoint Presentation</vt:lpstr>
      <vt:lpstr>PowerPoint Presentation</vt:lpstr>
      <vt:lpstr>PowerPoint Presentation</vt:lpstr>
      <vt:lpstr>Инчёний Тунхаглал:  Боловсрол - 2030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Зорилтууд: 2030 он гэхэд</vt:lpstr>
      <vt:lpstr>Анхаарал хандуулсанд баярлалаа   www.ncle.mn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Тогтвортой хөгжил ба Тогтвортой хөгжлийн боловсролын дэлхийн нийтийн чиг хандлага</dc:title>
  <dc:creator>NCLE</dc:creator>
  <cp:lastModifiedBy>User</cp:lastModifiedBy>
  <cp:revision>56</cp:revision>
  <dcterms:created xsi:type="dcterms:W3CDTF">2016-06-02T11:24:37Z</dcterms:created>
  <dcterms:modified xsi:type="dcterms:W3CDTF">2016-12-01T06:06:37Z</dcterms:modified>
</cp:coreProperties>
</file>