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24" r:id="rId3"/>
    <p:sldId id="276" r:id="rId4"/>
    <p:sldId id="278" r:id="rId5"/>
    <p:sldId id="286" r:id="rId6"/>
    <p:sldId id="287" r:id="rId7"/>
    <p:sldId id="280" r:id="rId8"/>
    <p:sldId id="282" r:id="rId9"/>
    <p:sldId id="319" r:id="rId10"/>
    <p:sldId id="259" r:id="rId11"/>
    <p:sldId id="257" r:id="rId12"/>
    <p:sldId id="299" r:id="rId13"/>
    <p:sldId id="304" r:id="rId14"/>
    <p:sldId id="305" r:id="rId15"/>
    <p:sldId id="306" r:id="rId16"/>
    <p:sldId id="307" r:id="rId17"/>
    <p:sldId id="303" r:id="rId18"/>
    <p:sldId id="309" r:id="rId19"/>
    <p:sldId id="310" r:id="rId20"/>
    <p:sldId id="311" r:id="rId21"/>
    <p:sldId id="317" r:id="rId22"/>
    <p:sldId id="312" r:id="rId23"/>
    <p:sldId id="318" r:id="rId24"/>
    <p:sldId id="308" r:id="rId25"/>
    <p:sldId id="301" r:id="rId26"/>
    <p:sldId id="302"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16" r:id="rId55"/>
    <p:sldId id="352"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80108" autoAdjust="0"/>
  </p:normalViewPr>
  <p:slideViewPr>
    <p:cSldViewPr>
      <p:cViewPr varScale="1">
        <p:scale>
          <a:sx n="94" d="100"/>
          <a:sy n="94" d="100"/>
        </p:scale>
        <p:origin x="214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648B6E-7960-4A05-B34B-0FE904CAEF8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2419C04C-29DE-4CC6-89A6-98F23A3B7167}">
      <dgm:prSet phldrT="[Text]">
        <dgm:style>
          <a:lnRef idx="1">
            <a:schemeClr val="accent1"/>
          </a:lnRef>
          <a:fillRef idx="2">
            <a:schemeClr val="accent1"/>
          </a:fillRef>
          <a:effectRef idx="1">
            <a:schemeClr val="accent1"/>
          </a:effectRef>
          <a:fontRef idx="minor">
            <a:schemeClr val="dk1"/>
          </a:fontRef>
        </dgm:style>
      </dgm:prSet>
      <dgm:spPr>
        <a:ln/>
      </dgm:spPr>
      <dgm:t>
        <a:bodyPr/>
        <a:lstStyle/>
        <a:p>
          <a:r>
            <a:rPr lang="mn-MN" b="1" dirty="0" smtClean="0">
              <a:solidFill>
                <a:schemeClr val="tx1"/>
              </a:solidFill>
              <a:latin typeface="Times New Roman" panose="02020603050405020304" pitchFamily="18" charset="0"/>
              <a:cs typeface="Times New Roman" panose="02020603050405020304" pitchFamily="18" charset="0"/>
            </a:rPr>
            <a:t>Ой</a:t>
          </a:r>
          <a:endParaRPr lang="en-US" b="1" dirty="0">
            <a:solidFill>
              <a:schemeClr val="tx1"/>
            </a:solidFill>
            <a:latin typeface="Times New Roman" panose="02020603050405020304" pitchFamily="18" charset="0"/>
            <a:cs typeface="Times New Roman" panose="02020603050405020304" pitchFamily="18" charset="0"/>
          </a:endParaRPr>
        </a:p>
      </dgm:t>
    </dgm:pt>
    <dgm:pt modelId="{3791B21D-5498-46CB-B620-298872409AE1}" type="parTrans" cxnId="{51549D96-F086-498C-A552-C2778E501E14}">
      <dgm:prSet/>
      <dgm:spPr/>
      <dgm:t>
        <a:bodyPr/>
        <a:lstStyle/>
        <a:p>
          <a:endParaRPr lang="en-US"/>
        </a:p>
      </dgm:t>
    </dgm:pt>
    <dgm:pt modelId="{5A089720-CFF5-419E-B84A-2BC008588C02}" type="sibTrans" cxnId="{51549D96-F086-498C-A552-C2778E501E14}">
      <dgm:prSet/>
      <dgm:spPr/>
      <dgm:t>
        <a:bodyPr/>
        <a:lstStyle/>
        <a:p>
          <a:endParaRPr lang="en-US"/>
        </a:p>
      </dgm:t>
    </dgm:pt>
    <dgm:pt modelId="{64A6E081-4792-4162-A524-93CEF9185647}">
      <dgm:prSet phldrT="[Text]" custT="1"/>
      <dgm:spPr/>
      <dgm:t>
        <a:bodyPr/>
        <a:lstStyle/>
        <a:p>
          <a:r>
            <a:rPr lang="mn-MN" sz="2400" dirty="0" smtClean="0">
              <a:latin typeface="Times New Roman" panose="02020603050405020304" pitchFamily="18" charset="0"/>
              <a:cs typeface="Times New Roman" panose="02020603050405020304" pitchFamily="18" charset="0"/>
            </a:rPr>
            <a:t>Мод, бут, сөөг болон бусад ургамал, хаг хөвд, амьтан, бичил биетэн шүтэлцэн орших хам бүрдлийн экологи-газарзүйн онцлог нөхцөл бүхий орчин</a:t>
          </a:r>
          <a:endParaRPr lang="en-US" sz="2400" dirty="0">
            <a:latin typeface="Times New Roman" panose="02020603050405020304" pitchFamily="18" charset="0"/>
            <a:cs typeface="Times New Roman" panose="02020603050405020304" pitchFamily="18" charset="0"/>
          </a:endParaRPr>
        </a:p>
      </dgm:t>
    </dgm:pt>
    <dgm:pt modelId="{FA6360B0-4407-4524-B0D3-71FAA570E700}" type="parTrans" cxnId="{B6A6C97D-1D94-4C84-B441-F2E8AE58F480}">
      <dgm:prSet/>
      <dgm:spPr/>
      <dgm:t>
        <a:bodyPr/>
        <a:lstStyle/>
        <a:p>
          <a:endParaRPr lang="en-US"/>
        </a:p>
      </dgm:t>
    </dgm:pt>
    <dgm:pt modelId="{A793B85F-3A8D-4E06-A823-B2A25EE26D3C}" type="sibTrans" cxnId="{B6A6C97D-1D94-4C84-B441-F2E8AE58F480}">
      <dgm:prSet/>
      <dgm:spPr/>
      <dgm:t>
        <a:bodyPr/>
        <a:lstStyle/>
        <a:p>
          <a:endParaRPr lang="en-US"/>
        </a:p>
      </dgm:t>
    </dgm:pt>
    <dgm:pt modelId="{CA02FE79-4608-460D-8F69-710BF3404051}">
      <dgm:prSet phldrT="[Text]">
        <dgm:style>
          <a:lnRef idx="1">
            <a:schemeClr val="accent5"/>
          </a:lnRef>
          <a:fillRef idx="2">
            <a:schemeClr val="accent5"/>
          </a:fillRef>
          <a:effectRef idx="1">
            <a:schemeClr val="accent5"/>
          </a:effectRef>
          <a:fontRef idx="minor">
            <a:schemeClr val="dk1"/>
          </a:fontRef>
        </dgm:style>
      </dgm:prSet>
      <dgm:spPr/>
      <dgm:t>
        <a:bodyPr/>
        <a:lstStyle/>
        <a:p>
          <a:r>
            <a:rPr lang="mn-MN" b="1" dirty="0" smtClean="0">
              <a:solidFill>
                <a:schemeClr val="tx1"/>
              </a:solidFill>
              <a:latin typeface="Times New Roman" panose="02020603050405020304" pitchFamily="18" charset="0"/>
              <a:cs typeface="Times New Roman" panose="02020603050405020304" pitchFamily="18" charset="0"/>
            </a:rPr>
            <a:t>Ойн сан</a:t>
          </a:r>
          <a:endParaRPr lang="en-US" b="1" dirty="0">
            <a:solidFill>
              <a:schemeClr val="tx1"/>
            </a:solidFill>
            <a:latin typeface="Times New Roman" panose="02020603050405020304" pitchFamily="18" charset="0"/>
            <a:cs typeface="Times New Roman" panose="02020603050405020304" pitchFamily="18" charset="0"/>
          </a:endParaRPr>
        </a:p>
      </dgm:t>
    </dgm:pt>
    <dgm:pt modelId="{B9D6EB2E-164A-4353-9B53-5717E71EE5B0}" type="parTrans" cxnId="{744941EE-59A2-4F73-B953-151C8597C79C}">
      <dgm:prSet/>
      <dgm:spPr/>
      <dgm:t>
        <a:bodyPr/>
        <a:lstStyle/>
        <a:p>
          <a:endParaRPr lang="en-US"/>
        </a:p>
      </dgm:t>
    </dgm:pt>
    <dgm:pt modelId="{A6AD7D4C-781B-49D2-A2B6-D45B9CC453C0}" type="sibTrans" cxnId="{744941EE-59A2-4F73-B953-151C8597C79C}">
      <dgm:prSet/>
      <dgm:spPr/>
      <dgm:t>
        <a:bodyPr/>
        <a:lstStyle/>
        <a:p>
          <a:endParaRPr lang="en-US"/>
        </a:p>
      </dgm:t>
    </dgm:pt>
    <dgm:pt modelId="{BE913F0F-0D4B-44CD-B10F-65CDB376156D}">
      <dgm:prSet phldrT="[Text]" custT="1"/>
      <dgm:spPr/>
      <dgm:t>
        <a:bodyPr/>
        <a:lstStyle/>
        <a:p>
          <a:r>
            <a:rPr lang="mn-MN" sz="2400" dirty="0" smtClean="0">
              <a:latin typeface="Times New Roman" panose="02020603050405020304" pitchFamily="18" charset="0"/>
              <a:cs typeface="Times New Roman" panose="02020603050405020304" pitchFamily="18" charset="0"/>
            </a:rPr>
            <a:t>Ой, ой дотор байгаа ойгоор бүрхэгдээгүй болон ойн тэлэн ургахад шаардлагатай талбай бүхий орчин</a:t>
          </a:r>
          <a:endParaRPr lang="en-US" sz="2400" dirty="0">
            <a:latin typeface="Times New Roman" panose="02020603050405020304" pitchFamily="18" charset="0"/>
            <a:cs typeface="Times New Roman" panose="02020603050405020304" pitchFamily="18" charset="0"/>
          </a:endParaRPr>
        </a:p>
      </dgm:t>
    </dgm:pt>
    <dgm:pt modelId="{A3A1A130-8FAE-4A6D-90C1-ADC3D8917632}" type="parTrans" cxnId="{3930D902-05C6-4C1C-BE7B-1BB77186C199}">
      <dgm:prSet/>
      <dgm:spPr/>
      <dgm:t>
        <a:bodyPr/>
        <a:lstStyle/>
        <a:p>
          <a:endParaRPr lang="en-US"/>
        </a:p>
      </dgm:t>
    </dgm:pt>
    <dgm:pt modelId="{1E986D22-1857-447A-A90D-509263545B90}" type="sibTrans" cxnId="{3930D902-05C6-4C1C-BE7B-1BB77186C199}">
      <dgm:prSet/>
      <dgm:spPr/>
      <dgm:t>
        <a:bodyPr/>
        <a:lstStyle/>
        <a:p>
          <a:endParaRPr lang="en-US"/>
        </a:p>
      </dgm:t>
    </dgm:pt>
    <dgm:pt modelId="{2210DDE0-9902-4C5E-9E97-0C3C8389C0BC}">
      <dgm:prSet phldrT="[Text]">
        <dgm:style>
          <a:lnRef idx="1">
            <a:schemeClr val="accent3"/>
          </a:lnRef>
          <a:fillRef idx="2">
            <a:schemeClr val="accent3"/>
          </a:fillRef>
          <a:effectRef idx="1">
            <a:schemeClr val="accent3"/>
          </a:effectRef>
          <a:fontRef idx="minor">
            <a:schemeClr val="dk1"/>
          </a:fontRef>
        </dgm:style>
      </dgm:prSet>
      <dgm:spPr/>
      <dgm:t>
        <a:bodyPr/>
        <a:lstStyle/>
        <a:p>
          <a:r>
            <a:rPr lang="mn-MN" b="1" dirty="0" smtClean="0">
              <a:solidFill>
                <a:schemeClr val="tx1"/>
              </a:solidFill>
              <a:latin typeface="Times New Roman" panose="02020603050405020304" pitchFamily="18" charset="0"/>
              <a:cs typeface="Times New Roman" panose="02020603050405020304" pitchFamily="18" charset="0"/>
            </a:rPr>
            <a:t>Ойн нөөц</a:t>
          </a:r>
          <a:endParaRPr lang="en-US" b="1" dirty="0">
            <a:solidFill>
              <a:schemeClr val="tx1"/>
            </a:solidFill>
            <a:latin typeface="Times New Roman" panose="02020603050405020304" pitchFamily="18" charset="0"/>
            <a:cs typeface="Times New Roman" panose="02020603050405020304" pitchFamily="18" charset="0"/>
          </a:endParaRPr>
        </a:p>
      </dgm:t>
    </dgm:pt>
    <dgm:pt modelId="{9E902FDC-9D1E-4076-998B-2BF9BD95786A}" type="parTrans" cxnId="{8B249707-2E65-47B8-927E-C3B1D6547209}">
      <dgm:prSet/>
      <dgm:spPr/>
      <dgm:t>
        <a:bodyPr/>
        <a:lstStyle/>
        <a:p>
          <a:endParaRPr lang="en-US"/>
        </a:p>
      </dgm:t>
    </dgm:pt>
    <dgm:pt modelId="{503E4560-7968-42BD-9001-587C460EB4B8}" type="sibTrans" cxnId="{8B249707-2E65-47B8-927E-C3B1D6547209}">
      <dgm:prSet/>
      <dgm:spPr/>
      <dgm:t>
        <a:bodyPr/>
        <a:lstStyle/>
        <a:p>
          <a:endParaRPr lang="en-US"/>
        </a:p>
      </dgm:t>
    </dgm:pt>
    <dgm:pt modelId="{3EF6D303-3671-490F-9934-3D8C0B3D9FA6}">
      <dgm:prSet phldrT="[Text]" custT="1"/>
      <dgm:spPr/>
      <dgm:t>
        <a:bodyPr/>
        <a:lstStyle/>
        <a:p>
          <a:r>
            <a:rPr lang="mn-MN" sz="2400" dirty="0" smtClean="0">
              <a:latin typeface="Times New Roman" panose="02020603050405020304" pitchFamily="18" charset="0"/>
              <a:cs typeface="Times New Roman" panose="02020603050405020304" pitchFamily="18" charset="0"/>
            </a:rPr>
            <a:t>Ойг талбай, ургаа модны эзлэхүүнээр нь илэрхийлсэнийг</a:t>
          </a:r>
          <a:endParaRPr lang="en-US" sz="2400" dirty="0">
            <a:latin typeface="Times New Roman" panose="02020603050405020304" pitchFamily="18" charset="0"/>
            <a:cs typeface="Times New Roman" panose="02020603050405020304" pitchFamily="18" charset="0"/>
          </a:endParaRPr>
        </a:p>
      </dgm:t>
    </dgm:pt>
    <dgm:pt modelId="{4C301CEE-028E-49CC-B37F-D8219AC452E7}" type="parTrans" cxnId="{674CCCEF-47A8-44DF-8790-346D96C3F682}">
      <dgm:prSet/>
      <dgm:spPr/>
      <dgm:t>
        <a:bodyPr/>
        <a:lstStyle/>
        <a:p>
          <a:endParaRPr lang="en-US"/>
        </a:p>
      </dgm:t>
    </dgm:pt>
    <dgm:pt modelId="{F8355845-5DA1-4B02-A3D6-0FD2EEF89166}" type="sibTrans" cxnId="{674CCCEF-47A8-44DF-8790-346D96C3F682}">
      <dgm:prSet/>
      <dgm:spPr/>
      <dgm:t>
        <a:bodyPr/>
        <a:lstStyle/>
        <a:p>
          <a:endParaRPr lang="en-US"/>
        </a:p>
      </dgm:t>
    </dgm:pt>
    <dgm:pt modelId="{A32EC08D-E107-49D6-AE89-E51FA53B9F63}">
      <dgm:prSet phldrT="[Text]">
        <dgm:style>
          <a:lnRef idx="1">
            <a:schemeClr val="accent6"/>
          </a:lnRef>
          <a:fillRef idx="2">
            <a:schemeClr val="accent6"/>
          </a:fillRef>
          <a:effectRef idx="1">
            <a:schemeClr val="accent6"/>
          </a:effectRef>
          <a:fontRef idx="minor">
            <a:schemeClr val="dk1"/>
          </a:fontRef>
        </dgm:style>
      </dgm:prSet>
      <dgm:spPr/>
      <dgm:t>
        <a:bodyPr/>
        <a:lstStyle/>
        <a:p>
          <a:r>
            <a:rPr lang="mn-MN" b="1" dirty="0" smtClean="0">
              <a:solidFill>
                <a:schemeClr val="tx1"/>
              </a:solidFill>
              <a:latin typeface="Times New Roman" panose="02020603050405020304" pitchFamily="18" charset="0"/>
              <a:cs typeface="Times New Roman" panose="02020603050405020304" pitchFamily="18" charset="0"/>
            </a:rPr>
            <a:t>Ашиглах нөөц</a:t>
          </a:r>
          <a:endParaRPr lang="en-US" b="1" dirty="0">
            <a:solidFill>
              <a:schemeClr val="tx1"/>
            </a:solidFill>
            <a:latin typeface="Times New Roman" panose="02020603050405020304" pitchFamily="18" charset="0"/>
            <a:cs typeface="Times New Roman" panose="02020603050405020304" pitchFamily="18" charset="0"/>
          </a:endParaRPr>
        </a:p>
      </dgm:t>
    </dgm:pt>
    <dgm:pt modelId="{B52BD2E6-86E8-4939-8C47-CF92A820F3F2}" type="parTrans" cxnId="{E4046F73-7D60-4CCD-B0A8-3B88DC718E05}">
      <dgm:prSet/>
      <dgm:spPr/>
      <dgm:t>
        <a:bodyPr/>
        <a:lstStyle/>
        <a:p>
          <a:endParaRPr lang="en-US"/>
        </a:p>
      </dgm:t>
    </dgm:pt>
    <dgm:pt modelId="{A7D2CE43-A38A-4A9A-8F45-5A6D168228FB}" type="sibTrans" cxnId="{E4046F73-7D60-4CCD-B0A8-3B88DC718E05}">
      <dgm:prSet/>
      <dgm:spPr/>
      <dgm:t>
        <a:bodyPr/>
        <a:lstStyle/>
        <a:p>
          <a:endParaRPr lang="en-US"/>
        </a:p>
      </dgm:t>
    </dgm:pt>
    <dgm:pt modelId="{91A72704-E2F9-41F3-9687-686D365471D0}">
      <dgm:prSet phldrT="[Text]" custT="1"/>
      <dgm:spPr/>
      <dgm:t>
        <a:bodyPr/>
        <a:lstStyle/>
        <a:p>
          <a:r>
            <a:rPr lang="mn-MN" sz="2400" dirty="0" smtClean="0">
              <a:latin typeface="Times New Roman" panose="02020603050405020304" pitchFamily="18" charset="0"/>
              <a:cs typeface="Times New Roman" panose="02020603050405020304" pitchFamily="18" charset="0"/>
            </a:rPr>
            <a:t>Ойн экосистемийн тэнцвэрт байдлыг хангах нөхцөлтэйгээр тодорхой хугацаанд авч ашиглаж болох модны дээд хэмжээ</a:t>
          </a:r>
          <a:endParaRPr lang="en-US" sz="2400" dirty="0">
            <a:latin typeface="Times New Roman" panose="02020603050405020304" pitchFamily="18" charset="0"/>
            <a:cs typeface="Times New Roman" panose="02020603050405020304" pitchFamily="18" charset="0"/>
          </a:endParaRPr>
        </a:p>
      </dgm:t>
    </dgm:pt>
    <dgm:pt modelId="{0AD48682-2BDF-4C81-96B7-89CA6C131C55}" type="parTrans" cxnId="{4D32A138-FB50-47BB-B38B-2355D876E790}">
      <dgm:prSet/>
      <dgm:spPr/>
      <dgm:t>
        <a:bodyPr/>
        <a:lstStyle/>
        <a:p>
          <a:endParaRPr lang="en-US"/>
        </a:p>
      </dgm:t>
    </dgm:pt>
    <dgm:pt modelId="{6F45978C-2379-4DC4-BC32-8565001ACF7D}" type="sibTrans" cxnId="{4D32A138-FB50-47BB-B38B-2355D876E790}">
      <dgm:prSet/>
      <dgm:spPr/>
      <dgm:t>
        <a:bodyPr/>
        <a:lstStyle/>
        <a:p>
          <a:endParaRPr lang="en-US"/>
        </a:p>
      </dgm:t>
    </dgm:pt>
    <dgm:pt modelId="{B4A71BCB-1259-47E4-86C1-EB7B86144213}" type="pres">
      <dgm:prSet presAssocID="{3B648B6E-7960-4A05-B34B-0FE904CAEF8F}" presName="Name0" presStyleCnt="0">
        <dgm:presLayoutVars>
          <dgm:dir/>
          <dgm:animLvl val="lvl"/>
          <dgm:resizeHandles val="exact"/>
        </dgm:presLayoutVars>
      </dgm:prSet>
      <dgm:spPr/>
      <dgm:t>
        <a:bodyPr/>
        <a:lstStyle/>
        <a:p>
          <a:endParaRPr lang="en-US"/>
        </a:p>
      </dgm:t>
    </dgm:pt>
    <dgm:pt modelId="{B728A377-DD26-4E32-989D-F9F54A4AFD88}" type="pres">
      <dgm:prSet presAssocID="{2419C04C-29DE-4CC6-89A6-98F23A3B7167}" presName="linNode" presStyleCnt="0"/>
      <dgm:spPr/>
    </dgm:pt>
    <dgm:pt modelId="{936FD5B7-97EC-4D46-B832-0B8B786485F0}" type="pres">
      <dgm:prSet presAssocID="{2419C04C-29DE-4CC6-89A6-98F23A3B7167}" presName="parentText" presStyleLbl="node1" presStyleIdx="0" presStyleCnt="4" custScaleX="61113" custScaleY="182555">
        <dgm:presLayoutVars>
          <dgm:chMax val="1"/>
          <dgm:bulletEnabled val="1"/>
        </dgm:presLayoutVars>
      </dgm:prSet>
      <dgm:spPr/>
      <dgm:t>
        <a:bodyPr/>
        <a:lstStyle/>
        <a:p>
          <a:endParaRPr lang="en-US"/>
        </a:p>
      </dgm:t>
    </dgm:pt>
    <dgm:pt modelId="{414FD83E-9424-45E6-A7DC-10C2FD785460}" type="pres">
      <dgm:prSet presAssocID="{2419C04C-29DE-4CC6-89A6-98F23A3B7167}" presName="descendantText" presStyleLbl="alignAccFollowNode1" presStyleIdx="0" presStyleCnt="4" custScaleX="113278" custScaleY="208162">
        <dgm:presLayoutVars>
          <dgm:bulletEnabled val="1"/>
        </dgm:presLayoutVars>
      </dgm:prSet>
      <dgm:spPr/>
      <dgm:t>
        <a:bodyPr/>
        <a:lstStyle/>
        <a:p>
          <a:endParaRPr lang="en-US"/>
        </a:p>
      </dgm:t>
    </dgm:pt>
    <dgm:pt modelId="{47E46739-5C4B-405C-A603-8406931FF4C2}" type="pres">
      <dgm:prSet presAssocID="{5A089720-CFF5-419E-B84A-2BC008588C02}" presName="sp" presStyleCnt="0"/>
      <dgm:spPr/>
    </dgm:pt>
    <dgm:pt modelId="{91D2CADF-7758-4DC0-BA18-F3DF773F71DE}" type="pres">
      <dgm:prSet presAssocID="{CA02FE79-4608-460D-8F69-710BF3404051}" presName="linNode" presStyleCnt="0"/>
      <dgm:spPr/>
    </dgm:pt>
    <dgm:pt modelId="{4AFBA132-648F-4D4E-B4D2-F0E829C5DF8B}" type="pres">
      <dgm:prSet presAssocID="{CA02FE79-4608-460D-8F69-710BF3404051}" presName="parentText" presStyleLbl="node1" presStyleIdx="1" presStyleCnt="4" custScaleX="61113" custScaleY="142940">
        <dgm:presLayoutVars>
          <dgm:chMax val="1"/>
          <dgm:bulletEnabled val="1"/>
        </dgm:presLayoutVars>
      </dgm:prSet>
      <dgm:spPr/>
      <dgm:t>
        <a:bodyPr/>
        <a:lstStyle/>
        <a:p>
          <a:endParaRPr lang="en-US"/>
        </a:p>
      </dgm:t>
    </dgm:pt>
    <dgm:pt modelId="{3E9C5EBD-13B6-44E0-903A-9D241C5A2069}" type="pres">
      <dgm:prSet presAssocID="{CA02FE79-4608-460D-8F69-710BF3404051}" presName="descendantText" presStyleLbl="alignAccFollowNode1" presStyleIdx="1" presStyleCnt="4" custScaleX="113278" custScaleY="162990">
        <dgm:presLayoutVars>
          <dgm:bulletEnabled val="1"/>
        </dgm:presLayoutVars>
      </dgm:prSet>
      <dgm:spPr/>
      <dgm:t>
        <a:bodyPr/>
        <a:lstStyle/>
        <a:p>
          <a:endParaRPr lang="en-US"/>
        </a:p>
      </dgm:t>
    </dgm:pt>
    <dgm:pt modelId="{3B90F203-F1ED-4621-AC0D-37881D51C2A4}" type="pres">
      <dgm:prSet presAssocID="{A6AD7D4C-781B-49D2-A2B6-D45B9CC453C0}" presName="sp" presStyleCnt="0"/>
      <dgm:spPr/>
    </dgm:pt>
    <dgm:pt modelId="{86EA68E0-FCCC-4C96-BF8D-9A6E692AF4F6}" type="pres">
      <dgm:prSet presAssocID="{2210DDE0-9902-4C5E-9E97-0C3C8389C0BC}" presName="linNode" presStyleCnt="0"/>
      <dgm:spPr/>
    </dgm:pt>
    <dgm:pt modelId="{D5EFD095-6854-49C4-9541-AE7151D8D19D}" type="pres">
      <dgm:prSet presAssocID="{2210DDE0-9902-4C5E-9E97-0C3C8389C0BC}" presName="parentText" presStyleLbl="node1" presStyleIdx="2" presStyleCnt="4" custScaleX="61113" custScaleY="114804">
        <dgm:presLayoutVars>
          <dgm:chMax val="1"/>
          <dgm:bulletEnabled val="1"/>
        </dgm:presLayoutVars>
      </dgm:prSet>
      <dgm:spPr/>
      <dgm:t>
        <a:bodyPr/>
        <a:lstStyle/>
        <a:p>
          <a:endParaRPr lang="en-US"/>
        </a:p>
      </dgm:t>
    </dgm:pt>
    <dgm:pt modelId="{A923AED0-6070-436B-9E2F-8E54177C8F7B}" type="pres">
      <dgm:prSet presAssocID="{2210DDE0-9902-4C5E-9E97-0C3C8389C0BC}" presName="descendantText" presStyleLbl="alignAccFollowNode1" presStyleIdx="2" presStyleCnt="4" custScaleX="113278" custScaleY="126502">
        <dgm:presLayoutVars>
          <dgm:bulletEnabled val="1"/>
        </dgm:presLayoutVars>
      </dgm:prSet>
      <dgm:spPr/>
      <dgm:t>
        <a:bodyPr/>
        <a:lstStyle/>
        <a:p>
          <a:endParaRPr lang="en-US"/>
        </a:p>
      </dgm:t>
    </dgm:pt>
    <dgm:pt modelId="{5DCE82BA-9689-4F64-B2B0-D6F20931B5F9}" type="pres">
      <dgm:prSet presAssocID="{503E4560-7968-42BD-9001-587C460EB4B8}" presName="sp" presStyleCnt="0"/>
      <dgm:spPr/>
    </dgm:pt>
    <dgm:pt modelId="{C3234388-852E-4D14-BB3F-2E85740619FF}" type="pres">
      <dgm:prSet presAssocID="{A32EC08D-E107-49D6-AE89-E51FA53B9F63}" presName="linNode" presStyleCnt="0"/>
      <dgm:spPr/>
    </dgm:pt>
    <dgm:pt modelId="{845E2FC5-4BFE-4A71-9112-32E64EA49A27}" type="pres">
      <dgm:prSet presAssocID="{A32EC08D-E107-49D6-AE89-E51FA53B9F63}" presName="parentText" presStyleLbl="node1" presStyleIdx="3" presStyleCnt="4" custScaleX="61113" custScaleY="155498">
        <dgm:presLayoutVars>
          <dgm:chMax val="1"/>
          <dgm:bulletEnabled val="1"/>
        </dgm:presLayoutVars>
      </dgm:prSet>
      <dgm:spPr/>
      <dgm:t>
        <a:bodyPr/>
        <a:lstStyle/>
        <a:p>
          <a:endParaRPr lang="en-US"/>
        </a:p>
      </dgm:t>
    </dgm:pt>
    <dgm:pt modelId="{994B5F83-6963-4652-AD10-0D4480AB540E}" type="pres">
      <dgm:prSet presAssocID="{A32EC08D-E107-49D6-AE89-E51FA53B9F63}" presName="descendantText" presStyleLbl="alignAccFollowNode1" presStyleIdx="3" presStyleCnt="4" custScaleX="113278" custScaleY="195347">
        <dgm:presLayoutVars>
          <dgm:bulletEnabled val="1"/>
        </dgm:presLayoutVars>
      </dgm:prSet>
      <dgm:spPr/>
      <dgm:t>
        <a:bodyPr/>
        <a:lstStyle/>
        <a:p>
          <a:endParaRPr lang="en-US"/>
        </a:p>
      </dgm:t>
    </dgm:pt>
  </dgm:ptLst>
  <dgm:cxnLst>
    <dgm:cxn modelId="{8BC94B9E-6350-4B09-B6F8-EC6618452592}" type="presOf" srcId="{BE913F0F-0D4B-44CD-B10F-65CDB376156D}" destId="{3E9C5EBD-13B6-44E0-903A-9D241C5A2069}" srcOrd="0" destOrd="0" presId="urn:microsoft.com/office/officeart/2005/8/layout/vList5"/>
    <dgm:cxn modelId="{B6A6C97D-1D94-4C84-B441-F2E8AE58F480}" srcId="{2419C04C-29DE-4CC6-89A6-98F23A3B7167}" destId="{64A6E081-4792-4162-A524-93CEF9185647}" srcOrd="0" destOrd="0" parTransId="{FA6360B0-4407-4524-B0D3-71FAA570E700}" sibTransId="{A793B85F-3A8D-4E06-A823-B2A25EE26D3C}"/>
    <dgm:cxn modelId="{4D32A138-FB50-47BB-B38B-2355D876E790}" srcId="{A32EC08D-E107-49D6-AE89-E51FA53B9F63}" destId="{91A72704-E2F9-41F3-9687-686D365471D0}" srcOrd="0" destOrd="0" parTransId="{0AD48682-2BDF-4C81-96B7-89CA6C131C55}" sibTransId="{6F45978C-2379-4DC4-BC32-8565001ACF7D}"/>
    <dgm:cxn modelId="{D14C254C-F1AF-4554-9CFE-9C2BE040CD0D}" type="presOf" srcId="{3B648B6E-7960-4A05-B34B-0FE904CAEF8F}" destId="{B4A71BCB-1259-47E4-86C1-EB7B86144213}" srcOrd="0" destOrd="0" presId="urn:microsoft.com/office/officeart/2005/8/layout/vList5"/>
    <dgm:cxn modelId="{A61CBB90-3776-4A4E-952E-CDE9258BDC38}" type="presOf" srcId="{3EF6D303-3671-490F-9934-3D8C0B3D9FA6}" destId="{A923AED0-6070-436B-9E2F-8E54177C8F7B}" srcOrd="0" destOrd="0" presId="urn:microsoft.com/office/officeart/2005/8/layout/vList5"/>
    <dgm:cxn modelId="{15CEFEAB-7991-455F-9702-77DFE97C1B2B}" type="presOf" srcId="{2419C04C-29DE-4CC6-89A6-98F23A3B7167}" destId="{936FD5B7-97EC-4D46-B832-0B8B786485F0}" srcOrd="0" destOrd="0" presId="urn:microsoft.com/office/officeart/2005/8/layout/vList5"/>
    <dgm:cxn modelId="{18CB8509-65D9-4F1B-A05D-D910B7C91625}" type="presOf" srcId="{CA02FE79-4608-460D-8F69-710BF3404051}" destId="{4AFBA132-648F-4D4E-B4D2-F0E829C5DF8B}" srcOrd="0" destOrd="0" presId="urn:microsoft.com/office/officeart/2005/8/layout/vList5"/>
    <dgm:cxn modelId="{E4046F73-7D60-4CCD-B0A8-3B88DC718E05}" srcId="{3B648B6E-7960-4A05-B34B-0FE904CAEF8F}" destId="{A32EC08D-E107-49D6-AE89-E51FA53B9F63}" srcOrd="3" destOrd="0" parTransId="{B52BD2E6-86E8-4939-8C47-CF92A820F3F2}" sibTransId="{A7D2CE43-A38A-4A9A-8F45-5A6D168228FB}"/>
    <dgm:cxn modelId="{5FF94536-717C-4849-B49C-F2C361092A18}" type="presOf" srcId="{91A72704-E2F9-41F3-9687-686D365471D0}" destId="{994B5F83-6963-4652-AD10-0D4480AB540E}" srcOrd="0" destOrd="0" presId="urn:microsoft.com/office/officeart/2005/8/layout/vList5"/>
    <dgm:cxn modelId="{7E927F90-6CD8-4507-AD78-20D2075FC814}" type="presOf" srcId="{A32EC08D-E107-49D6-AE89-E51FA53B9F63}" destId="{845E2FC5-4BFE-4A71-9112-32E64EA49A27}" srcOrd="0" destOrd="0" presId="urn:microsoft.com/office/officeart/2005/8/layout/vList5"/>
    <dgm:cxn modelId="{8B249707-2E65-47B8-927E-C3B1D6547209}" srcId="{3B648B6E-7960-4A05-B34B-0FE904CAEF8F}" destId="{2210DDE0-9902-4C5E-9E97-0C3C8389C0BC}" srcOrd="2" destOrd="0" parTransId="{9E902FDC-9D1E-4076-998B-2BF9BD95786A}" sibTransId="{503E4560-7968-42BD-9001-587C460EB4B8}"/>
    <dgm:cxn modelId="{744941EE-59A2-4F73-B953-151C8597C79C}" srcId="{3B648B6E-7960-4A05-B34B-0FE904CAEF8F}" destId="{CA02FE79-4608-460D-8F69-710BF3404051}" srcOrd="1" destOrd="0" parTransId="{B9D6EB2E-164A-4353-9B53-5717E71EE5B0}" sibTransId="{A6AD7D4C-781B-49D2-A2B6-D45B9CC453C0}"/>
    <dgm:cxn modelId="{3930D902-05C6-4C1C-BE7B-1BB77186C199}" srcId="{CA02FE79-4608-460D-8F69-710BF3404051}" destId="{BE913F0F-0D4B-44CD-B10F-65CDB376156D}" srcOrd="0" destOrd="0" parTransId="{A3A1A130-8FAE-4A6D-90C1-ADC3D8917632}" sibTransId="{1E986D22-1857-447A-A90D-509263545B90}"/>
    <dgm:cxn modelId="{51549D96-F086-498C-A552-C2778E501E14}" srcId="{3B648B6E-7960-4A05-B34B-0FE904CAEF8F}" destId="{2419C04C-29DE-4CC6-89A6-98F23A3B7167}" srcOrd="0" destOrd="0" parTransId="{3791B21D-5498-46CB-B620-298872409AE1}" sibTransId="{5A089720-CFF5-419E-B84A-2BC008588C02}"/>
    <dgm:cxn modelId="{14FB7B57-6B4E-46C9-B2D4-88170D3866EF}" type="presOf" srcId="{64A6E081-4792-4162-A524-93CEF9185647}" destId="{414FD83E-9424-45E6-A7DC-10C2FD785460}" srcOrd="0" destOrd="0" presId="urn:microsoft.com/office/officeart/2005/8/layout/vList5"/>
    <dgm:cxn modelId="{0AE3CB5C-E769-43B8-9C14-EC081CC1210E}" type="presOf" srcId="{2210DDE0-9902-4C5E-9E97-0C3C8389C0BC}" destId="{D5EFD095-6854-49C4-9541-AE7151D8D19D}" srcOrd="0" destOrd="0" presId="urn:microsoft.com/office/officeart/2005/8/layout/vList5"/>
    <dgm:cxn modelId="{674CCCEF-47A8-44DF-8790-346D96C3F682}" srcId="{2210DDE0-9902-4C5E-9E97-0C3C8389C0BC}" destId="{3EF6D303-3671-490F-9934-3D8C0B3D9FA6}" srcOrd="0" destOrd="0" parTransId="{4C301CEE-028E-49CC-B37F-D8219AC452E7}" sibTransId="{F8355845-5DA1-4B02-A3D6-0FD2EEF89166}"/>
    <dgm:cxn modelId="{4D02D069-8974-4A58-AAEB-7E7D0AAC8BDD}" type="presParOf" srcId="{B4A71BCB-1259-47E4-86C1-EB7B86144213}" destId="{B728A377-DD26-4E32-989D-F9F54A4AFD88}" srcOrd="0" destOrd="0" presId="urn:microsoft.com/office/officeart/2005/8/layout/vList5"/>
    <dgm:cxn modelId="{D8631FE5-BDF8-484B-96D6-FF27E720E702}" type="presParOf" srcId="{B728A377-DD26-4E32-989D-F9F54A4AFD88}" destId="{936FD5B7-97EC-4D46-B832-0B8B786485F0}" srcOrd="0" destOrd="0" presId="urn:microsoft.com/office/officeart/2005/8/layout/vList5"/>
    <dgm:cxn modelId="{49F29219-DCBC-419A-B1EA-51B7FB9611E7}" type="presParOf" srcId="{B728A377-DD26-4E32-989D-F9F54A4AFD88}" destId="{414FD83E-9424-45E6-A7DC-10C2FD785460}" srcOrd="1" destOrd="0" presId="urn:microsoft.com/office/officeart/2005/8/layout/vList5"/>
    <dgm:cxn modelId="{A25DDEAC-41C3-4F86-B10F-B27AEDBA2A1B}" type="presParOf" srcId="{B4A71BCB-1259-47E4-86C1-EB7B86144213}" destId="{47E46739-5C4B-405C-A603-8406931FF4C2}" srcOrd="1" destOrd="0" presId="urn:microsoft.com/office/officeart/2005/8/layout/vList5"/>
    <dgm:cxn modelId="{F9BADEA0-9FC7-4090-B60D-DB97787FFF80}" type="presParOf" srcId="{B4A71BCB-1259-47E4-86C1-EB7B86144213}" destId="{91D2CADF-7758-4DC0-BA18-F3DF773F71DE}" srcOrd="2" destOrd="0" presId="urn:microsoft.com/office/officeart/2005/8/layout/vList5"/>
    <dgm:cxn modelId="{2994FB7B-36D4-4168-B99D-D8379D43B3B7}" type="presParOf" srcId="{91D2CADF-7758-4DC0-BA18-F3DF773F71DE}" destId="{4AFBA132-648F-4D4E-B4D2-F0E829C5DF8B}" srcOrd="0" destOrd="0" presId="urn:microsoft.com/office/officeart/2005/8/layout/vList5"/>
    <dgm:cxn modelId="{E9D00119-B1FC-49F8-8216-768CBB2A4747}" type="presParOf" srcId="{91D2CADF-7758-4DC0-BA18-F3DF773F71DE}" destId="{3E9C5EBD-13B6-44E0-903A-9D241C5A2069}" srcOrd="1" destOrd="0" presId="urn:microsoft.com/office/officeart/2005/8/layout/vList5"/>
    <dgm:cxn modelId="{3AC360BA-30CF-4645-AD7E-83BE1B03CE7E}" type="presParOf" srcId="{B4A71BCB-1259-47E4-86C1-EB7B86144213}" destId="{3B90F203-F1ED-4621-AC0D-37881D51C2A4}" srcOrd="3" destOrd="0" presId="urn:microsoft.com/office/officeart/2005/8/layout/vList5"/>
    <dgm:cxn modelId="{4FCC113E-AD70-462A-8B09-45373359B9A6}" type="presParOf" srcId="{B4A71BCB-1259-47E4-86C1-EB7B86144213}" destId="{86EA68E0-FCCC-4C96-BF8D-9A6E692AF4F6}" srcOrd="4" destOrd="0" presId="urn:microsoft.com/office/officeart/2005/8/layout/vList5"/>
    <dgm:cxn modelId="{8E5F7FA9-D156-4AFC-B854-F47084E19067}" type="presParOf" srcId="{86EA68E0-FCCC-4C96-BF8D-9A6E692AF4F6}" destId="{D5EFD095-6854-49C4-9541-AE7151D8D19D}" srcOrd="0" destOrd="0" presId="urn:microsoft.com/office/officeart/2005/8/layout/vList5"/>
    <dgm:cxn modelId="{942B4A57-A757-477A-869F-B9D27F706886}" type="presParOf" srcId="{86EA68E0-FCCC-4C96-BF8D-9A6E692AF4F6}" destId="{A923AED0-6070-436B-9E2F-8E54177C8F7B}" srcOrd="1" destOrd="0" presId="urn:microsoft.com/office/officeart/2005/8/layout/vList5"/>
    <dgm:cxn modelId="{2F3BD544-7157-4BE6-9EE7-366CA8AB7D09}" type="presParOf" srcId="{B4A71BCB-1259-47E4-86C1-EB7B86144213}" destId="{5DCE82BA-9689-4F64-B2B0-D6F20931B5F9}" srcOrd="5" destOrd="0" presId="urn:microsoft.com/office/officeart/2005/8/layout/vList5"/>
    <dgm:cxn modelId="{B7FF260A-B331-41AE-BBDE-45EF8ACC6C46}" type="presParOf" srcId="{B4A71BCB-1259-47E4-86C1-EB7B86144213}" destId="{C3234388-852E-4D14-BB3F-2E85740619FF}" srcOrd="6" destOrd="0" presId="urn:microsoft.com/office/officeart/2005/8/layout/vList5"/>
    <dgm:cxn modelId="{3C6D1223-C1B3-492D-B432-76A304B5592D}" type="presParOf" srcId="{C3234388-852E-4D14-BB3F-2E85740619FF}" destId="{845E2FC5-4BFE-4A71-9112-32E64EA49A27}" srcOrd="0" destOrd="0" presId="urn:microsoft.com/office/officeart/2005/8/layout/vList5"/>
    <dgm:cxn modelId="{7FD7E456-8249-4CBC-926C-AAA01B297B0A}" type="presParOf" srcId="{C3234388-852E-4D14-BB3F-2E85740619FF}" destId="{994B5F83-6963-4652-AD10-0D4480AB540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648B6E-7960-4A05-B34B-0FE904CAEF8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2419C04C-29DE-4CC6-89A6-98F23A3B7167}">
      <dgm:prSet phldrT="[Text]">
        <dgm:style>
          <a:lnRef idx="1">
            <a:schemeClr val="accent1"/>
          </a:lnRef>
          <a:fillRef idx="2">
            <a:schemeClr val="accent1"/>
          </a:fillRef>
          <a:effectRef idx="1">
            <a:schemeClr val="accent1"/>
          </a:effectRef>
          <a:fontRef idx="minor">
            <a:schemeClr val="dk1"/>
          </a:fontRef>
        </dgm:style>
      </dgm:prSet>
      <dgm:spPr>
        <a:ln/>
      </dgm:spPr>
      <dgm:t>
        <a:bodyPr/>
        <a:lstStyle/>
        <a:p>
          <a:r>
            <a:rPr lang="mn-MN" b="1" dirty="0" smtClean="0">
              <a:solidFill>
                <a:schemeClr val="tx1"/>
              </a:solidFill>
              <a:latin typeface="Times New Roman" panose="02020603050405020304" pitchFamily="18" charset="0"/>
              <a:cs typeface="Times New Roman" panose="02020603050405020304" pitchFamily="18" charset="0"/>
            </a:rPr>
            <a:t>Ойг хамгаалах</a:t>
          </a:r>
          <a:endParaRPr lang="en-US" b="1" dirty="0">
            <a:solidFill>
              <a:schemeClr val="tx1"/>
            </a:solidFill>
            <a:latin typeface="Times New Roman" panose="02020603050405020304" pitchFamily="18" charset="0"/>
            <a:cs typeface="Times New Roman" panose="02020603050405020304" pitchFamily="18" charset="0"/>
          </a:endParaRPr>
        </a:p>
      </dgm:t>
    </dgm:pt>
    <dgm:pt modelId="{3791B21D-5498-46CB-B620-298872409AE1}" type="parTrans" cxnId="{51549D96-F086-498C-A552-C2778E501E14}">
      <dgm:prSet/>
      <dgm:spPr/>
      <dgm:t>
        <a:bodyPr/>
        <a:lstStyle/>
        <a:p>
          <a:endParaRPr lang="en-US"/>
        </a:p>
      </dgm:t>
    </dgm:pt>
    <dgm:pt modelId="{5A089720-CFF5-419E-B84A-2BC008588C02}" type="sibTrans" cxnId="{51549D96-F086-498C-A552-C2778E501E14}">
      <dgm:prSet/>
      <dgm:spPr/>
      <dgm:t>
        <a:bodyPr/>
        <a:lstStyle/>
        <a:p>
          <a:endParaRPr lang="en-US"/>
        </a:p>
      </dgm:t>
    </dgm:pt>
    <dgm:pt modelId="{64A6E081-4792-4162-A524-93CEF9185647}">
      <dgm:prSet phldrT="[Text]" custT="1"/>
      <dgm:spPr/>
      <dgm:t>
        <a:bodyPr/>
        <a:lstStyle/>
        <a:p>
          <a:r>
            <a:rPr lang="mn-MN" sz="2000" dirty="0" smtClean="0">
              <a:latin typeface="Times New Roman" panose="02020603050405020304" pitchFamily="18" charset="0"/>
              <a:cs typeface="Times New Roman" panose="02020603050405020304" pitchFamily="18" charset="0"/>
            </a:rPr>
            <a:t>Ой, хээрийн түймэр болон хөнөөлт шавж, өвчин зэрэг ойн төлөв байдлыг доройтуулах хүчин зүйлээс урьдчилан сэргийлэх, ойн баялгийг жам ёсоороо нөхөн сэргэх боломжийг алдагдуулах-гүйгээр ойн нөөцийн даацад тохируулан зохистой ашиглах, нөхөн сэргээх, тэдгээрт хяналт тавьж гарсан зөрчлийг таслан зогсоох үйл ажиллагаа</a:t>
          </a:r>
          <a:endParaRPr lang="en-US" sz="2000" dirty="0">
            <a:latin typeface="Times New Roman" panose="02020603050405020304" pitchFamily="18" charset="0"/>
            <a:cs typeface="Times New Roman" panose="02020603050405020304" pitchFamily="18" charset="0"/>
          </a:endParaRPr>
        </a:p>
      </dgm:t>
    </dgm:pt>
    <dgm:pt modelId="{FA6360B0-4407-4524-B0D3-71FAA570E700}" type="parTrans" cxnId="{B6A6C97D-1D94-4C84-B441-F2E8AE58F480}">
      <dgm:prSet/>
      <dgm:spPr/>
      <dgm:t>
        <a:bodyPr/>
        <a:lstStyle/>
        <a:p>
          <a:endParaRPr lang="en-US"/>
        </a:p>
      </dgm:t>
    </dgm:pt>
    <dgm:pt modelId="{A793B85F-3A8D-4E06-A823-B2A25EE26D3C}" type="sibTrans" cxnId="{B6A6C97D-1D94-4C84-B441-F2E8AE58F480}">
      <dgm:prSet/>
      <dgm:spPr/>
      <dgm:t>
        <a:bodyPr/>
        <a:lstStyle/>
        <a:p>
          <a:endParaRPr lang="en-US"/>
        </a:p>
      </dgm:t>
    </dgm:pt>
    <dgm:pt modelId="{CA02FE79-4608-460D-8F69-710BF3404051}">
      <dgm:prSet phldrT="[Text]">
        <dgm:style>
          <a:lnRef idx="1">
            <a:schemeClr val="accent6"/>
          </a:lnRef>
          <a:fillRef idx="2">
            <a:schemeClr val="accent6"/>
          </a:fillRef>
          <a:effectRef idx="1">
            <a:schemeClr val="accent6"/>
          </a:effectRef>
          <a:fontRef idx="minor">
            <a:schemeClr val="dk1"/>
          </a:fontRef>
        </dgm:style>
      </dgm:prSet>
      <dgm:spPr/>
      <dgm:t>
        <a:bodyPr/>
        <a:lstStyle/>
        <a:p>
          <a:r>
            <a:rPr lang="mn-MN" b="1" dirty="0" smtClean="0">
              <a:solidFill>
                <a:schemeClr val="tx1"/>
              </a:solidFill>
              <a:latin typeface="Times New Roman" panose="02020603050405020304" pitchFamily="18" charset="0"/>
              <a:cs typeface="Times New Roman" panose="02020603050405020304" pitchFamily="18" charset="0"/>
            </a:rPr>
            <a:t>Ойг ашиглах</a:t>
          </a:r>
          <a:endParaRPr lang="en-US" b="1" dirty="0">
            <a:solidFill>
              <a:schemeClr val="tx1"/>
            </a:solidFill>
            <a:latin typeface="Times New Roman" panose="02020603050405020304" pitchFamily="18" charset="0"/>
            <a:cs typeface="Times New Roman" panose="02020603050405020304" pitchFamily="18" charset="0"/>
          </a:endParaRPr>
        </a:p>
      </dgm:t>
    </dgm:pt>
    <dgm:pt modelId="{B9D6EB2E-164A-4353-9B53-5717E71EE5B0}" type="parTrans" cxnId="{744941EE-59A2-4F73-B953-151C8597C79C}">
      <dgm:prSet/>
      <dgm:spPr/>
      <dgm:t>
        <a:bodyPr/>
        <a:lstStyle/>
        <a:p>
          <a:endParaRPr lang="en-US"/>
        </a:p>
      </dgm:t>
    </dgm:pt>
    <dgm:pt modelId="{A6AD7D4C-781B-49D2-A2B6-D45B9CC453C0}" type="sibTrans" cxnId="{744941EE-59A2-4F73-B953-151C8597C79C}">
      <dgm:prSet/>
      <dgm:spPr/>
      <dgm:t>
        <a:bodyPr/>
        <a:lstStyle/>
        <a:p>
          <a:endParaRPr lang="en-US"/>
        </a:p>
      </dgm:t>
    </dgm:pt>
    <dgm:pt modelId="{BE913F0F-0D4B-44CD-B10F-65CDB376156D}">
      <dgm:prSet phldrT="[Text]" custT="1"/>
      <dgm:spPr>
        <a:solidFill>
          <a:schemeClr val="accent6">
            <a:lumMod val="20000"/>
            <a:lumOff val="80000"/>
            <a:alpha val="90000"/>
          </a:schemeClr>
        </a:solidFill>
      </dgm:spPr>
      <dgm:t>
        <a:bodyPr/>
        <a:lstStyle/>
        <a:p>
          <a:r>
            <a:rPr lang="mn-MN" sz="2400" dirty="0" smtClean="0">
              <a:latin typeface="Times New Roman" panose="02020603050405020304" pitchFamily="18" charset="0"/>
              <a:cs typeface="Times New Roman" panose="02020603050405020304" pitchFamily="18" charset="0"/>
            </a:rPr>
            <a:t>Ойн сангаас зохих журам, заавар, стандартын дагуу ойн баялгийн даацад тохируулан мод, ойн дагалт баялгийг бэлтгэх үйл ажиллагаа</a:t>
          </a:r>
          <a:endParaRPr lang="en-US" sz="2400" dirty="0">
            <a:latin typeface="Times New Roman" panose="02020603050405020304" pitchFamily="18" charset="0"/>
            <a:cs typeface="Times New Roman" panose="02020603050405020304" pitchFamily="18" charset="0"/>
          </a:endParaRPr>
        </a:p>
      </dgm:t>
    </dgm:pt>
    <dgm:pt modelId="{A3A1A130-8FAE-4A6D-90C1-ADC3D8917632}" type="parTrans" cxnId="{3930D902-05C6-4C1C-BE7B-1BB77186C199}">
      <dgm:prSet/>
      <dgm:spPr/>
      <dgm:t>
        <a:bodyPr/>
        <a:lstStyle/>
        <a:p>
          <a:endParaRPr lang="en-US"/>
        </a:p>
      </dgm:t>
    </dgm:pt>
    <dgm:pt modelId="{1E986D22-1857-447A-A90D-509263545B90}" type="sibTrans" cxnId="{3930D902-05C6-4C1C-BE7B-1BB77186C199}">
      <dgm:prSet/>
      <dgm:spPr/>
      <dgm:t>
        <a:bodyPr/>
        <a:lstStyle/>
        <a:p>
          <a:endParaRPr lang="en-US"/>
        </a:p>
      </dgm:t>
    </dgm:pt>
    <dgm:pt modelId="{2210DDE0-9902-4C5E-9E97-0C3C8389C0BC}">
      <dgm:prSet phldrT="[Text]">
        <dgm:style>
          <a:lnRef idx="1">
            <a:schemeClr val="accent3"/>
          </a:lnRef>
          <a:fillRef idx="2">
            <a:schemeClr val="accent3"/>
          </a:fillRef>
          <a:effectRef idx="1">
            <a:schemeClr val="accent3"/>
          </a:effectRef>
          <a:fontRef idx="minor">
            <a:schemeClr val="dk1"/>
          </a:fontRef>
        </dgm:style>
      </dgm:prSet>
      <dgm:spPr>
        <a:solidFill>
          <a:srgbClr val="FFFF66"/>
        </a:solidFill>
      </dgm:spPr>
      <dgm:t>
        <a:bodyPr/>
        <a:lstStyle/>
        <a:p>
          <a:r>
            <a:rPr lang="mn-MN" b="1" dirty="0" smtClean="0">
              <a:solidFill>
                <a:schemeClr val="tx1"/>
              </a:solidFill>
              <a:latin typeface="Times New Roman" panose="02020603050405020304" pitchFamily="18" charset="0"/>
              <a:cs typeface="Times New Roman" panose="02020603050405020304" pitchFamily="18" charset="0"/>
            </a:rPr>
            <a:t>Ойн баялаг</a:t>
          </a:r>
          <a:endParaRPr lang="en-US" b="1" dirty="0">
            <a:solidFill>
              <a:schemeClr val="tx1"/>
            </a:solidFill>
            <a:latin typeface="Times New Roman" panose="02020603050405020304" pitchFamily="18" charset="0"/>
            <a:cs typeface="Times New Roman" panose="02020603050405020304" pitchFamily="18" charset="0"/>
          </a:endParaRPr>
        </a:p>
      </dgm:t>
    </dgm:pt>
    <dgm:pt modelId="{9E902FDC-9D1E-4076-998B-2BF9BD95786A}" type="parTrans" cxnId="{8B249707-2E65-47B8-927E-C3B1D6547209}">
      <dgm:prSet/>
      <dgm:spPr/>
      <dgm:t>
        <a:bodyPr/>
        <a:lstStyle/>
        <a:p>
          <a:endParaRPr lang="en-US"/>
        </a:p>
      </dgm:t>
    </dgm:pt>
    <dgm:pt modelId="{503E4560-7968-42BD-9001-587C460EB4B8}" type="sibTrans" cxnId="{8B249707-2E65-47B8-927E-C3B1D6547209}">
      <dgm:prSet/>
      <dgm:spPr/>
      <dgm:t>
        <a:bodyPr/>
        <a:lstStyle/>
        <a:p>
          <a:endParaRPr lang="en-US"/>
        </a:p>
      </dgm:t>
    </dgm:pt>
    <dgm:pt modelId="{3EF6D303-3671-490F-9934-3D8C0B3D9FA6}">
      <dgm:prSet phldrT="[Text]" custT="1"/>
      <dgm:spPr>
        <a:solidFill>
          <a:srgbClr val="FFFF99">
            <a:alpha val="89804"/>
          </a:srgbClr>
        </a:solidFill>
      </dgm:spPr>
      <dgm:t>
        <a:bodyPr/>
        <a:lstStyle/>
        <a:p>
          <a:r>
            <a:rPr lang="mn-MN" sz="2400" dirty="0" smtClean="0">
              <a:latin typeface="Times New Roman" panose="02020603050405020304" pitchFamily="18" charset="0"/>
              <a:cs typeface="Times New Roman" panose="02020603050405020304" pitchFamily="18" charset="0"/>
            </a:rPr>
            <a:t>Ой модны нөөц, түүний дагалт баялгийн нөөц</a:t>
          </a:r>
          <a:endParaRPr lang="en-US" sz="2400" dirty="0">
            <a:latin typeface="Times New Roman" panose="02020603050405020304" pitchFamily="18" charset="0"/>
            <a:cs typeface="Times New Roman" panose="02020603050405020304" pitchFamily="18" charset="0"/>
          </a:endParaRPr>
        </a:p>
      </dgm:t>
    </dgm:pt>
    <dgm:pt modelId="{4C301CEE-028E-49CC-B37F-D8219AC452E7}" type="parTrans" cxnId="{674CCCEF-47A8-44DF-8790-346D96C3F682}">
      <dgm:prSet/>
      <dgm:spPr/>
      <dgm:t>
        <a:bodyPr/>
        <a:lstStyle/>
        <a:p>
          <a:endParaRPr lang="en-US"/>
        </a:p>
      </dgm:t>
    </dgm:pt>
    <dgm:pt modelId="{F8355845-5DA1-4B02-A3D6-0FD2EEF89166}" type="sibTrans" cxnId="{674CCCEF-47A8-44DF-8790-346D96C3F682}">
      <dgm:prSet/>
      <dgm:spPr/>
      <dgm:t>
        <a:bodyPr/>
        <a:lstStyle/>
        <a:p>
          <a:endParaRPr lang="en-US"/>
        </a:p>
      </dgm:t>
    </dgm:pt>
    <dgm:pt modelId="{349078B8-0F93-46E3-9BFB-DA4940D8B92B}">
      <dgm:prSet phldrT="[Text]" custT="1"/>
      <dgm:spPr>
        <a:solidFill>
          <a:srgbClr val="FFFF99">
            <a:alpha val="89804"/>
          </a:srgbClr>
        </a:solidFill>
      </dgm:spPr>
      <dgm:t>
        <a:bodyPr/>
        <a:lstStyle/>
        <a:p>
          <a:r>
            <a:rPr lang="mn-MN" sz="2400" dirty="0" smtClean="0">
              <a:latin typeface="Times New Roman" panose="02020603050405020304" pitchFamily="18" charset="0"/>
              <a:cs typeface="Times New Roman" panose="02020603050405020304" pitchFamily="18" charset="0"/>
            </a:rPr>
            <a:t>Ойн дагалт баялаг – ойгоос авч ашиглаж байгаа аливаа баялгийн нөөц</a:t>
          </a:r>
          <a:endParaRPr lang="en-US" sz="2400" dirty="0">
            <a:latin typeface="Times New Roman" panose="02020603050405020304" pitchFamily="18" charset="0"/>
            <a:cs typeface="Times New Roman" panose="02020603050405020304" pitchFamily="18" charset="0"/>
          </a:endParaRPr>
        </a:p>
      </dgm:t>
    </dgm:pt>
    <dgm:pt modelId="{74FB237D-5ED6-4768-97E6-0AFA9E4A2743}" type="parTrans" cxnId="{88A2B875-545A-4FE4-BB3A-92EF9864F97C}">
      <dgm:prSet/>
      <dgm:spPr/>
      <dgm:t>
        <a:bodyPr/>
        <a:lstStyle/>
        <a:p>
          <a:endParaRPr lang="en-US"/>
        </a:p>
      </dgm:t>
    </dgm:pt>
    <dgm:pt modelId="{40978681-6999-42D2-987D-649E3B392C97}" type="sibTrans" cxnId="{88A2B875-545A-4FE4-BB3A-92EF9864F97C}">
      <dgm:prSet/>
      <dgm:spPr/>
      <dgm:t>
        <a:bodyPr/>
        <a:lstStyle/>
        <a:p>
          <a:endParaRPr lang="en-US"/>
        </a:p>
      </dgm:t>
    </dgm:pt>
    <dgm:pt modelId="{B4A71BCB-1259-47E4-86C1-EB7B86144213}" type="pres">
      <dgm:prSet presAssocID="{3B648B6E-7960-4A05-B34B-0FE904CAEF8F}" presName="Name0" presStyleCnt="0">
        <dgm:presLayoutVars>
          <dgm:dir/>
          <dgm:animLvl val="lvl"/>
          <dgm:resizeHandles val="exact"/>
        </dgm:presLayoutVars>
      </dgm:prSet>
      <dgm:spPr/>
      <dgm:t>
        <a:bodyPr/>
        <a:lstStyle/>
        <a:p>
          <a:endParaRPr lang="en-US"/>
        </a:p>
      </dgm:t>
    </dgm:pt>
    <dgm:pt modelId="{B728A377-DD26-4E32-989D-F9F54A4AFD88}" type="pres">
      <dgm:prSet presAssocID="{2419C04C-29DE-4CC6-89A6-98F23A3B7167}" presName="linNode" presStyleCnt="0"/>
      <dgm:spPr/>
    </dgm:pt>
    <dgm:pt modelId="{936FD5B7-97EC-4D46-B832-0B8B786485F0}" type="pres">
      <dgm:prSet presAssocID="{2419C04C-29DE-4CC6-89A6-98F23A3B7167}" presName="parentText" presStyleLbl="node1" presStyleIdx="0" presStyleCnt="3" custScaleX="61113" custScaleY="182555">
        <dgm:presLayoutVars>
          <dgm:chMax val="1"/>
          <dgm:bulletEnabled val="1"/>
        </dgm:presLayoutVars>
      </dgm:prSet>
      <dgm:spPr/>
      <dgm:t>
        <a:bodyPr/>
        <a:lstStyle/>
        <a:p>
          <a:endParaRPr lang="en-US"/>
        </a:p>
      </dgm:t>
    </dgm:pt>
    <dgm:pt modelId="{414FD83E-9424-45E6-A7DC-10C2FD785460}" type="pres">
      <dgm:prSet presAssocID="{2419C04C-29DE-4CC6-89A6-98F23A3B7167}" presName="descendantText" presStyleLbl="alignAccFollowNode1" presStyleIdx="0" presStyleCnt="3" custScaleX="113278" custScaleY="228118" custLinFactNeighborY="0">
        <dgm:presLayoutVars>
          <dgm:bulletEnabled val="1"/>
        </dgm:presLayoutVars>
      </dgm:prSet>
      <dgm:spPr/>
      <dgm:t>
        <a:bodyPr/>
        <a:lstStyle/>
        <a:p>
          <a:endParaRPr lang="en-US"/>
        </a:p>
      </dgm:t>
    </dgm:pt>
    <dgm:pt modelId="{47E46739-5C4B-405C-A603-8406931FF4C2}" type="pres">
      <dgm:prSet presAssocID="{5A089720-CFF5-419E-B84A-2BC008588C02}" presName="sp" presStyleCnt="0"/>
      <dgm:spPr/>
    </dgm:pt>
    <dgm:pt modelId="{91D2CADF-7758-4DC0-BA18-F3DF773F71DE}" type="pres">
      <dgm:prSet presAssocID="{CA02FE79-4608-460D-8F69-710BF3404051}" presName="linNode" presStyleCnt="0"/>
      <dgm:spPr/>
    </dgm:pt>
    <dgm:pt modelId="{4AFBA132-648F-4D4E-B4D2-F0E829C5DF8B}" type="pres">
      <dgm:prSet presAssocID="{CA02FE79-4608-460D-8F69-710BF3404051}" presName="parentText" presStyleLbl="node1" presStyleIdx="1" presStyleCnt="3" custScaleX="61113" custScaleY="142940">
        <dgm:presLayoutVars>
          <dgm:chMax val="1"/>
          <dgm:bulletEnabled val="1"/>
        </dgm:presLayoutVars>
      </dgm:prSet>
      <dgm:spPr/>
      <dgm:t>
        <a:bodyPr/>
        <a:lstStyle/>
        <a:p>
          <a:endParaRPr lang="en-US"/>
        </a:p>
      </dgm:t>
    </dgm:pt>
    <dgm:pt modelId="{3E9C5EBD-13B6-44E0-903A-9D241C5A2069}" type="pres">
      <dgm:prSet presAssocID="{CA02FE79-4608-460D-8F69-710BF3404051}" presName="descendantText" presStyleLbl="alignAccFollowNode1" presStyleIdx="1" presStyleCnt="3" custScaleX="113278" custScaleY="143659" custLinFactNeighborY="0">
        <dgm:presLayoutVars>
          <dgm:bulletEnabled val="1"/>
        </dgm:presLayoutVars>
      </dgm:prSet>
      <dgm:spPr/>
      <dgm:t>
        <a:bodyPr/>
        <a:lstStyle/>
        <a:p>
          <a:endParaRPr lang="en-US"/>
        </a:p>
      </dgm:t>
    </dgm:pt>
    <dgm:pt modelId="{3B90F203-F1ED-4621-AC0D-37881D51C2A4}" type="pres">
      <dgm:prSet presAssocID="{A6AD7D4C-781B-49D2-A2B6-D45B9CC453C0}" presName="sp" presStyleCnt="0"/>
      <dgm:spPr/>
    </dgm:pt>
    <dgm:pt modelId="{86EA68E0-FCCC-4C96-BF8D-9A6E692AF4F6}" type="pres">
      <dgm:prSet presAssocID="{2210DDE0-9902-4C5E-9E97-0C3C8389C0BC}" presName="linNode" presStyleCnt="0"/>
      <dgm:spPr/>
    </dgm:pt>
    <dgm:pt modelId="{D5EFD095-6854-49C4-9541-AE7151D8D19D}" type="pres">
      <dgm:prSet presAssocID="{2210DDE0-9902-4C5E-9E97-0C3C8389C0BC}" presName="parentText" presStyleLbl="node1" presStyleIdx="2" presStyleCnt="3" custScaleX="61113" custScaleY="114804">
        <dgm:presLayoutVars>
          <dgm:chMax val="1"/>
          <dgm:bulletEnabled val="1"/>
        </dgm:presLayoutVars>
      </dgm:prSet>
      <dgm:spPr/>
      <dgm:t>
        <a:bodyPr/>
        <a:lstStyle/>
        <a:p>
          <a:endParaRPr lang="en-US"/>
        </a:p>
      </dgm:t>
    </dgm:pt>
    <dgm:pt modelId="{A923AED0-6070-436B-9E2F-8E54177C8F7B}" type="pres">
      <dgm:prSet presAssocID="{2210DDE0-9902-4C5E-9E97-0C3C8389C0BC}" presName="descendantText" presStyleLbl="alignAccFollowNode1" presStyleIdx="2" presStyleCnt="3" custScaleX="113278" custScaleY="145995">
        <dgm:presLayoutVars>
          <dgm:bulletEnabled val="1"/>
        </dgm:presLayoutVars>
      </dgm:prSet>
      <dgm:spPr/>
      <dgm:t>
        <a:bodyPr/>
        <a:lstStyle/>
        <a:p>
          <a:endParaRPr lang="en-US"/>
        </a:p>
      </dgm:t>
    </dgm:pt>
  </dgm:ptLst>
  <dgm:cxnLst>
    <dgm:cxn modelId="{EFDF424D-B389-4F72-B135-31C8E271E783}" type="presOf" srcId="{3B648B6E-7960-4A05-B34B-0FE904CAEF8F}" destId="{B4A71BCB-1259-47E4-86C1-EB7B86144213}" srcOrd="0" destOrd="0" presId="urn:microsoft.com/office/officeart/2005/8/layout/vList5"/>
    <dgm:cxn modelId="{B6A6C97D-1D94-4C84-B441-F2E8AE58F480}" srcId="{2419C04C-29DE-4CC6-89A6-98F23A3B7167}" destId="{64A6E081-4792-4162-A524-93CEF9185647}" srcOrd="0" destOrd="0" parTransId="{FA6360B0-4407-4524-B0D3-71FAA570E700}" sibTransId="{A793B85F-3A8D-4E06-A823-B2A25EE26D3C}"/>
    <dgm:cxn modelId="{588D3732-EB36-48CA-8721-887B97BA68F1}" type="presOf" srcId="{BE913F0F-0D4B-44CD-B10F-65CDB376156D}" destId="{3E9C5EBD-13B6-44E0-903A-9D241C5A2069}" srcOrd="0" destOrd="0" presId="urn:microsoft.com/office/officeart/2005/8/layout/vList5"/>
    <dgm:cxn modelId="{8B249707-2E65-47B8-927E-C3B1D6547209}" srcId="{3B648B6E-7960-4A05-B34B-0FE904CAEF8F}" destId="{2210DDE0-9902-4C5E-9E97-0C3C8389C0BC}" srcOrd="2" destOrd="0" parTransId="{9E902FDC-9D1E-4076-998B-2BF9BD95786A}" sibTransId="{503E4560-7968-42BD-9001-587C460EB4B8}"/>
    <dgm:cxn modelId="{54391325-7B64-4D25-B5C8-286588F9E9B4}" type="presOf" srcId="{2210DDE0-9902-4C5E-9E97-0C3C8389C0BC}" destId="{D5EFD095-6854-49C4-9541-AE7151D8D19D}" srcOrd="0" destOrd="0" presId="urn:microsoft.com/office/officeart/2005/8/layout/vList5"/>
    <dgm:cxn modelId="{3D5F3FDB-8F18-4F10-8D78-13C8DFC1D001}" type="presOf" srcId="{64A6E081-4792-4162-A524-93CEF9185647}" destId="{414FD83E-9424-45E6-A7DC-10C2FD785460}" srcOrd="0" destOrd="0" presId="urn:microsoft.com/office/officeart/2005/8/layout/vList5"/>
    <dgm:cxn modelId="{744941EE-59A2-4F73-B953-151C8597C79C}" srcId="{3B648B6E-7960-4A05-B34B-0FE904CAEF8F}" destId="{CA02FE79-4608-460D-8F69-710BF3404051}" srcOrd="1" destOrd="0" parTransId="{B9D6EB2E-164A-4353-9B53-5717E71EE5B0}" sibTransId="{A6AD7D4C-781B-49D2-A2B6-D45B9CC453C0}"/>
    <dgm:cxn modelId="{A805D76E-575B-4FD4-94AD-13DD7A2C4652}" type="presOf" srcId="{CA02FE79-4608-460D-8F69-710BF3404051}" destId="{4AFBA132-648F-4D4E-B4D2-F0E829C5DF8B}" srcOrd="0" destOrd="0" presId="urn:microsoft.com/office/officeart/2005/8/layout/vList5"/>
    <dgm:cxn modelId="{3930D902-05C6-4C1C-BE7B-1BB77186C199}" srcId="{CA02FE79-4608-460D-8F69-710BF3404051}" destId="{BE913F0F-0D4B-44CD-B10F-65CDB376156D}" srcOrd="0" destOrd="0" parTransId="{A3A1A130-8FAE-4A6D-90C1-ADC3D8917632}" sibTransId="{1E986D22-1857-447A-A90D-509263545B90}"/>
    <dgm:cxn modelId="{A2769683-EC06-45B7-9F77-7FEDA6B4F099}" type="presOf" srcId="{2419C04C-29DE-4CC6-89A6-98F23A3B7167}" destId="{936FD5B7-97EC-4D46-B832-0B8B786485F0}" srcOrd="0" destOrd="0" presId="urn:microsoft.com/office/officeart/2005/8/layout/vList5"/>
    <dgm:cxn modelId="{51549D96-F086-498C-A552-C2778E501E14}" srcId="{3B648B6E-7960-4A05-B34B-0FE904CAEF8F}" destId="{2419C04C-29DE-4CC6-89A6-98F23A3B7167}" srcOrd="0" destOrd="0" parTransId="{3791B21D-5498-46CB-B620-298872409AE1}" sibTransId="{5A089720-CFF5-419E-B84A-2BC008588C02}"/>
    <dgm:cxn modelId="{A9EE9B13-42DC-4C99-A289-F12D662268CE}" type="presOf" srcId="{349078B8-0F93-46E3-9BFB-DA4940D8B92B}" destId="{A923AED0-6070-436B-9E2F-8E54177C8F7B}" srcOrd="0" destOrd="1" presId="urn:microsoft.com/office/officeart/2005/8/layout/vList5"/>
    <dgm:cxn modelId="{88A2B875-545A-4FE4-BB3A-92EF9864F97C}" srcId="{2210DDE0-9902-4C5E-9E97-0C3C8389C0BC}" destId="{349078B8-0F93-46E3-9BFB-DA4940D8B92B}" srcOrd="1" destOrd="0" parTransId="{74FB237D-5ED6-4768-97E6-0AFA9E4A2743}" sibTransId="{40978681-6999-42D2-987D-649E3B392C97}"/>
    <dgm:cxn modelId="{CDA97477-E71A-4BBD-B592-18F842FF3986}" type="presOf" srcId="{3EF6D303-3671-490F-9934-3D8C0B3D9FA6}" destId="{A923AED0-6070-436B-9E2F-8E54177C8F7B}" srcOrd="0" destOrd="0" presId="urn:microsoft.com/office/officeart/2005/8/layout/vList5"/>
    <dgm:cxn modelId="{674CCCEF-47A8-44DF-8790-346D96C3F682}" srcId="{2210DDE0-9902-4C5E-9E97-0C3C8389C0BC}" destId="{3EF6D303-3671-490F-9934-3D8C0B3D9FA6}" srcOrd="0" destOrd="0" parTransId="{4C301CEE-028E-49CC-B37F-D8219AC452E7}" sibTransId="{F8355845-5DA1-4B02-A3D6-0FD2EEF89166}"/>
    <dgm:cxn modelId="{9DBE476B-A5C1-4F45-B5B1-DA4BDB6E7A31}" type="presParOf" srcId="{B4A71BCB-1259-47E4-86C1-EB7B86144213}" destId="{B728A377-DD26-4E32-989D-F9F54A4AFD88}" srcOrd="0" destOrd="0" presId="urn:microsoft.com/office/officeart/2005/8/layout/vList5"/>
    <dgm:cxn modelId="{3F242976-43AF-497B-B38F-C548E9C1F25C}" type="presParOf" srcId="{B728A377-DD26-4E32-989D-F9F54A4AFD88}" destId="{936FD5B7-97EC-4D46-B832-0B8B786485F0}" srcOrd="0" destOrd="0" presId="urn:microsoft.com/office/officeart/2005/8/layout/vList5"/>
    <dgm:cxn modelId="{69ADE4E6-A48E-411A-9C7A-9261C9636792}" type="presParOf" srcId="{B728A377-DD26-4E32-989D-F9F54A4AFD88}" destId="{414FD83E-9424-45E6-A7DC-10C2FD785460}" srcOrd="1" destOrd="0" presId="urn:microsoft.com/office/officeart/2005/8/layout/vList5"/>
    <dgm:cxn modelId="{D7868F66-FCE0-4022-A2FA-5E4759407A1C}" type="presParOf" srcId="{B4A71BCB-1259-47E4-86C1-EB7B86144213}" destId="{47E46739-5C4B-405C-A603-8406931FF4C2}" srcOrd="1" destOrd="0" presId="urn:microsoft.com/office/officeart/2005/8/layout/vList5"/>
    <dgm:cxn modelId="{9D53D59E-25B8-4B7B-912A-3B84929C4850}" type="presParOf" srcId="{B4A71BCB-1259-47E4-86C1-EB7B86144213}" destId="{91D2CADF-7758-4DC0-BA18-F3DF773F71DE}" srcOrd="2" destOrd="0" presId="urn:microsoft.com/office/officeart/2005/8/layout/vList5"/>
    <dgm:cxn modelId="{CB0EF254-9E13-4412-9E82-1166CADDBADE}" type="presParOf" srcId="{91D2CADF-7758-4DC0-BA18-F3DF773F71DE}" destId="{4AFBA132-648F-4D4E-B4D2-F0E829C5DF8B}" srcOrd="0" destOrd="0" presId="urn:microsoft.com/office/officeart/2005/8/layout/vList5"/>
    <dgm:cxn modelId="{7C15D1D8-CD77-4086-B917-BDCE470C81E4}" type="presParOf" srcId="{91D2CADF-7758-4DC0-BA18-F3DF773F71DE}" destId="{3E9C5EBD-13B6-44E0-903A-9D241C5A2069}" srcOrd="1" destOrd="0" presId="urn:microsoft.com/office/officeart/2005/8/layout/vList5"/>
    <dgm:cxn modelId="{34C70C55-A1D8-477E-9FFA-ABF0478DE2A5}" type="presParOf" srcId="{B4A71BCB-1259-47E4-86C1-EB7B86144213}" destId="{3B90F203-F1ED-4621-AC0D-37881D51C2A4}" srcOrd="3" destOrd="0" presId="urn:microsoft.com/office/officeart/2005/8/layout/vList5"/>
    <dgm:cxn modelId="{91FDCB45-F974-49A2-97CB-BC42D2AF86BE}" type="presParOf" srcId="{B4A71BCB-1259-47E4-86C1-EB7B86144213}" destId="{86EA68E0-FCCC-4C96-BF8D-9A6E692AF4F6}" srcOrd="4" destOrd="0" presId="urn:microsoft.com/office/officeart/2005/8/layout/vList5"/>
    <dgm:cxn modelId="{8AC1DC81-D385-4D1C-B476-3BA84220A2F9}" type="presParOf" srcId="{86EA68E0-FCCC-4C96-BF8D-9A6E692AF4F6}" destId="{D5EFD095-6854-49C4-9541-AE7151D8D19D}" srcOrd="0" destOrd="0" presId="urn:microsoft.com/office/officeart/2005/8/layout/vList5"/>
    <dgm:cxn modelId="{491DA692-DC78-4A64-893B-776CBAC4ADCD}" type="presParOf" srcId="{86EA68E0-FCCC-4C96-BF8D-9A6E692AF4F6}" destId="{A923AED0-6070-436B-9E2F-8E54177C8F7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648B6E-7960-4A05-B34B-0FE904CAEF8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2419C04C-29DE-4CC6-89A6-98F23A3B7167}">
      <dgm:prSet phldrT="[Text]">
        <dgm:style>
          <a:lnRef idx="1">
            <a:schemeClr val="accent1"/>
          </a:lnRef>
          <a:fillRef idx="2">
            <a:schemeClr val="accent1"/>
          </a:fillRef>
          <a:effectRef idx="1">
            <a:schemeClr val="accent1"/>
          </a:effectRef>
          <a:fontRef idx="minor">
            <a:schemeClr val="dk1"/>
          </a:fontRef>
        </dgm:style>
      </dgm:prSet>
      <dgm:spPr>
        <a:ln/>
      </dgm:spPr>
      <dgm:t>
        <a:bodyPr/>
        <a:lstStyle/>
        <a:p>
          <a:r>
            <a:rPr lang="mn-MN" b="1" dirty="0" smtClean="0">
              <a:solidFill>
                <a:schemeClr val="tx1"/>
              </a:solidFill>
              <a:latin typeface="Times New Roman" panose="02020603050405020304" pitchFamily="18" charset="0"/>
              <a:cs typeface="Times New Roman" panose="02020603050405020304" pitchFamily="18" charset="0"/>
            </a:rPr>
            <a:t>Ойн санд үзүүлэх хортой нөлөөлөл</a:t>
          </a:r>
          <a:endParaRPr lang="en-US" b="1" dirty="0">
            <a:solidFill>
              <a:schemeClr val="tx1"/>
            </a:solidFill>
            <a:latin typeface="Times New Roman" panose="02020603050405020304" pitchFamily="18" charset="0"/>
            <a:cs typeface="Times New Roman" panose="02020603050405020304" pitchFamily="18" charset="0"/>
          </a:endParaRPr>
        </a:p>
      </dgm:t>
    </dgm:pt>
    <dgm:pt modelId="{3791B21D-5498-46CB-B620-298872409AE1}" type="parTrans" cxnId="{51549D96-F086-498C-A552-C2778E501E14}">
      <dgm:prSet/>
      <dgm:spPr/>
      <dgm:t>
        <a:bodyPr/>
        <a:lstStyle/>
        <a:p>
          <a:endParaRPr lang="en-US"/>
        </a:p>
      </dgm:t>
    </dgm:pt>
    <dgm:pt modelId="{5A089720-CFF5-419E-B84A-2BC008588C02}" type="sibTrans" cxnId="{51549D96-F086-498C-A552-C2778E501E14}">
      <dgm:prSet/>
      <dgm:spPr/>
      <dgm:t>
        <a:bodyPr/>
        <a:lstStyle/>
        <a:p>
          <a:endParaRPr lang="en-US"/>
        </a:p>
      </dgm:t>
    </dgm:pt>
    <dgm:pt modelId="{64A6E081-4792-4162-A524-93CEF9185647}">
      <dgm:prSet phldrT="[Text]" custT="1"/>
      <dgm:spPr/>
      <dgm:t>
        <a:bodyPr/>
        <a:lstStyle/>
        <a:p>
          <a:r>
            <a:rPr lang="mn-MN" sz="2200" dirty="0" smtClean="0">
              <a:latin typeface="Times New Roman" panose="02020603050405020304" pitchFamily="18" charset="0"/>
              <a:cs typeface="Times New Roman" panose="02020603050405020304" pitchFamily="18" charset="0"/>
            </a:rPr>
            <a:t>Аж ахуйн болон үйлдвэрлэлийн үйл ажиллагааны явцад ойн санг бүрдүүлэгч хүчин зүйлийн даац чадавхид хохирол учруулсан, ойг бохирдуулж, улмаар ойн төлөв байдлыг доройтуулсан бүхий л сөрөг үйлдэл</a:t>
          </a:r>
          <a:endParaRPr lang="en-US" sz="2200" dirty="0">
            <a:latin typeface="Times New Roman" panose="02020603050405020304" pitchFamily="18" charset="0"/>
            <a:cs typeface="Times New Roman" panose="02020603050405020304" pitchFamily="18" charset="0"/>
          </a:endParaRPr>
        </a:p>
      </dgm:t>
    </dgm:pt>
    <dgm:pt modelId="{FA6360B0-4407-4524-B0D3-71FAA570E700}" type="parTrans" cxnId="{B6A6C97D-1D94-4C84-B441-F2E8AE58F480}">
      <dgm:prSet/>
      <dgm:spPr/>
      <dgm:t>
        <a:bodyPr/>
        <a:lstStyle/>
        <a:p>
          <a:endParaRPr lang="en-US"/>
        </a:p>
      </dgm:t>
    </dgm:pt>
    <dgm:pt modelId="{A793B85F-3A8D-4E06-A823-B2A25EE26D3C}" type="sibTrans" cxnId="{B6A6C97D-1D94-4C84-B441-F2E8AE58F480}">
      <dgm:prSet/>
      <dgm:spPr/>
      <dgm:t>
        <a:bodyPr/>
        <a:lstStyle/>
        <a:p>
          <a:endParaRPr lang="en-US"/>
        </a:p>
      </dgm:t>
    </dgm:pt>
    <dgm:pt modelId="{CA02FE79-4608-460D-8F69-710BF3404051}">
      <dgm:prSet phldrT="[Text]">
        <dgm:style>
          <a:lnRef idx="1">
            <a:schemeClr val="accent6"/>
          </a:lnRef>
          <a:fillRef idx="2">
            <a:schemeClr val="accent6"/>
          </a:fillRef>
          <a:effectRef idx="1">
            <a:schemeClr val="accent6"/>
          </a:effectRef>
          <a:fontRef idx="minor">
            <a:schemeClr val="dk1"/>
          </a:fontRef>
        </dgm:style>
      </dgm:prSet>
      <dgm:spPr/>
      <dgm:t>
        <a:bodyPr/>
        <a:lstStyle/>
        <a:p>
          <a:r>
            <a:rPr lang="mn-MN" b="1" dirty="0" smtClean="0">
              <a:solidFill>
                <a:schemeClr val="tx1"/>
              </a:solidFill>
              <a:latin typeface="Times New Roman" panose="02020603050405020304" pitchFamily="18" charset="0"/>
              <a:cs typeface="Times New Roman" panose="02020603050405020304" pitchFamily="18" charset="0"/>
            </a:rPr>
            <a:t>Түймрийн аюултай үе</a:t>
          </a:r>
          <a:endParaRPr lang="en-US" b="1" dirty="0">
            <a:solidFill>
              <a:schemeClr val="tx1"/>
            </a:solidFill>
            <a:latin typeface="Times New Roman" panose="02020603050405020304" pitchFamily="18" charset="0"/>
            <a:cs typeface="Times New Roman" panose="02020603050405020304" pitchFamily="18" charset="0"/>
          </a:endParaRPr>
        </a:p>
      </dgm:t>
    </dgm:pt>
    <dgm:pt modelId="{B9D6EB2E-164A-4353-9B53-5717E71EE5B0}" type="parTrans" cxnId="{744941EE-59A2-4F73-B953-151C8597C79C}">
      <dgm:prSet/>
      <dgm:spPr/>
      <dgm:t>
        <a:bodyPr/>
        <a:lstStyle/>
        <a:p>
          <a:endParaRPr lang="en-US"/>
        </a:p>
      </dgm:t>
    </dgm:pt>
    <dgm:pt modelId="{A6AD7D4C-781B-49D2-A2B6-D45B9CC453C0}" type="sibTrans" cxnId="{744941EE-59A2-4F73-B953-151C8597C79C}">
      <dgm:prSet/>
      <dgm:spPr/>
      <dgm:t>
        <a:bodyPr/>
        <a:lstStyle/>
        <a:p>
          <a:endParaRPr lang="en-US"/>
        </a:p>
      </dgm:t>
    </dgm:pt>
    <dgm:pt modelId="{BE913F0F-0D4B-44CD-B10F-65CDB376156D}">
      <dgm:prSet phldrT="[Text]" custT="1"/>
      <dgm:spPr>
        <a:solidFill>
          <a:schemeClr val="accent6">
            <a:lumMod val="20000"/>
            <a:lumOff val="80000"/>
            <a:alpha val="90000"/>
          </a:schemeClr>
        </a:solidFill>
      </dgm:spPr>
      <dgm:t>
        <a:bodyPr/>
        <a:lstStyle/>
        <a:p>
          <a:r>
            <a:rPr lang="mn-MN" sz="2200" dirty="0" smtClean="0">
              <a:latin typeface="Times New Roman" panose="02020603050405020304" pitchFamily="18" charset="0"/>
              <a:cs typeface="Times New Roman" panose="02020603050405020304" pitchFamily="18" charset="0"/>
            </a:rPr>
            <a:t>Тухайн нутаг дэвсгэрт ой, хээрийн түймэр гарах байгалийн нөхцөл бүрдсэн хуурайшилт бүхий цаг хугацаа </a:t>
          </a:r>
          <a:r>
            <a:rPr lang="en-US" sz="2200" dirty="0" smtClean="0">
              <a:latin typeface="Times New Roman" panose="02020603050405020304" pitchFamily="18" charset="0"/>
              <a:cs typeface="Times New Roman" panose="02020603050405020304" pitchFamily="18" charset="0"/>
            </a:rPr>
            <a:t>(III/20-VI/10, IX/20-XI/10)</a:t>
          </a:r>
          <a:endParaRPr lang="en-US" sz="2200" dirty="0">
            <a:latin typeface="Times New Roman" panose="02020603050405020304" pitchFamily="18" charset="0"/>
            <a:cs typeface="Times New Roman" panose="02020603050405020304" pitchFamily="18" charset="0"/>
          </a:endParaRPr>
        </a:p>
      </dgm:t>
    </dgm:pt>
    <dgm:pt modelId="{A3A1A130-8FAE-4A6D-90C1-ADC3D8917632}" type="parTrans" cxnId="{3930D902-05C6-4C1C-BE7B-1BB77186C199}">
      <dgm:prSet/>
      <dgm:spPr/>
      <dgm:t>
        <a:bodyPr/>
        <a:lstStyle/>
        <a:p>
          <a:endParaRPr lang="en-US"/>
        </a:p>
      </dgm:t>
    </dgm:pt>
    <dgm:pt modelId="{1E986D22-1857-447A-A90D-509263545B90}" type="sibTrans" cxnId="{3930D902-05C6-4C1C-BE7B-1BB77186C199}">
      <dgm:prSet/>
      <dgm:spPr/>
      <dgm:t>
        <a:bodyPr/>
        <a:lstStyle/>
        <a:p>
          <a:endParaRPr lang="en-US"/>
        </a:p>
      </dgm:t>
    </dgm:pt>
    <dgm:pt modelId="{2210DDE0-9902-4C5E-9E97-0C3C8389C0BC}">
      <dgm:prSet phldrT="[Text]">
        <dgm:style>
          <a:lnRef idx="1">
            <a:schemeClr val="accent3"/>
          </a:lnRef>
          <a:fillRef idx="2">
            <a:schemeClr val="accent3"/>
          </a:fillRef>
          <a:effectRef idx="1">
            <a:schemeClr val="accent3"/>
          </a:effectRef>
          <a:fontRef idx="minor">
            <a:schemeClr val="dk1"/>
          </a:fontRef>
        </dgm:style>
      </dgm:prSet>
      <dgm:spPr>
        <a:solidFill>
          <a:srgbClr val="FFFF66"/>
        </a:solidFill>
      </dgm:spPr>
      <dgm:t>
        <a:bodyPr/>
        <a:lstStyle/>
        <a:p>
          <a:r>
            <a:rPr lang="mn-MN" b="1" dirty="0" smtClean="0">
              <a:solidFill>
                <a:schemeClr val="tx1"/>
              </a:solidFill>
              <a:latin typeface="Times New Roman" panose="02020603050405020304" pitchFamily="18" charset="0"/>
              <a:cs typeface="Times New Roman" panose="02020603050405020304" pitchFamily="18" charset="0"/>
            </a:rPr>
            <a:t>Ой, хээрийн түймрээс урьдчилан сэргийлэх</a:t>
          </a:r>
          <a:endParaRPr lang="en-US" b="1" dirty="0">
            <a:solidFill>
              <a:schemeClr val="tx1"/>
            </a:solidFill>
            <a:latin typeface="Times New Roman" panose="02020603050405020304" pitchFamily="18" charset="0"/>
            <a:cs typeface="Times New Roman" panose="02020603050405020304" pitchFamily="18" charset="0"/>
          </a:endParaRPr>
        </a:p>
      </dgm:t>
    </dgm:pt>
    <dgm:pt modelId="{9E902FDC-9D1E-4076-998B-2BF9BD95786A}" type="parTrans" cxnId="{8B249707-2E65-47B8-927E-C3B1D6547209}">
      <dgm:prSet/>
      <dgm:spPr/>
      <dgm:t>
        <a:bodyPr/>
        <a:lstStyle/>
        <a:p>
          <a:endParaRPr lang="en-US"/>
        </a:p>
      </dgm:t>
    </dgm:pt>
    <dgm:pt modelId="{503E4560-7968-42BD-9001-587C460EB4B8}" type="sibTrans" cxnId="{8B249707-2E65-47B8-927E-C3B1D6547209}">
      <dgm:prSet/>
      <dgm:spPr/>
      <dgm:t>
        <a:bodyPr/>
        <a:lstStyle/>
        <a:p>
          <a:endParaRPr lang="en-US"/>
        </a:p>
      </dgm:t>
    </dgm:pt>
    <dgm:pt modelId="{3EF6D303-3671-490F-9934-3D8C0B3D9FA6}">
      <dgm:prSet phldrT="[Text]" custT="1"/>
      <dgm:spPr>
        <a:solidFill>
          <a:srgbClr val="FFFF99">
            <a:alpha val="90000"/>
          </a:srgbClr>
        </a:solidFill>
      </dgm:spPr>
      <dgm:t>
        <a:bodyPr/>
        <a:lstStyle/>
        <a:p>
          <a:r>
            <a:rPr lang="mn-MN" sz="2200" dirty="0" smtClean="0">
              <a:latin typeface="Times New Roman" panose="02020603050405020304" pitchFamily="18" charset="0"/>
              <a:cs typeface="Times New Roman" panose="02020603050405020304" pitchFamily="18" charset="0"/>
            </a:rPr>
            <a:t>Төрийн, ТББ, аж ахуй нэгж, иргэдээс ой, хээрийн түймэр үүсэж тархахаас сэргийлэх зорилгоор хэрэгжүүлж байгаа мэдээлэл, сургалт, сурталчилгааны болон ойн аж ахуйн арга хэмжээ</a:t>
          </a:r>
          <a:endParaRPr lang="en-US" sz="2200" dirty="0">
            <a:latin typeface="Times New Roman" panose="02020603050405020304" pitchFamily="18" charset="0"/>
            <a:cs typeface="Times New Roman" panose="02020603050405020304" pitchFamily="18" charset="0"/>
          </a:endParaRPr>
        </a:p>
      </dgm:t>
    </dgm:pt>
    <dgm:pt modelId="{4C301CEE-028E-49CC-B37F-D8219AC452E7}" type="parTrans" cxnId="{674CCCEF-47A8-44DF-8790-346D96C3F682}">
      <dgm:prSet/>
      <dgm:spPr/>
      <dgm:t>
        <a:bodyPr/>
        <a:lstStyle/>
        <a:p>
          <a:endParaRPr lang="en-US"/>
        </a:p>
      </dgm:t>
    </dgm:pt>
    <dgm:pt modelId="{F8355845-5DA1-4B02-A3D6-0FD2EEF89166}" type="sibTrans" cxnId="{674CCCEF-47A8-44DF-8790-346D96C3F682}">
      <dgm:prSet/>
      <dgm:spPr/>
      <dgm:t>
        <a:bodyPr/>
        <a:lstStyle/>
        <a:p>
          <a:endParaRPr lang="en-US"/>
        </a:p>
      </dgm:t>
    </dgm:pt>
    <dgm:pt modelId="{B4A71BCB-1259-47E4-86C1-EB7B86144213}" type="pres">
      <dgm:prSet presAssocID="{3B648B6E-7960-4A05-B34B-0FE904CAEF8F}" presName="Name0" presStyleCnt="0">
        <dgm:presLayoutVars>
          <dgm:dir/>
          <dgm:animLvl val="lvl"/>
          <dgm:resizeHandles val="exact"/>
        </dgm:presLayoutVars>
      </dgm:prSet>
      <dgm:spPr/>
      <dgm:t>
        <a:bodyPr/>
        <a:lstStyle/>
        <a:p>
          <a:endParaRPr lang="en-US"/>
        </a:p>
      </dgm:t>
    </dgm:pt>
    <dgm:pt modelId="{B728A377-DD26-4E32-989D-F9F54A4AFD88}" type="pres">
      <dgm:prSet presAssocID="{2419C04C-29DE-4CC6-89A6-98F23A3B7167}" presName="linNode" presStyleCnt="0"/>
      <dgm:spPr/>
    </dgm:pt>
    <dgm:pt modelId="{936FD5B7-97EC-4D46-B832-0B8B786485F0}" type="pres">
      <dgm:prSet presAssocID="{2419C04C-29DE-4CC6-89A6-98F23A3B7167}" presName="parentText" presStyleLbl="node1" presStyleIdx="0" presStyleCnt="3" custScaleX="61113" custScaleY="182555">
        <dgm:presLayoutVars>
          <dgm:chMax val="1"/>
          <dgm:bulletEnabled val="1"/>
        </dgm:presLayoutVars>
      </dgm:prSet>
      <dgm:spPr/>
      <dgm:t>
        <a:bodyPr/>
        <a:lstStyle/>
        <a:p>
          <a:endParaRPr lang="en-US"/>
        </a:p>
      </dgm:t>
    </dgm:pt>
    <dgm:pt modelId="{414FD83E-9424-45E6-A7DC-10C2FD785460}" type="pres">
      <dgm:prSet presAssocID="{2419C04C-29DE-4CC6-89A6-98F23A3B7167}" presName="descendantText" presStyleLbl="alignAccFollowNode1" presStyleIdx="0" presStyleCnt="3" custScaleX="113278" custScaleY="208162">
        <dgm:presLayoutVars>
          <dgm:bulletEnabled val="1"/>
        </dgm:presLayoutVars>
      </dgm:prSet>
      <dgm:spPr/>
      <dgm:t>
        <a:bodyPr/>
        <a:lstStyle/>
        <a:p>
          <a:endParaRPr lang="en-US"/>
        </a:p>
      </dgm:t>
    </dgm:pt>
    <dgm:pt modelId="{47E46739-5C4B-405C-A603-8406931FF4C2}" type="pres">
      <dgm:prSet presAssocID="{5A089720-CFF5-419E-B84A-2BC008588C02}" presName="sp" presStyleCnt="0"/>
      <dgm:spPr/>
    </dgm:pt>
    <dgm:pt modelId="{91D2CADF-7758-4DC0-BA18-F3DF773F71DE}" type="pres">
      <dgm:prSet presAssocID="{CA02FE79-4608-460D-8F69-710BF3404051}" presName="linNode" presStyleCnt="0"/>
      <dgm:spPr/>
    </dgm:pt>
    <dgm:pt modelId="{4AFBA132-648F-4D4E-B4D2-F0E829C5DF8B}" type="pres">
      <dgm:prSet presAssocID="{CA02FE79-4608-460D-8F69-710BF3404051}" presName="parentText" presStyleLbl="node1" presStyleIdx="1" presStyleCnt="3" custScaleX="61113" custScaleY="118176">
        <dgm:presLayoutVars>
          <dgm:chMax val="1"/>
          <dgm:bulletEnabled val="1"/>
        </dgm:presLayoutVars>
      </dgm:prSet>
      <dgm:spPr/>
      <dgm:t>
        <a:bodyPr/>
        <a:lstStyle/>
        <a:p>
          <a:endParaRPr lang="en-US"/>
        </a:p>
      </dgm:t>
    </dgm:pt>
    <dgm:pt modelId="{3E9C5EBD-13B6-44E0-903A-9D241C5A2069}" type="pres">
      <dgm:prSet presAssocID="{CA02FE79-4608-460D-8F69-710BF3404051}" presName="descendantText" presStyleLbl="alignAccFollowNode1" presStyleIdx="1" presStyleCnt="3" custScaleX="113278" custScaleY="147158">
        <dgm:presLayoutVars>
          <dgm:bulletEnabled val="1"/>
        </dgm:presLayoutVars>
      </dgm:prSet>
      <dgm:spPr/>
      <dgm:t>
        <a:bodyPr/>
        <a:lstStyle/>
        <a:p>
          <a:endParaRPr lang="en-US"/>
        </a:p>
      </dgm:t>
    </dgm:pt>
    <dgm:pt modelId="{3B90F203-F1ED-4621-AC0D-37881D51C2A4}" type="pres">
      <dgm:prSet presAssocID="{A6AD7D4C-781B-49D2-A2B6-D45B9CC453C0}" presName="sp" presStyleCnt="0"/>
      <dgm:spPr/>
    </dgm:pt>
    <dgm:pt modelId="{86EA68E0-FCCC-4C96-BF8D-9A6E692AF4F6}" type="pres">
      <dgm:prSet presAssocID="{2210DDE0-9902-4C5E-9E97-0C3C8389C0BC}" presName="linNode" presStyleCnt="0"/>
      <dgm:spPr/>
    </dgm:pt>
    <dgm:pt modelId="{D5EFD095-6854-49C4-9541-AE7151D8D19D}" type="pres">
      <dgm:prSet presAssocID="{2210DDE0-9902-4C5E-9E97-0C3C8389C0BC}" presName="parentText" presStyleLbl="node1" presStyleIdx="2" presStyleCnt="3" custScaleX="61113" custScaleY="133910">
        <dgm:presLayoutVars>
          <dgm:chMax val="1"/>
          <dgm:bulletEnabled val="1"/>
        </dgm:presLayoutVars>
      </dgm:prSet>
      <dgm:spPr/>
      <dgm:t>
        <a:bodyPr/>
        <a:lstStyle/>
        <a:p>
          <a:endParaRPr lang="en-US"/>
        </a:p>
      </dgm:t>
    </dgm:pt>
    <dgm:pt modelId="{A923AED0-6070-436B-9E2F-8E54177C8F7B}" type="pres">
      <dgm:prSet presAssocID="{2210DDE0-9902-4C5E-9E97-0C3C8389C0BC}" presName="descendantText" presStyleLbl="alignAccFollowNode1" presStyleIdx="2" presStyleCnt="3" custScaleX="113278" custScaleY="164709">
        <dgm:presLayoutVars>
          <dgm:bulletEnabled val="1"/>
        </dgm:presLayoutVars>
      </dgm:prSet>
      <dgm:spPr/>
      <dgm:t>
        <a:bodyPr/>
        <a:lstStyle/>
        <a:p>
          <a:endParaRPr lang="en-US"/>
        </a:p>
      </dgm:t>
    </dgm:pt>
  </dgm:ptLst>
  <dgm:cxnLst>
    <dgm:cxn modelId="{D1A42696-8BA7-4183-89F3-25EC91037212}" type="presOf" srcId="{3EF6D303-3671-490F-9934-3D8C0B3D9FA6}" destId="{A923AED0-6070-436B-9E2F-8E54177C8F7B}" srcOrd="0" destOrd="0" presId="urn:microsoft.com/office/officeart/2005/8/layout/vList5"/>
    <dgm:cxn modelId="{B6A6C97D-1D94-4C84-B441-F2E8AE58F480}" srcId="{2419C04C-29DE-4CC6-89A6-98F23A3B7167}" destId="{64A6E081-4792-4162-A524-93CEF9185647}" srcOrd="0" destOrd="0" parTransId="{FA6360B0-4407-4524-B0D3-71FAA570E700}" sibTransId="{A793B85F-3A8D-4E06-A823-B2A25EE26D3C}"/>
    <dgm:cxn modelId="{B60F66BC-F3E3-4F1A-A2A7-992BE9D5B22A}" type="presOf" srcId="{CA02FE79-4608-460D-8F69-710BF3404051}" destId="{4AFBA132-648F-4D4E-B4D2-F0E829C5DF8B}" srcOrd="0" destOrd="0" presId="urn:microsoft.com/office/officeart/2005/8/layout/vList5"/>
    <dgm:cxn modelId="{75A6C0EB-B660-4FEE-A9ED-D53CE7B82873}" type="presOf" srcId="{64A6E081-4792-4162-A524-93CEF9185647}" destId="{414FD83E-9424-45E6-A7DC-10C2FD785460}" srcOrd="0" destOrd="0" presId="urn:microsoft.com/office/officeart/2005/8/layout/vList5"/>
    <dgm:cxn modelId="{BF43C2C3-3E0B-47E6-B312-57502788E67D}" type="presOf" srcId="{2210DDE0-9902-4C5E-9E97-0C3C8389C0BC}" destId="{D5EFD095-6854-49C4-9541-AE7151D8D19D}" srcOrd="0" destOrd="0" presId="urn:microsoft.com/office/officeart/2005/8/layout/vList5"/>
    <dgm:cxn modelId="{AC36AD43-35FD-4566-A2AD-CAA785751F58}" type="presOf" srcId="{2419C04C-29DE-4CC6-89A6-98F23A3B7167}" destId="{936FD5B7-97EC-4D46-B832-0B8B786485F0}" srcOrd="0" destOrd="0" presId="urn:microsoft.com/office/officeart/2005/8/layout/vList5"/>
    <dgm:cxn modelId="{8B249707-2E65-47B8-927E-C3B1D6547209}" srcId="{3B648B6E-7960-4A05-B34B-0FE904CAEF8F}" destId="{2210DDE0-9902-4C5E-9E97-0C3C8389C0BC}" srcOrd="2" destOrd="0" parTransId="{9E902FDC-9D1E-4076-998B-2BF9BD95786A}" sibTransId="{503E4560-7968-42BD-9001-587C460EB4B8}"/>
    <dgm:cxn modelId="{7F591C91-FB74-4B18-A219-B6BB0FF27C4F}" type="presOf" srcId="{BE913F0F-0D4B-44CD-B10F-65CDB376156D}" destId="{3E9C5EBD-13B6-44E0-903A-9D241C5A2069}" srcOrd="0" destOrd="0" presId="urn:microsoft.com/office/officeart/2005/8/layout/vList5"/>
    <dgm:cxn modelId="{744941EE-59A2-4F73-B953-151C8597C79C}" srcId="{3B648B6E-7960-4A05-B34B-0FE904CAEF8F}" destId="{CA02FE79-4608-460D-8F69-710BF3404051}" srcOrd="1" destOrd="0" parTransId="{B9D6EB2E-164A-4353-9B53-5717E71EE5B0}" sibTransId="{A6AD7D4C-781B-49D2-A2B6-D45B9CC453C0}"/>
    <dgm:cxn modelId="{3930D902-05C6-4C1C-BE7B-1BB77186C199}" srcId="{CA02FE79-4608-460D-8F69-710BF3404051}" destId="{BE913F0F-0D4B-44CD-B10F-65CDB376156D}" srcOrd="0" destOrd="0" parTransId="{A3A1A130-8FAE-4A6D-90C1-ADC3D8917632}" sibTransId="{1E986D22-1857-447A-A90D-509263545B90}"/>
    <dgm:cxn modelId="{E97D09D8-9690-43FA-8F47-BABF9F36A9D9}" type="presOf" srcId="{3B648B6E-7960-4A05-B34B-0FE904CAEF8F}" destId="{B4A71BCB-1259-47E4-86C1-EB7B86144213}" srcOrd="0" destOrd="0" presId="urn:microsoft.com/office/officeart/2005/8/layout/vList5"/>
    <dgm:cxn modelId="{51549D96-F086-498C-A552-C2778E501E14}" srcId="{3B648B6E-7960-4A05-B34B-0FE904CAEF8F}" destId="{2419C04C-29DE-4CC6-89A6-98F23A3B7167}" srcOrd="0" destOrd="0" parTransId="{3791B21D-5498-46CB-B620-298872409AE1}" sibTransId="{5A089720-CFF5-419E-B84A-2BC008588C02}"/>
    <dgm:cxn modelId="{674CCCEF-47A8-44DF-8790-346D96C3F682}" srcId="{2210DDE0-9902-4C5E-9E97-0C3C8389C0BC}" destId="{3EF6D303-3671-490F-9934-3D8C0B3D9FA6}" srcOrd="0" destOrd="0" parTransId="{4C301CEE-028E-49CC-B37F-D8219AC452E7}" sibTransId="{F8355845-5DA1-4B02-A3D6-0FD2EEF89166}"/>
    <dgm:cxn modelId="{2D59B103-5FC4-462A-8D26-E679A6C12555}" type="presParOf" srcId="{B4A71BCB-1259-47E4-86C1-EB7B86144213}" destId="{B728A377-DD26-4E32-989D-F9F54A4AFD88}" srcOrd="0" destOrd="0" presId="urn:microsoft.com/office/officeart/2005/8/layout/vList5"/>
    <dgm:cxn modelId="{92544254-FC30-4ED9-9686-02A008A7F6A4}" type="presParOf" srcId="{B728A377-DD26-4E32-989D-F9F54A4AFD88}" destId="{936FD5B7-97EC-4D46-B832-0B8B786485F0}" srcOrd="0" destOrd="0" presId="urn:microsoft.com/office/officeart/2005/8/layout/vList5"/>
    <dgm:cxn modelId="{28257C5B-3868-4115-9608-B80D21A287A8}" type="presParOf" srcId="{B728A377-DD26-4E32-989D-F9F54A4AFD88}" destId="{414FD83E-9424-45E6-A7DC-10C2FD785460}" srcOrd="1" destOrd="0" presId="urn:microsoft.com/office/officeart/2005/8/layout/vList5"/>
    <dgm:cxn modelId="{63B5C67F-2ADC-4A9F-B901-073DC34203C9}" type="presParOf" srcId="{B4A71BCB-1259-47E4-86C1-EB7B86144213}" destId="{47E46739-5C4B-405C-A603-8406931FF4C2}" srcOrd="1" destOrd="0" presId="urn:microsoft.com/office/officeart/2005/8/layout/vList5"/>
    <dgm:cxn modelId="{3DD7158E-CCD1-4B24-8E03-82BDE85E8F90}" type="presParOf" srcId="{B4A71BCB-1259-47E4-86C1-EB7B86144213}" destId="{91D2CADF-7758-4DC0-BA18-F3DF773F71DE}" srcOrd="2" destOrd="0" presId="urn:microsoft.com/office/officeart/2005/8/layout/vList5"/>
    <dgm:cxn modelId="{0A555267-556F-486E-A4DD-E5DAD0B96301}" type="presParOf" srcId="{91D2CADF-7758-4DC0-BA18-F3DF773F71DE}" destId="{4AFBA132-648F-4D4E-B4D2-F0E829C5DF8B}" srcOrd="0" destOrd="0" presId="urn:microsoft.com/office/officeart/2005/8/layout/vList5"/>
    <dgm:cxn modelId="{823BC9B1-82D4-4CF9-8BEC-9298054C58D1}" type="presParOf" srcId="{91D2CADF-7758-4DC0-BA18-F3DF773F71DE}" destId="{3E9C5EBD-13B6-44E0-903A-9D241C5A2069}" srcOrd="1" destOrd="0" presId="urn:microsoft.com/office/officeart/2005/8/layout/vList5"/>
    <dgm:cxn modelId="{F0D435CD-B64B-43C1-9060-DF04A652226C}" type="presParOf" srcId="{B4A71BCB-1259-47E4-86C1-EB7B86144213}" destId="{3B90F203-F1ED-4621-AC0D-37881D51C2A4}" srcOrd="3" destOrd="0" presId="urn:microsoft.com/office/officeart/2005/8/layout/vList5"/>
    <dgm:cxn modelId="{652A7F55-1ACF-4471-A32F-03E5EE22E15D}" type="presParOf" srcId="{B4A71BCB-1259-47E4-86C1-EB7B86144213}" destId="{86EA68E0-FCCC-4C96-BF8D-9A6E692AF4F6}" srcOrd="4" destOrd="0" presId="urn:microsoft.com/office/officeart/2005/8/layout/vList5"/>
    <dgm:cxn modelId="{F7006B23-F1AB-467F-90E1-283275C6D7E7}" type="presParOf" srcId="{86EA68E0-FCCC-4C96-BF8D-9A6E692AF4F6}" destId="{D5EFD095-6854-49C4-9541-AE7151D8D19D}" srcOrd="0" destOrd="0" presId="urn:microsoft.com/office/officeart/2005/8/layout/vList5"/>
    <dgm:cxn modelId="{1A183DFC-F224-4BC0-97DB-855D3681DC02}" type="presParOf" srcId="{86EA68E0-FCCC-4C96-BF8D-9A6E692AF4F6}" destId="{A923AED0-6070-436B-9E2F-8E54177C8F7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D25CE3-3E7B-4E0C-8C3C-CBA5F748C61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4B9A630-3D7F-430E-AC49-5292E4BCE52C}">
      <dgm:prSet phldrT="[Text]" custT="1"/>
      <dgm:spPr/>
      <dgm:t>
        <a:bodyPr/>
        <a:lstStyle/>
        <a:p>
          <a:r>
            <a:rPr lang="mn-MN" sz="2800" dirty="0" smtClean="0">
              <a:latin typeface="Times New Roman" panose="02020603050405020304" pitchFamily="18" charset="0"/>
              <a:cs typeface="Times New Roman" panose="02020603050405020304" pitchFamily="18" charset="0"/>
            </a:rPr>
            <a:t>Ойн сан</a:t>
          </a:r>
          <a:endParaRPr lang="en-US" sz="2800" dirty="0">
            <a:latin typeface="Times New Roman" panose="02020603050405020304" pitchFamily="18" charset="0"/>
            <a:cs typeface="Times New Roman" panose="02020603050405020304" pitchFamily="18" charset="0"/>
          </a:endParaRPr>
        </a:p>
      </dgm:t>
    </dgm:pt>
    <dgm:pt modelId="{F1D730D4-5A68-488F-87C6-CAD71C5ECAA4}" type="parTrans" cxnId="{9B3B3FF1-CBB7-44B0-A335-3DDD5F69A0C4}">
      <dgm:prSet/>
      <dgm:spPr/>
      <dgm:t>
        <a:bodyPr/>
        <a:lstStyle/>
        <a:p>
          <a:endParaRPr lang="en-US" sz="1600"/>
        </a:p>
      </dgm:t>
    </dgm:pt>
    <dgm:pt modelId="{864D81A3-F29C-4C2E-B176-20AD13F344BD}" type="sibTrans" cxnId="{9B3B3FF1-CBB7-44B0-A335-3DDD5F69A0C4}">
      <dgm:prSet/>
      <dgm:spPr/>
      <dgm:t>
        <a:bodyPr/>
        <a:lstStyle/>
        <a:p>
          <a:endParaRPr lang="en-US" sz="1600"/>
        </a:p>
      </dgm:t>
    </dgm:pt>
    <dgm:pt modelId="{BD5F2E64-6243-445E-AEAF-E33562A2C44B}">
      <dgm:prSet phldrT="[Text]" custT="1"/>
      <dgm:spPr/>
      <dgm:t>
        <a:bodyPr/>
        <a:lstStyle/>
        <a:p>
          <a:r>
            <a:rPr lang="mn-MN" sz="2800" dirty="0" smtClean="0">
              <a:latin typeface="Times New Roman" panose="02020603050405020304" pitchFamily="18" charset="0"/>
              <a:cs typeface="Times New Roman" panose="02020603050405020304" pitchFamily="18" charset="0"/>
            </a:rPr>
            <a:t>Хамгаалалтын бүсийн ой</a:t>
          </a:r>
          <a:endParaRPr lang="en-US" sz="2800" dirty="0">
            <a:latin typeface="Times New Roman" panose="02020603050405020304" pitchFamily="18" charset="0"/>
            <a:cs typeface="Times New Roman" panose="02020603050405020304" pitchFamily="18" charset="0"/>
          </a:endParaRPr>
        </a:p>
      </dgm:t>
    </dgm:pt>
    <dgm:pt modelId="{C430B940-6115-4BCF-8104-CCA17BA90512}" type="parTrans" cxnId="{A65629F6-2531-46E3-BC55-3E650ADC957B}">
      <dgm:prSet/>
      <dgm:spPr/>
      <dgm:t>
        <a:bodyPr/>
        <a:lstStyle/>
        <a:p>
          <a:endParaRPr lang="en-US" sz="1600"/>
        </a:p>
      </dgm:t>
    </dgm:pt>
    <dgm:pt modelId="{BDC7A290-7EA9-4C0B-895C-6D6728FEB38A}" type="sibTrans" cxnId="{A65629F6-2531-46E3-BC55-3E650ADC957B}">
      <dgm:prSet/>
      <dgm:spPr/>
      <dgm:t>
        <a:bodyPr/>
        <a:lstStyle/>
        <a:p>
          <a:endParaRPr lang="en-US" sz="1600"/>
        </a:p>
      </dgm:t>
    </dgm:pt>
    <dgm:pt modelId="{EEF4F538-6CF9-4333-8910-71ECE2AEEE36}">
      <dgm:prSet phldrT="[Text]" custT="1"/>
      <dgm:spPr/>
      <dgm:t>
        <a:bodyPr/>
        <a:lstStyle/>
        <a:p>
          <a:r>
            <a:rPr lang="mn-MN" sz="2800" dirty="0" smtClean="0">
              <a:latin typeface="Times New Roman" panose="02020603050405020304" pitchFamily="18" charset="0"/>
              <a:cs typeface="Times New Roman" panose="02020603050405020304" pitchFamily="18" charset="0"/>
            </a:rPr>
            <a:t>Ашиглалтын бүсийн ой</a:t>
          </a:r>
          <a:endParaRPr lang="en-US" sz="2800" dirty="0">
            <a:latin typeface="Times New Roman" panose="02020603050405020304" pitchFamily="18" charset="0"/>
            <a:cs typeface="Times New Roman" panose="02020603050405020304" pitchFamily="18" charset="0"/>
          </a:endParaRPr>
        </a:p>
      </dgm:t>
    </dgm:pt>
    <dgm:pt modelId="{B23B9526-B1C1-45FB-ACB4-462C71641B0B}" type="parTrans" cxnId="{B0AAFB93-69EA-4353-8CD9-FFEC6F7A5BF6}">
      <dgm:prSet/>
      <dgm:spPr/>
      <dgm:t>
        <a:bodyPr/>
        <a:lstStyle/>
        <a:p>
          <a:endParaRPr lang="en-US" sz="1600"/>
        </a:p>
      </dgm:t>
    </dgm:pt>
    <dgm:pt modelId="{9E107D38-51F2-4E96-B037-C20BB413191A}" type="sibTrans" cxnId="{B0AAFB93-69EA-4353-8CD9-FFEC6F7A5BF6}">
      <dgm:prSet/>
      <dgm:spPr/>
      <dgm:t>
        <a:bodyPr/>
        <a:lstStyle/>
        <a:p>
          <a:endParaRPr lang="en-US" sz="1600"/>
        </a:p>
      </dgm:t>
    </dgm:pt>
    <dgm:pt modelId="{62B1E879-11D3-4AF4-BB07-19752D897092}" type="pres">
      <dgm:prSet presAssocID="{46D25CE3-3E7B-4E0C-8C3C-CBA5F748C61D}" presName="hierChild1" presStyleCnt="0">
        <dgm:presLayoutVars>
          <dgm:chPref val="1"/>
          <dgm:dir/>
          <dgm:animOne val="branch"/>
          <dgm:animLvl val="lvl"/>
          <dgm:resizeHandles/>
        </dgm:presLayoutVars>
      </dgm:prSet>
      <dgm:spPr/>
      <dgm:t>
        <a:bodyPr/>
        <a:lstStyle/>
        <a:p>
          <a:endParaRPr lang="en-US"/>
        </a:p>
      </dgm:t>
    </dgm:pt>
    <dgm:pt modelId="{4EC6E7F8-23B3-40B0-ADC7-C55DD038B4B6}" type="pres">
      <dgm:prSet presAssocID="{24B9A630-3D7F-430E-AC49-5292E4BCE52C}" presName="hierRoot1" presStyleCnt="0"/>
      <dgm:spPr/>
    </dgm:pt>
    <dgm:pt modelId="{7B697974-DD75-4408-A2D3-CC3EFB33F945}" type="pres">
      <dgm:prSet presAssocID="{24B9A630-3D7F-430E-AC49-5292E4BCE52C}" presName="composite" presStyleCnt="0"/>
      <dgm:spPr/>
    </dgm:pt>
    <dgm:pt modelId="{37D11487-1394-4817-A555-4BFF1C73D6D1}" type="pres">
      <dgm:prSet presAssocID="{24B9A630-3D7F-430E-AC49-5292E4BCE52C}" presName="background" presStyleLbl="node0" presStyleIdx="0" presStyleCnt="1"/>
      <dgm:spPr/>
    </dgm:pt>
    <dgm:pt modelId="{B4F6BAFD-02BB-4314-9646-03C2C2BE860D}" type="pres">
      <dgm:prSet presAssocID="{24B9A630-3D7F-430E-AC49-5292E4BCE52C}" presName="text" presStyleLbl="fgAcc0" presStyleIdx="0" presStyleCnt="1" custScaleX="252173">
        <dgm:presLayoutVars>
          <dgm:chPref val="3"/>
        </dgm:presLayoutVars>
      </dgm:prSet>
      <dgm:spPr/>
      <dgm:t>
        <a:bodyPr/>
        <a:lstStyle/>
        <a:p>
          <a:endParaRPr lang="en-US"/>
        </a:p>
      </dgm:t>
    </dgm:pt>
    <dgm:pt modelId="{10EA4298-3154-45AB-BB17-AA663AFA41D1}" type="pres">
      <dgm:prSet presAssocID="{24B9A630-3D7F-430E-AC49-5292E4BCE52C}" presName="hierChild2" presStyleCnt="0"/>
      <dgm:spPr/>
    </dgm:pt>
    <dgm:pt modelId="{51E20DC1-3D49-4B16-8E6D-4FA328A45B80}" type="pres">
      <dgm:prSet presAssocID="{C430B940-6115-4BCF-8104-CCA17BA90512}" presName="Name10" presStyleLbl="parChTrans1D2" presStyleIdx="0" presStyleCnt="2"/>
      <dgm:spPr/>
      <dgm:t>
        <a:bodyPr/>
        <a:lstStyle/>
        <a:p>
          <a:endParaRPr lang="en-US"/>
        </a:p>
      </dgm:t>
    </dgm:pt>
    <dgm:pt modelId="{906BD645-2D93-4005-971F-B3682B411745}" type="pres">
      <dgm:prSet presAssocID="{BD5F2E64-6243-445E-AEAF-E33562A2C44B}" presName="hierRoot2" presStyleCnt="0"/>
      <dgm:spPr/>
    </dgm:pt>
    <dgm:pt modelId="{753D680F-4D7D-4020-ADEA-8B5E38A05A08}" type="pres">
      <dgm:prSet presAssocID="{BD5F2E64-6243-445E-AEAF-E33562A2C44B}" presName="composite2" presStyleCnt="0"/>
      <dgm:spPr/>
    </dgm:pt>
    <dgm:pt modelId="{A917BF51-7A43-47DF-AB80-09C126001970}" type="pres">
      <dgm:prSet presAssocID="{BD5F2E64-6243-445E-AEAF-E33562A2C44B}" presName="background2" presStyleLbl="node2" presStyleIdx="0" presStyleCnt="2"/>
      <dgm:spPr/>
    </dgm:pt>
    <dgm:pt modelId="{FC4AD4E3-E573-4EE2-BED0-A077006C38A6}" type="pres">
      <dgm:prSet presAssocID="{BD5F2E64-6243-445E-AEAF-E33562A2C44B}" presName="text2" presStyleLbl="fgAcc2" presStyleIdx="0" presStyleCnt="2" custScaleX="252173">
        <dgm:presLayoutVars>
          <dgm:chPref val="3"/>
        </dgm:presLayoutVars>
      </dgm:prSet>
      <dgm:spPr/>
      <dgm:t>
        <a:bodyPr/>
        <a:lstStyle/>
        <a:p>
          <a:endParaRPr lang="en-US"/>
        </a:p>
      </dgm:t>
    </dgm:pt>
    <dgm:pt modelId="{3A3CBC52-DA1C-47EC-8AED-F57C2FB0E6AC}" type="pres">
      <dgm:prSet presAssocID="{BD5F2E64-6243-445E-AEAF-E33562A2C44B}" presName="hierChild3" presStyleCnt="0"/>
      <dgm:spPr/>
    </dgm:pt>
    <dgm:pt modelId="{0F0AEBC4-1D95-4CC9-B667-0B452D9DFE43}" type="pres">
      <dgm:prSet presAssocID="{B23B9526-B1C1-45FB-ACB4-462C71641B0B}" presName="Name10" presStyleLbl="parChTrans1D2" presStyleIdx="1" presStyleCnt="2"/>
      <dgm:spPr/>
      <dgm:t>
        <a:bodyPr/>
        <a:lstStyle/>
        <a:p>
          <a:endParaRPr lang="en-US"/>
        </a:p>
      </dgm:t>
    </dgm:pt>
    <dgm:pt modelId="{A69A24E1-B646-45E6-A4D1-8FBA8357B14D}" type="pres">
      <dgm:prSet presAssocID="{EEF4F538-6CF9-4333-8910-71ECE2AEEE36}" presName="hierRoot2" presStyleCnt="0"/>
      <dgm:spPr/>
    </dgm:pt>
    <dgm:pt modelId="{7943FAF1-FD2D-46AB-A4A6-01B83596456D}" type="pres">
      <dgm:prSet presAssocID="{EEF4F538-6CF9-4333-8910-71ECE2AEEE36}" presName="composite2" presStyleCnt="0"/>
      <dgm:spPr/>
    </dgm:pt>
    <dgm:pt modelId="{C2A7E5BF-DC3E-4F88-9402-6C12009B2A34}" type="pres">
      <dgm:prSet presAssocID="{EEF4F538-6CF9-4333-8910-71ECE2AEEE36}" presName="background2" presStyleLbl="node2" presStyleIdx="1" presStyleCnt="2"/>
      <dgm:spPr/>
    </dgm:pt>
    <dgm:pt modelId="{C5E14F88-59F7-454C-86D7-D8411F639756}" type="pres">
      <dgm:prSet presAssocID="{EEF4F538-6CF9-4333-8910-71ECE2AEEE36}" presName="text2" presStyleLbl="fgAcc2" presStyleIdx="1" presStyleCnt="2" custScaleX="252173">
        <dgm:presLayoutVars>
          <dgm:chPref val="3"/>
        </dgm:presLayoutVars>
      </dgm:prSet>
      <dgm:spPr/>
      <dgm:t>
        <a:bodyPr/>
        <a:lstStyle/>
        <a:p>
          <a:endParaRPr lang="en-US"/>
        </a:p>
      </dgm:t>
    </dgm:pt>
    <dgm:pt modelId="{6AE4C827-5E0E-417A-AB23-C024FA183BD5}" type="pres">
      <dgm:prSet presAssocID="{EEF4F538-6CF9-4333-8910-71ECE2AEEE36}" presName="hierChild3" presStyleCnt="0"/>
      <dgm:spPr/>
    </dgm:pt>
  </dgm:ptLst>
  <dgm:cxnLst>
    <dgm:cxn modelId="{DB96D5A0-B336-45B1-82FD-1C20B0A9BE25}" type="presOf" srcId="{46D25CE3-3E7B-4E0C-8C3C-CBA5F748C61D}" destId="{62B1E879-11D3-4AF4-BB07-19752D897092}" srcOrd="0" destOrd="0" presId="urn:microsoft.com/office/officeart/2005/8/layout/hierarchy1"/>
    <dgm:cxn modelId="{74EE6332-F860-4626-8511-FCC01A05A640}" type="presOf" srcId="{BD5F2E64-6243-445E-AEAF-E33562A2C44B}" destId="{FC4AD4E3-E573-4EE2-BED0-A077006C38A6}" srcOrd="0" destOrd="0" presId="urn:microsoft.com/office/officeart/2005/8/layout/hierarchy1"/>
    <dgm:cxn modelId="{9B3B3FF1-CBB7-44B0-A335-3DDD5F69A0C4}" srcId="{46D25CE3-3E7B-4E0C-8C3C-CBA5F748C61D}" destId="{24B9A630-3D7F-430E-AC49-5292E4BCE52C}" srcOrd="0" destOrd="0" parTransId="{F1D730D4-5A68-488F-87C6-CAD71C5ECAA4}" sibTransId="{864D81A3-F29C-4C2E-B176-20AD13F344BD}"/>
    <dgm:cxn modelId="{C5B12FAB-86D8-493D-9CE2-568302790270}" type="presOf" srcId="{24B9A630-3D7F-430E-AC49-5292E4BCE52C}" destId="{B4F6BAFD-02BB-4314-9646-03C2C2BE860D}" srcOrd="0" destOrd="0" presId="urn:microsoft.com/office/officeart/2005/8/layout/hierarchy1"/>
    <dgm:cxn modelId="{64DAAC28-F1D2-46E7-AF62-943461432469}" type="presOf" srcId="{EEF4F538-6CF9-4333-8910-71ECE2AEEE36}" destId="{C5E14F88-59F7-454C-86D7-D8411F639756}" srcOrd="0" destOrd="0" presId="urn:microsoft.com/office/officeart/2005/8/layout/hierarchy1"/>
    <dgm:cxn modelId="{87D0BA2E-B0D8-458C-81B6-7620EC1429AF}" type="presOf" srcId="{C430B940-6115-4BCF-8104-CCA17BA90512}" destId="{51E20DC1-3D49-4B16-8E6D-4FA328A45B80}" srcOrd="0" destOrd="0" presId="urn:microsoft.com/office/officeart/2005/8/layout/hierarchy1"/>
    <dgm:cxn modelId="{B0AAFB93-69EA-4353-8CD9-FFEC6F7A5BF6}" srcId="{24B9A630-3D7F-430E-AC49-5292E4BCE52C}" destId="{EEF4F538-6CF9-4333-8910-71ECE2AEEE36}" srcOrd="1" destOrd="0" parTransId="{B23B9526-B1C1-45FB-ACB4-462C71641B0B}" sibTransId="{9E107D38-51F2-4E96-B037-C20BB413191A}"/>
    <dgm:cxn modelId="{1F0C38DC-5B8B-4EC0-8583-106D906A2D09}" type="presOf" srcId="{B23B9526-B1C1-45FB-ACB4-462C71641B0B}" destId="{0F0AEBC4-1D95-4CC9-B667-0B452D9DFE43}" srcOrd="0" destOrd="0" presId="urn:microsoft.com/office/officeart/2005/8/layout/hierarchy1"/>
    <dgm:cxn modelId="{A65629F6-2531-46E3-BC55-3E650ADC957B}" srcId="{24B9A630-3D7F-430E-AC49-5292E4BCE52C}" destId="{BD5F2E64-6243-445E-AEAF-E33562A2C44B}" srcOrd="0" destOrd="0" parTransId="{C430B940-6115-4BCF-8104-CCA17BA90512}" sibTransId="{BDC7A290-7EA9-4C0B-895C-6D6728FEB38A}"/>
    <dgm:cxn modelId="{ED8695DC-A05A-487A-B43B-72821E1CDF6C}" type="presParOf" srcId="{62B1E879-11D3-4AF4-BB07-19752D897092}" destId="{4EC6E7F8-23B3-40B0-ADC7-C55DD038B4B6}" srcOrd="0" destOrd="0" presId="urn:microsoft.com/office/officeart/2005/8/layout/hierarchy1"/>
    <dgm:cxn modelId="{CD2EB346-3581-4A96-8DC0-ED53A4A1C082}" type="presParOf" srcId="{4EC6E7F8-23B3-40B0-ADC7-C55DD038B4B6}" destId="{7B697974-DD75-4408-A2D3-CC3EFB33F945}" srcOrd="0" destOrd="0" presId="urn:microsoft.com/office/officeart/2005/8/layout/hierarchy1"/>
    <dgm:cxn modelId="{5DC71D23-C9B8-4602-AB56-191BE628905D}" type="presParOf" srcId="{7B697974-DD75-4408-A2D3-CC3EFB33F945}" destId="{37D11487-1394-4817-A555-4BFF1C73D6D1}" srcOrd="0" destOrd="0" presId="urn:microsoft.com/office/officeart/2005/8/layout/hierarchy1"/>
    <dgm:cxn modelId="{20438111-5BDD-4914-8F0F-249B2F016689}" type="presParOf" srcId="{7B697974-DD75-4408-A2D3-CC3EFB33F945}" destId="{B4F6BAFD-02BB-4314-9646-03C2C2BE860D}" srcOrd="1" destOrd="0" presId="urn:microsoft.com/office/officeart/2005/8/layout/hierarchy1"/>
    <dgm:cxn modelId="{965CAE84-7905-4629-83C6-D74E936288CC}" type="presParOf" srcId="{4EC6E7F8-23B3-40B0-ADC7-C55DD038B4B6}" destId="{10EA4298-3154-45AB-BB17-AA663AFA41D1}" srcOrd="1" destOrd="0" presId="urn:microsoft.com/office/officeart/2005/8/layout/hierarchy1"/>
    <dgm:cxn modelId="{9C0C1A13-C075-462B-AEFD-472949886492}" type="presParOf" srcId="{10EA4298-3154-45AB-BB17-AA663AFA41D1}" destId="{51E20DC1-3D49-4B16-8E6D-4FA328A45B80}" srcOrd="0" destOrd="0" presId="urn:microsoft.com/office/officeart/2005/8/layout/hierarchy1"/>
    <dgm:cxn modelId="{52D830F0-3C4D-44A6-94E0-9A47A7260556}" type="presParOf" srcId="{10EA4298-3154-45AB-BB17-AA663AFA41D1}" destId="{906BD645-2D93-4005-971F-B3682B411745}" srcOrd="1" destOrd="0" presId="urn:microsoft.com/office/officeart/2005/8/layout/hierarchy1"/>
    <dgm:cxn modelId="{9CD9D41B-5384-4DF1-B35D-EDF333DE77A5}" type="presParOf" srcId="{906BD645-2D93-4005-971F-B3682B411745}" destId="{753D680F-4D7D-4020-ADEA-8B5E38A05A08}" srcOrd="0" destOrd="0" presId="urn:microsoft.com/office/officeart/2005/8/layout/hierarchy1"/>
    <dgm:cxn modelId="{23E5F2CE-9EB6-48D6-898D-B93B5A7C8824}" type="presParOf" srcId="{753D680F-4D7D-4020-ADEA-8B5E38A05A08}" destId="{A917BF51-7A43-47DF-AB80-09C126001970}" srcOrd="0" destOrd="0" presId="urn:microsoft.com/office/officeart/2005/8/layout/hierarchy1"/>
    <dgm:cxn modelId="{9C14333E-D4F1-42C9-A069-F8009D83F2F9}" type="presParOf" srcId="{753D680F-4D7D-4020-ADEA-8B5E38A05A08}" destId="{FC4AD4E3-E573-4EE2-BED0-A077006C38A6}" srcOrd="1" destOrd="0" presId="urn:microsoft.com/office/officeart/2005/8/layout/hierarchy1"/>
    <dgm:cxn modelId="{56EC8AE2-0D94-41D7-9F03-68F8CCA7ACC0}" type="presParOf" srcId="{906BD645-2D93-4005-971F-B3682B411745}" destId="{3A3CBC52-DA1C-47EC-8AED-F57C2FB0E6AC}" srcOrd="1" destOrd="0" presId="urn:microsoft.com/office/officeart/2005/8/layout/hierarchy1"/>
    <dgm:cxn modelId="{4C3A359F-8C94-4718-B1D2-8532550116B7}" type="presParOf" srcId="{10EA4298-3154-45AB-BB17-AA663AFA41D1}" destId="{0F0AEBC4-1D95-4CC9-B667-0B452D9DFE43}" srcOrd="2" destOrd="0" presId="urn:microsoft.com/office/officeart/2005/8/layout/hierarchy1"/>
    <dgm:cxn modelId="{C05046BD-8782-4B6E-A731-EB76985F60C7}" type="presParOf" srcId="{10EA4298-3154-45AB-BB17-AA663AFA41D1}" destId="{A69A24E1-B646-45E6-A4D1-8FBA8357B14D}" srcOrd="3" destOrd="0" presId="urn:microsoft.com/office/officeart/2005/8/layout/hierarchy1"/>
    <dgm:cxn modelId="{0F771780-D84A-46CB-BAF0-44D39A13B41F}" type="presParOf" srcId="{A69A24E1-B646-45E6-A4D1-8FBA8357B14D}" destId="{7943FAF1-FD2D-46AB-A4A6-01B83596456D}" srcOrd="0" destOrd="0" presId="urn:microsoft.com/office/officeart/2005/8/layout/hierarchy1"/>
    <dgm:cxn modelId="{09D2C25E-7DBC-406C-885E-BC047C054079}" type="presParOf" srcId="{7943FAF1-FD2D-46AB-A4A6-01B83596456D}" destId="{C2A7E5BF-DC3E-4F88-9402-6C12009B2A34}" srcOrd="0" destOrd="0" presId="urn:microsoft.com/office/officeart/2005/8/layout/hierarchy1"/>
    <dgm:cxn modelId="{31B4591C-2379-439A-B4C7-A62A0194F498}" type="presParOf" srcId="{7943FAF1-FD2D-46AB-A4A6-01B83596456D}" destId="{C5E14F88-59F7-454C-86D7-D8411F639756}" srcOrd="1" destOrd="0" presId="urn:microsoft.com/office/officeart/2005/8/layout/hierarchy1"/>
    <dgm:cxn modelId="{F78E2316-A497-4451-8ADD-C93AB3B8DF79}" type="presParOf" srcId="{A69A24E1-B646-45E6-A4D1-8FBA8357B14D}" destId="{6AE4C827-5E0E-417A-AB23-C024FA183BD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FD83E-9424-45E6-A7DC-10C2FD785460}">
      <dsp:nvSpPr>
        <dsp:cNvPr id="0" name=""/>
        <dsp:cNvSpPr/>
      </dsp:nvSpPr>
      <dsp:spPr>
        <a:xfrm rot="5400000">
          <a:off x="4415179" y="-2254365"/>
          <a:ext cx="1449339" cy="6103464"/>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mn-MN" sz="2400" kern="1200" dirty="0" smtClean="0">
              <a:latin typeface="Times New Roman" panose="02020603050405020304" pitchFamily="18" charset="0"/>
              <a:cs typeface="Times New Roman" panose="02020603050405020304" pitchFamily="18" charset="0"/>
            </a:rPr>
            <a:t>Мод, бут, сөөг болон бусад ургамал, хаг хөвд, амьтан, бичил биетэн шүтэлцэн орших хам бүрдлийн экологи-газарзүйн онцлог нөхцөл бүхий орчин</a:t>
          </a:r>
          <a:endParaRPr lang="en-US" sz="2400" kern="1200" dirty="0">
            <a:latin typeface="Times New Roman" panose="02020603050405020304" pitchFamily="18" charset="0"/>
            <a:cs typeface="Times New Roman" panose="02020603050405020304" pitchFamily="18" charset="0"/>
          </a:endParaRPr>
        </a:p>
      </dsp:txBody>
      <dsp:txXfrm rot="-5400000">
        <a:off x="2088117" y="143448"/>
        <a:ext cx="6032713" cy="1307837"/>
      </dsp:txXfrm>
    </dsp:sp>
    <dsp:sp modelId="{936FD5B7-97EC-4D46-B832-0B8B786485F0}">
      <dsp:nvSpPr>
        <dsp:cNvPr id="0" name=""/>
        <dsp:cNvSpPr/>
      </dsp:nvSpPr>
      <dsp:spPr>
        <a:xfrm>
          <a:off x="235921" y="2961"/>
          <a:ext cx="1852196" cy="1588811"/>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mn-MN" sz="2700" b="1" kern="1200" dirty="0" smtClean="0">
              <a:solidFill>
                <a:schemeClr val="tx1"/>
              </a:solidFill>
              <a:latin typeface="Times New Roman" panose="02020603050405020304" pitchFamily="18" charset="0"/>
              <a:cs typeface="Times New Roman" panose="02020603050405020304" pitchFamily="18" charset="0"/>
            </a:rPr>
            <a:t>Ой</a:t>
          </a:r>
          <a:endParaRPr lang="en-US" sz="2700" b="1" kern="1200" dirty="0">
            <a:solidFill>
              <a:schemeClr val="tx1"/>
            </a:solidFill>
            <a:latin typeface="Times New Roman" panose="02020603050405020304" pitchFamily="18" charset="0"/>
            <a:cs typeface="Times New Roman" panose="02020603050405020304" pitchFamily="18" charset="0"/>
          </a:endParaRPr>
        </a:p>
      </dsp:txBody>
      <dsp:txXfrm>
        <a:off x="313480" y="80520"/>
        <a:ext cx="1697078" cy="1433693"/>
      </dsp:txXfrm>
    </dsp:sp>
    <dsp:sp modelId="{3E9C5EBD-13B6-44E0-903A-9D241C5A2069}">
      <dsp:nvSpPr>
        <dsp:cNvPr id="0" name=""/>
        <dsp:cNvSpPr/>
      </dsp:nvSpPr>
      <dsp:spPr>
        <a:xfrm rot="5400000">
          <a:off x="4572436" y="-794426"/>
          <a:ext cx="1134826" cy="6103464"/>
        </a:xfrm>
        <a:prstGeom prst="round2SameRect">
          <a:avLst/>
        </a:prstGeom>
        <a:solidFill>
          <a:schemeClr val="accent5">
            <a:tint val="40000"/>
            <a:alpha val="90000"/>
            <a:hueOff val="-3580161"/>
            <a:satOff val="16084"/>
            <a:lumOff val="1106"/>
            <a:alphaOff val="0"/>
          </a:schemeClr>
        </a:solidFill>
        <a:ln w="25400" cap="flat" cmpd="sng" algn="ctr">
          <a:solidFill>
            <a:schemeClr val="accent5">
              <a:tint val="40000"/>
              <a:alpha val="90000"/>
              <a:hueOff val="-3580161"/>
              <a:satOff val="16084"/>
              <a:lumOff val="1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mn-MN" sz="2400" kern="1200" dirty="0" smtClean="0">
              <a:latin typeface="Times New Roman" panose="02020603050405020304" pitchFamily="18" charset="0"/>
              <a:cs typeface="Times New Roman" panose="02020603050405020304" pitchFamily="18" charset="0"/>
            </a:rPr>
            <a:t>Ой, ой дотор байгаа ойгоор бүрхэгдээгүй болон ойн тэлэн ургахад шаардлагатай талбай бүхий орчин</a:t>
          </a:r>
          <a:endParaRPr lang="en-US" sz="2400" kern="1200" dirty="0">
            <a:latin typeface="Times New Roman" panose="02020603050405020304" pitchFamily="18" charset="0"/>
            <a:cs typeface="Times New Roman" panose="02020603050405020304" pitchFamily="18" charset="0"/>
          </a:endParaRPr>
        </a:p>
      </dsp:txBody>
      <dsp:txXfrm rot="-5400000">
        <a:off x="2088117" y="1745291"/>
        <a:ext cx="6048066" cy="1024030"/>
      </dsp:txXfrm>
    </dsp:sp>
    <dsp:sp modelId="{4AFBA132-648F-4D4E-B4D2-F0E829C5DF8B}">
      <dsp:nvSpPr>
        <dsp:cNvPr id="0" name=""/>
        <dsp:cNvSpPr/>
      </dsp:nvSpPr>
      <dsp:spPr>
        <a:xfrm>
          <a:off x="235921" y="1635288"/>
          <a:ext cx="1852196" cy="1244034"/>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mn-MN" sz="2700" b="1" kern="1200" dirty="0" smtClean="0">
              <a:solidFill>
                <a:schemeClr val="tx1"/>
              </a:solidFill>
              <a:latin typeface="Times New Roman" panose="02020603050405020304" pitchFamily="18" charset="0"/>
              <a:cs typeface="Times New Roman" panose="02020603050405020304" pitchFamily="18" charset="0"/>
            </a:rPr>
            <a:t>Ойн сан</a:t>
          </a:r>
          <a:endParaRPr lang="en-US" sz="2700" b="1" kern="1200" dirty="0">
            <a:solidFill>
              <a:schemeClr val="tx1"/>
            </a:solidFill>
            <a:latin typeface="Times New Roman" panose="02020603050405020304" pitchFamily="18" charset="0"/>
            <a:cs typeface="Times New Roman" panose="02020603050405020304" pitchFamily="18" charset="0"/>
          </a:endParaRPr>
        </a:p>
      </dsp:txBody>
      <dsp:txXfrm>
        <a:off x="296650" y="1696017"/>
        <a:ext cx="1730738" cy="1122576"/>
      </dsp:txXfrm>
    </dsp:sp>
    <dsp:sp modelId="{A923AED0-6070-436B-9E2F-8E54177C8F7B}">
      <dsp:nvSpPr>
        <dsp:cNvPr id="0" name=""/>
        <dsp:cNvSpPr/>
      </dsp:nvSpPr>
      <dsp:spPr>
        <a:xfrm rot="5400000">
          <a:off x="4699461" y="370687"/>
          <a:ext cx="880777" cy="6103464"/>
        </a:xfrm>
        <a:prstGeom prst="round2SameRect">
          <a:avLst/>
        </a:prstGeom>
        <a:solidFill>
          <a:schemeClr val="accent5">
            <a:tint val="40000"/>
            <a:alpha val="90000"/>
            <a:hueOff val="-7160321"/>
            <a:satOff val="32169"/>
            <a:lumOff val="2211"/>
            <a:alphaOff val="0"/>
          </a:schemeClr>
        </a:solidFill>
        <a:ln w="25400" cap="flat" cmpd="sng" algn="ctr">
          <a:solidFill>
            <a:schemeClr val="accent5">
              <a:tint val="40000"/>
              <a:alpha val="90000"/>
              <a:hueOff val="-7160321"/>
              <a:satOff val="32169"/>
              <a:lumOff val="22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mn-MN" sz="2400" kern="1200" dirty="0" smtClean="0">
              <a:latin typeface="Times New Roman" panose="02020603050405020304" pitchFamily="18" charset="0"/>
              <a:cs typeface="Times New Roman" panose="02020603050405020304" pitchFamily="18" charset="0"/>
            </a:rPr>
            <a:t>Ойг талбай, ургаа модны эзлэхүүнээр нь илэрхийлсэнийг</a:t>
          </a:r>
          <a:endParaRPr lang="en-US" sz="2400" kern="1200" dirty="0">
            <a:latin typeface="Times New Roman" panose="02020603050405020304" pitchFamily="18" charset="0"/>
            <a:cs typeface="Times New Roman" panose="02020603050405020304" pitchFamily="18" charset="0"/>
          </a:endParaRPr>
        </a:p>
      </dsp:txBody>
      <dsp:txXfrm rot="-5400000">
        <a:off x="2088118" y="3025026"/>
        <a:ext cx="6060468" cy="794785"/>
      </dsp:txXfrm>
    </dsp:sp>
    <dsp:sp modelId="{D5EFD095-6854-49C4-9541-AE7151D8D19D}">
      <dsp:nvSpPr>
        <dsp:cNvPr id="0" name=""/>
        <dsp:cNvSpPr/>
      </dsp:nvSpPr>
      <dsp:spPr>
        <a:xfrm>
          <a:off x="235921" y="2922839"/>
          <a:ext cx="1852196" cy="999161"/>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mn-MN" sz="2700" b="1" kern="1200" dirty="0" smtClean="0">
              <a:solidFill>
                <a:schemeClr val="tx1"/>
              </a:solidFill>
              <a:latin typeface="Times New Roman" panose="02020603050405020304" pitchFamily="18" charset="0"/>
              <a:cs typeface="Times New Roman" panose="02020603050405020304" pitchFamily="18" charset="0"/>
            </a:rPr>
            <a:t>Ойн нөөц</a:t>
          </a:r>
          <a:endParaRPr lang="en-US" sz="2700" b="1" kern="1200" dirty="0">
            <a:solidFill>
              <a:schemeClr val="tx1"/>
            </a:solidFill>
            <a:latin typeface="Times New Roman" panose="02020603050405020304" pitchFamily="18" charset="0"/>
            <a:cs typeface="Times New Roman" panose="02020603050405020304" pitchFamily="18" charset="0"/>
          </a:endParaRPr>
        </a:p>
      </dsp:txBody>
      <dsp:txXfrm>
        <a:off x="284696" y="2971614"/>
        <a:ext cx="1754646" cy="901611"/>
      </dsp:txXfrm>
    </dsp:sp>
    <dsp:sp modelId="{994B5F83-6963-4652-AD10-0D4480AB540E}">
      <dsp:nvSpPr>
        <dsp:cNvPr id="0" name=""/>
        <dsp:cNvSpPr/>
      </dsp:nvSpPr>
      <dsp:spPr>
        <a:xfrm rot="5400000">
          <a:off x="4464586" y="1590858"/>
          <a:ext cx="1360114" cy="6109430"/>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mn-MN" sz="2400" kern="1200" dirty="0" smtClean="0">
              <a:latin typeface="Times New Roman" panose="02020603050405020304" pitchFamily="18" charset="0"/>
              <a:cs typeface="Times New Roman" panose="02020603050405020304" pitchFamily="18" charset="0"/>
            </a:rPr>
            <a:t>Ойн экосистемийн тэнцвэрт байдлыг хангах нөхцөлтэйгээр тодорхой хугацаанд авч ашиглаж болох модны дээд хэмжээ</a:t>
          </a:r>
          <a:endParaRPr lang="en-US" sz="2400" kern="1200" dirty="0">
            <a:latin typeface="Times New Roman" panose="02020603050405020304" pitchFamily="18" charset="0"/>
            <a:cs typeface="Times New Roman" panose="02020603050405020304" pitchFamily="18" charset="0"/>
          </a:endParaRPr>
        </a:p>
      </dsp:txBody>
      <dsp:txXfrm rot="-5400000">
        <a:off x="2089929" y="4031911"/>
        <a:ext cx="6043035" cy="1227324"/>
      </dsp:txXfrm>
    </dsp:sp>
    <dsp:sp modelId="{845E2FC5-4BFE-4A71-9112-32E64EA49A27}">
      <dsp:nvSpPr>
        <dsp:cNvPr id="0" name=""/>
        <dsp:cNvSpPr/>
      </dsp:nvSpPr>
      <dsp:spPr>
        <a:xfrm>
          <a:off x="235921" y="3968909"/>
          <a:ext cx="1854006" cy="1353329"/>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mn-MN" sz="2700" b="1" kern="1200" dirty="0" smtClean="0">
              <a:solidFill>
                <a:schemeClr val="tx1"/>
              </a:solidFill>
              <a:latin typeface="Times New Roman" panose="02020603050405020304" pitchFamily="18" charset="0"/>
              <a:cs typeface="Times New Roman" panose="02020603050405020304" pitchFamily="18" charset="0"/>
            </a:rPr>
            <a:t>Ашиглах нөөц</a:t>
          </a:r>
          <a:endParaRPr lang="en-US" sz="2700" b="1" kern="1200" dirty="0">
            <a:solidFill>
              <a:schemeClr val="tx1"/>
            </a:solidFill>
            <a:latin typeface="Times New Roman" panose="02020603050405020304" pitchFamily="18" charset="0"/>
            <a:cs typeface="Times New Roman" panose="02020603050405020304" pitchFamily="18" charset="0"/>
          </a:endParaRPr>
        </a:p>
      </dsp:txBody>
      <dsp:txXfrm>
        <a:off x="301985" y="4034973"/>
        <a:ext cx="1721878" cy="1221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FD83E-9424-45E6-A7DC-10C2FD785460}">
      <dsp:nvSpPr>
        <dsp:cNvPr id="0" name=""/>
        <dsp:cNvSpPr/>
      </dsp:nvSpPr>
      <dsp:spPr>
        <a:xfrm rot="5400000">
          <a:off x="4070355" y="-1978271"/>
          <a:ext cx="2148575" cy="6109430"/>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mn-MN" sz="2000" kern="1200" dirty="0" smtClean="0">
              <a:latin typeface="Times New Roman" panose="02020603050405020304" pitchFamily="18" charset="0"/>
              <a:cs typeface="Times New Roman" panose="02020603050405020304" pitchFamily="18" charset="0"/>
            </a:rPr>
            <a:t>Ой, хээрийн түймэр болон хөнөөлт шавж, өвчин зэрэг ойн төлөв байдлыг доройтуулах хүчин зүйлээс урьдчилан сэргийлэх, ойн баялгийг жам ёсоороо нөхөн сэргэх боломжийг алдагдуулах-гүйгээр ойн нөөцийн даацад тохируулан зохистой ашиглах, нөхөн сэргээх, тэдгээрт хяналт тавьж гарсан зөрчлийг таслан зогсоох үйл ажиллагаа</a:t>
          </a:r>
          <a:endParaRPr lang="en-US" sz="2000" kern="1200" dirty="0">
            <a:latin typeface="Times New Roman" panose="02020603050405020304" pitchFamily="18" charset="0"/>
            <a:cs typeface="Times New Roman" panose="02020603050405020304" pitchFamily="18" charset="0"/>
          </a:endParaRPr>
        </a:p>
      </dsp:txBody>
      <dsp:txXfrm rot="-5400000">
        <a:off x="2089928" y="107041"/>
        <a:ext cx="6004545" cy="1938805"/>
      </dsp:txXfrm>
    </dsp:sp>
    <dsp:sp modelId="{936FD5B7-97EC-4D46-B832-0B8B786485F0}">
      <dsp:nvSpPr>
        <dsp:cNvPr id="0" name=""/>
        <dsp:cNvSpPr/>
      </dsp:nvSpPr>
      <dsp:spPr>
        <a:xfrm>
          <a:off x="235921" y="1799"/>
          <a:ext cx="1854006" cy="2149289"/>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mn-MN" sz="2400" b="1" kern="1200" dirty="0" smtClean="0">
              <a:solidFill>
                <a:schemeClr val="tx1"/>
              </a:solidFill>
              <a:latin typeface="Times New Roman" panose="02020603050405020304" pitchFamily="18" charset="0"/>
              <a:cs typeface="Times New Roman" panose="02020603050405020304" pitchFamily="18" charset="0"/>
            </a:rPr>
            <a:t>Ойг хамгаалах</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26426" y="92304"/>
        <a:ext cx="1672996" cy="1968279"/>
      </dsp:txXfrm>
    </dsp:sp>
    <dsp:sp modelId="{3E9C5EBD-13B6-44E0-903A-9D241C5A2069}">
      <dsp:nvSpPr>
        <dsp:cNvPr id="0" name=""/>
        <dsp:cNvSpPr/>
      </dsp:nvSpPr>
      <dsp:spPr>
        <a:xfrm rot="5400000">
          <a:off x="4468102" y="-3316"/>
          <a:ext cx="1353081" cy="6109430"/>
        </a:xfrm>
        <a:prstGeom prst="round2SameRect">
          <a:avLst/>
        </a:prstGeom>
        <a:solidFill>
          <a:schemeClr val="accent6">
            <a:lumMod val="20000"/>
            <a:lumOff val="80000"/>
            <a:alpha val="9000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mn-MN" sz="2400" kern="1200" dirty="0" smtClean="0">
              <a:latin typeface="Times New Roman" panose="02020603050405020304" pitchFamily="18" charset="0"/>
              <a:cs typeface="Times New Roman" panose="02020603050405020304" pitchFamily="18" charset="0"/>
            </a:rPr>
            <a:t>Ойн сангаас зохих журам, заавар, стандартын дагуу ойн баялгийн даацад тохируулан мод, ойн дагалт баялгийг бэлтгэх үйл ажиллагаа</a:t>
          </a:r>
          <a:endParaRPr lang="en-US" sz="2400" kern="1200" dirty="0">
            <a:latin typeface="Times New Roman" panose="02020603050405020304" pitchFamily="18" charset="0"/>
            <a:cs typeface="Times New Roman" panose="02020603050405020304" pitchFamily="18" charset="0"/>
          </a:endParaRPr>
        </a:p>
      </dsp:txBody>
      <dsp:txXfrm rot="-5400000">
        <a:off x="2089928" y="2440910"/>
        <a:ext cx="6043378" cy="1220977"/>
      </dsp:txXfrm>
    </dsp:sp>
    <dsp:sp modelId="{4AFBA132-648F-4D4E-B4D2-F0E829C5DF8B}">
      <dsp:nvSpPr>
        <dsp:cNvPr id="0" name=""/>
        <dsp:cNvSpPr/>
      </dsp:nvSpPr>
      <dsp:spPr>
        <a:xfrm>
          <a:off x="235921" y="2209955"/>
          <a:ext cx="1854006" cy="1682886"/>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mn-MN" sz="2400" b="1" kern="1200" dirty="0" smtClean="0">
              <a:solidFill>
                <a:schemeClr val="tx1"/>
              </a:solidFill>
              <a:latin typeface="Times New Roman" panose="02020603050405020304" pitchFamily="18" charset="0"/>
              <a:cs typeface="Times New Roman" panose="02020603050405020304" pitchFamily="18" charset="0"/>
            </a:rPr>
            <a:t>Ойг ашиглах</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18073" y="2292107"/>
        <a:ext cx="1689702" cy="1518582"/>
      </dsp:txXfrm>
    </dsp:sp>
    <dsp:sp modelId="{A923AED0-6070-436B-9E2F-8E54177C8F7B}">
      <dsp:nvSpPr>
        <dsp:cNvPr id="0" name=""/>
        <dsp:cNvSpPr/>
      </dsp:nvSpPr>
      <dsp:spPr>
        <a:xfrm rot="5400000">
          <a:off x="4457101" y="1584535"/>
          <a:ext cx="1375083" cy="6109430"/>
        </a:xfrm>
        <a:prstGeom prst="round2SameRect">
          <a:avLst/>
        </a:prstGeom>
        <a:solidFill>
          <a:srgbClr val="FFFF99">
            <a:alpha val="89804"/>
          </a:srgb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mn-MN" sz="2400" kern="1200" dirty="0" smtClean="0">
              <a:latin typeface="Times New Roman" panose="02020603050405020304" pitchFamily="18" charset="0"/>
              <a:cs typeface="Times New Roman" panose="02020603050405020304" pitchFamily="18" charset="0"/>
            </a:rPr>
            <a:t>Ой модны нөөц, түүний дагалт баялгийн нөөц</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mn-MN" sz="2400" kern="1200" dirty="0" smtClean="0">
              <a:latin typeface="Times New Roman" panose="02020603050405020304" pitchFamily="18" charset="0"/>
              <a:cs typeface="Times New Roman" panose="02020603050405020304" pitchFamily="18" charset="0"/>
            </a:rPr>
            <a:t>Ойн дагалт баялаг – ойгоос авч ашиглаж байгаа аливаа баялгийн нөөц</a:t>
          </a:r>
          <a:endParaRPr lang="en-US" sz="2400" kern="1200" dirty="0">
            <a:latin typeface="Times New Roman" panose="02020603050405020304" pitchFamily="18" charset="0"/>
            <a:cs typeface="Times New Roman" panose="02020603050405020304" pitchFamily="18" charset="0"/>
          </a:endParaRPr>
        </a:p>
      </dsp:txBody>
      <dsp:txXfrm rot="-5400000">
        <a:off x="2089928" y="4018834"/>
        <a:ext cx="6042304" cy="1240831"/>
      </dsp:txXfrm>
    </dsp:sp>
    <dsp:sp modelId="{D5EFD095-6854-49C4-9541-AE7151D8D19D}">
      <dsp:nvSpPr>
        <dsp:cNvPr id="0" name=""/>
        <dsp:cNvSpPr/>
      </dsp:nvSpPr>
      <dsp:spPr>
        <a:xfrm>
          <a:off x="235921" y="3963435"/>
          <a:ext cx="1854006" cy="1351630"/>
        </a:xfrm>
        <a:prstGeom prst="roundRect">
          <a:avLst/>
        </a:prstGeom>
        <a:solidFill>
          <a:srgbClr val="FFFF66"/>
        </a:soli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mn-MN" sz="2400" b="1" kern="1200" dirty="0" smtClean="0">
              <a:solidFill>
                <a:schemeClr val="tx1"/>
              </a:solidFill>
              <a:latin typeface="Times New Roman" panose="02020603050405020304" pitchFamily="18" charset="0"/>
              <a:cs typeface="Times New Roman" panose="02020603050405020304" pitchFamily="18" charset="0"/>
            </a:rPr>
            <a:t>Ойн баялаг</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01902" y="4029416"/>
        <a:ext cx="1722044" cy="12196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FD83E-9424-45E6-A7DC-10C2FD785460}">
      <dsp:nvSpPr>
        <dsp:cNvPr id="0" name=""/>
        <dsp:cNvSpPr/>
      </dsp:nvSpPr>
      <dsp:spPr>
        <a:xfrm rot="5400000">
          <a:off x="4142210" y="-1957531"/>
          <a:ext cx="1995278" cy="6103464"/>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mn-MN" sz="2200" kern="1200" dirty="0" smtClean="0">
              <a:latin typeface="Times New Roman" panose="02020603050405020304" pitchFamily="18" charset="0"/>
              <a:cs typeface="Times New Roman" panose="02020603050405020304" pitchFamily="18" charset="0"/>
            </a:rPr>
            <a:t>Аж ахуйн болон үйлдвэрлэлийн үйл ажиллагааны явцад ойн санг бүрдүүлэгч хүчин зүйлийн даац чадавхид хохирол учруулсан, ойг бохирдуулж, улмаар ойн төлөв байдлыг доройтуулсан бүхий л сөрөг үйлдэл</a:t>
          </a:r>
          <a:endParaRPr lang="en-US" sz="2200" kern="1200" dirty="0">
            <a:latin typeface="Times New Roman" panose="02020603050405020304" pitchFamily="18" charset="0"/>
            <a:cs typeface="Times New Roman" panose="02020603050405020304" pitchFamily="18" charset="0"/>
          </a:endParaRPr>
        </a:p>
      </dsp:txBody>
      <dsp:txXfrm rot="-5400000">
        <a:off x="2088118" y="193962"/>
        <a:ext cx="6006063" cy="1800476"/>
      </dsp:txXfrm>
    </dsp:sp>
    <dsp:sp modelId="{936FD5B7-97EC-4D46-B832-0B8B786485F0}">
      <dsp:nvSpPr>
        <dsp:cNvPr id="0" name=""/>
        <dsp:cNvSpPr/>
      </dsp:nvSpPr>
      <dsp:spPr>
        <a:xfrm>
          <a:off x="235921" y="557"/>
          <a:ext cx="1852196" cy="2187287"/>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mn-MN" sz="2100" b="1" kern="1200" dirty="0" smtClean="0">
              <a:solidFill>
                <a:schemeClr val="tx1"/>
              </a:solidFill>
              <a:latin typeface="Times New Roman" panose="02020603050405020304" pitchFamily="18" charset="0"/>
              <a:cs typeface="Times New Roman" panose="02020603050405020304" pitchFamily="18" charset="0"/>
            </a:rPr>
            <a:t>Ойн санд үзүүлэх хортой нөлөөлөл</a:t>
          </a:r>
          <a:endParaRPr lang="en-US" sz="2100" b="1" kern="1200" dirty="0">
            <a:solidFill>
              <a:schemeClr val="tx1"/>
            </a:solidFill>
            <a:latin typeface="Times New Roman" panose="02020603050405020304" pitchFamily="18" charset="0"/>
            <a:cs typeface="Times New Roman" panose="02020603050405020304" pitchFamily="18" charset="0"/>
          </a:endParaRPr>
        </a:p>
      </dsp:txBody>
      <dsp:txXfrm>
        <a:off x="326338" y="90974"/>
        <a:ext cx="1671362" cy="2006453"/>
      </dsp:txXfrm>
    </dsp:sp>
    <dsp:sp modelId="{3E9C5EBD-13B6-44E0-903A-9D241C5A2069}">
      <dsp:nvSpPr>
        <dsp:cNvPr id="0" name=""/>
        <dsp:cNvSpPr/>
      </dsp:nvSpPr>
      <dsp:spPr>
        <a:xfrm rot="5400000">
          <a:off x="4439372" y="-98998"/>
          <a:ext cx="1410541" cy="6109430"/>
        </a:xfrm>
        <a:prstGeom prst="round2SameRect">
          <a:avLst/>
        </a:prstGeom>
        <a:solidFill>
          <a:schemeClr val="accent6">
            <a:lumMod val="20000"/>
            <a:lumOff val="80000"/>
            <a:alpha val="9000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mn-MN" sz="2200" kern="1200" dirty="0" smtClean="0">
              <a:latin typeface="Times New Roman" panose="02020603050405020304" pitchFamily="18" charset="0"/>
              <a:cs typeface="Times New Roman" panose="02020603050405020304" pitchFamily="18" charset="0"/>
            </a:rPr>
            <a:t>Тухайн нутаг дэвсгэрт ой, хээрийн түймэр гарах байгалийн нөхцөл бүрдсэн хуурайшилт бүхий цаг хугацаа </a:t>
          </a:r>
          <a:r>
            <a:rPr lang="en-US" sz="2200" kern="1200" dirty="0" smtClean="0">
              <a:latin typeface="Times New Roman" panose="02020603050405020304" pitchFamily="18" charset="0"/>
              <a:cs typeface="Times New Roman" panose="02020603050405020304" pitchFamily="18" charset="0"/>
            </a:rPr>
            <a:t>(III/20-VI/10, IX/20-XI/10)</a:t>
          </a:r>
          <a:endParaRPr lang="en-US" sz="2200" kern="1200" dirty="0">
            <a:latin typeface="Times New Roman" panose="02020603050405020304" pitchFamily="18" charset="0"/>
            <a:cs typeface="Times New Roman" panose="02020603050405020304" pitchFamily="18" charset="0"/>
          </a:endParaRPr>
        </a:p>
      </dsp:txBody>
      <dsp:txXfrm rot="-5400000">
        <a:off x="2089928" y="2319303"/>
        <a:ext cx="6040573" cy="1272827"/>
      </dsp:txXfrm>
    </dsp:sp>
    <dsp:sp modelId="{4AFBA132-648F-4D4E-B4D2-F0E829C5DF8B}">
      <dsp:nvSpPr>
        <dsp:cNvPr id="0" name=""/>
        <dsp:cNvSpPr/>
      </dsp:nvSpPr>
      <dsp:spPr>
        <a:xfrm>
          <a:off x="235921" y="2247752"/>
          <a:ext cx="1854006" cy="1415928"/>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mn-MN" sz="2100" b="1" kern="1200" dirty="0" smtClean="0">
              <a:solidFill>
                <a:schemeClr val="tx1"/>
              </a:solidFill>
              <a:latin typeface="Times New Roman" panose="02020603050405020304" pitchFamily="18" charset="0"/>
              <a:cs typeface="Times New Roman" panose="02020603050405020304" pitchFamily="18" charset="0"/>
            </a:rPr>
            <a:t>Түймрийн аюултай үе</a:t>
          </a:r>
          <a:endParaRPr lang="en-US" sz="2100" b="1" kern="1200" dirty="0">
            <a:solidFill>
              <a:schemeClr val="tx1"/>
            </a:solidFill>
            <a:latin typeface="Times New Roman" panose="02020603050405020304" pitchFamily="18" charset="0"/>
            <a:cs typeface="Times New Roman" panose="02020603050405020304" pitchFamily="18" charset="0"/>
          </a:endParaRPr>
        </a:p>
      </dsp:txBody>
      <dsp:txXfrm>
        <a:off x="305041" y="2316872"/>
        <a:ext cx="1715766" cy="1277688"/>
      </dsp:txXfrm>
    </dsp:sp>
    <dsp:sp modelId="{A923AED0-6070-436B-9E2F-8E54177C8F7B}">
      <dsp:nvSpPr>
        <dsp:cNvPr id="0" name=""/>
        <dsp:cNvSpPr/>
      </dsp:nvSpPr>
      <dsp:spPr>
        <a:xfrm rot="5400000">
          <a:off x="4355257" y="1471096"/>
          <a:ext cx="1578772" cy="6109430"/>
        </a:xfrm>
        <a:prstGeom prst="round2SameRect">
          <a:avLst/>
        </a:prstGeom>
        <a:solidFill>
          <a:srgbClr val="FFFF99">
            <a:alpha val="90000"/>
          </a:srgb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mn-MN" sz="2200" kern="1200" dirty="0" smtClean="0">
              <a:latin typeface="Times New Roman" panose="02020603050405020304" pitchFamily="18" charset="0"/>
              <a:cs typeface="Times New Roman" panose="02020603050405020304" pitchFamily="18" charset="0"/>
            </a:rPr>
            <a:t>Төрийн, ТББ, аж ахуй нэгж, иргэдээс ой, хээрийн түймэр үүсэж тархахаас сэргийлэх зорилгоор хэрэгжүүлж байгаа мэдээлэл, сургалт, сурталчилгааны болон ойн аж ахуйн арга хэмжээ</a:t>
          </a:r>
          <a:endParaRPr lang="en-US" sz="2200" kern="1200" dirty="0">
            <a:latin typeface="Times New Roman" panose="02020603050405020304" pitchFamily="18" charset="0"/>
            <a:cs typeface="Times New Roman" panose="02020603050405020304" pitchFamily="18" charset="0"/>
          </a:endParaRPr>
        </a:p>
      </dsp:txBody>
      <dsp:txXfrm rot="-5400000">
        <a:off x="2089929" y="3813494"/>
        <a:ext cx="6032361" cy="1424634"/>
      </dsp:txXfrm>
    </dsp:sp>
    <dsp:sp modelId="{D5EFD095-6854-49C4-9541-AE7151D8D19D}">
      <dsp:nvSpPr>
        <dsp:cNvPr id="0" name=""/>
        <dsp:cNvSpPr/>
      </dsp:nvSpPr>
      <dsp:spPr>
        <a:xfrm>
          <a:off x="235921" y="3723588"/>
          <a:ext cx="1854006" cy="1604446"/>
        </a:xfrm>
        <a:prstGeom prst="roundRect">
          <a:avLst/>
        </a:prstGeom>
        <a:solidFill>
          <a:srgbClr val="FFFF66"/>
        </a:soli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mn-MN" sz="2100" b="1" kern="1200" dirty="0" smtClean="0">
              <a:solidFill>
                <a:schemeClr val="tx1"/>
              </a:solidFill>
              <a:latin typeface="Times New Roman" panose="02020603050405020304" pitchFamily="18" charset="0"/>
              <a:cs typeface="Times New Roman" panose="02020603050405020304" pitchFamily="18" charset="0"/>
            </a:rPr>
            <a:t>Ой, хээрийн түймрээс урьдчилан сэргийлэх</a:t>
          </a:r>
          <a:endParaRPr lang="en-US" sz="2100" b="1" kern="1200" dirty="0">
            <a:solidFill>
              <a:schemeClr val="tx1"/>
            </a:solidFill>
            <a:latin typeface="Times New Roman" panose="02020603050405020304" pitchFamily="18" charset="0"/>
            <a:cs typeface="Times New Roman" panose="02020603050405020304" pitchFamily="18" charset="0"/>
          </a:endParaRPr>
        </a:p>
      </dsp:txBody>
      <dsp:txXfrm>
        <a:off x="314244" y="3801911"/>
        <a:ext cx="1697360" cy="1447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AEBC4-1D95-4CC9-B667-0B452D9DFE43}">
      <dsp:nvSpPr>
        <dsp:cNvPr id="0" name=""/>
        <dsp:cNvSpPr/>
      </dsp:nvSpPr>
      <dsp:spPr>
        <a:xfrm>
          <a:off x="4047592" y="768350"/>
          <a:ext cx="1659716" cy="351828"/>
        </a:xfrm>
        <a:custGeom>
          <a:avLst/>
          <a:gdLst/>
          <a:ahLst/>
          <a:cxnLst/>
          <a:rect l="0" t="0" r="0" b="0"/>
          <a:pathLst>
            <a:path>
              <a:moveTo>
                <a:pt x="0" y="0"/>
              </a:moveTo>
              <a:lnTo>
                <a:pt x="0" y="239761"/>
              </a:lnTo>
              <a:lnTo>
                <a:pt x="1659716" y="239761"/>
              </a:lnTo>
              <a:lnTo>
                <a:pt x="1659716" y="3518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E20DC1-3D49-4B16-8E6D-4FA328A45B80}">
      <dsp:nvSpPr>
        <dsp:cNvPr id="0" name=""/>
        <dsp:cNvSpPr/>
      </dsp:nvSpPr>
      <dsp:spPr>
        <a:xfrm>
          <a:off x="2387876" y="768350"/>
          <a:ext cx="1659716" cy="351828"/>
        </a:xfrm>
        <a:custGeom>
          <a:avLst/>
          <a:gdLst/>
          <a:ahLst/>
          <a:cxnLst/>
          <a:rect l="0" t="0" r="0" b="0"/>
          <a:pathLst>
            <a:path>
              <a:moveTo>
                <a:pt x="1659716" y="0"/>
              </a:moveTo>
              <a:lnTo>
                <a:pt x="1659716" y="239761"/>
              </a:lnTo>
              <a:lnTo>
                <a:pt x="0" y="239761"/>
              </a:lnTo>
              <a:lnTo>
                <a:pt x="0" y="3518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D11487-1394-4817-A555-4BFF1C73D6D1}">
      <dsp:nvSpPr>
        <dsp:cNvPr id="0" name=""/>
        <dsp:cNvSpPr/>
      </dsp:nvSpPr>
      <dsp:spPr>
        <a:xfrm>
          <a:off x="2522290" y="174"/>
          <a:ext cx="3050605" cy="7681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F6BAFD-02BB-4314-9646-03C2C2BE860D}">
      <dsp:nvSpPr>
        <dsp:cNvPr id="0" name=""/>
        <dsp:cNvSpPr/>
      </dsp:nvSpPr>
      <dsp:spPr>
        <a:xfrm>
          <a:off x="2656704" y="127867"/>
          <a:ext cx="3050605" cy="7681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mn-MN" sz="2800" kern="1200" dirty="0" smtClean="0">
              <a:latin typeface="Times New Roman" panose="02020603050405020304" pitchFamily="18" charset="0"/>
              <a:cs typeface="Times New Roman" panose="02020603050405020304" pitchFamily="18" charset="0"/>
            </a:rPr>
            <a:t>Ойн сан</a:t>
          </a:r>
          <a:endParaRPr lang="en-US" sz="2800" kern="1200" dirty="0">
            <a:latin typeface="Times New Roman" panose="02020603050405020304" pitchFamily="18" charset="0"/>
            <a:cs typeface="Times New Roman" panose="02020603050405020304" pitchFamily="18" charset="0"/>
          </a:endParaRPr>
        </a:p>
      </dsp:txBody>
      <dsp:txXfrm>
        <a:off x="2679203" y="150366"/>
        <a:ext cx="3005607" cy="723178"/>
      </dsp:txXfrm>
    </dsp:sp>
    <dsp:sp modelId="{A917BF51-7A43-47DF-AB80-09C126001970}">
      <dsp:nvSpPr>
        <dsp:cNvPr id="0" name=""/>
        <dsp:cNvSpPr/>
      </dsp:nvSpPr>
      <dsp:spPr>
        <a:xfrm>
          <a:off x="862573" y="1120179"/>
          <a:ext cx="3050605" cy="7681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4AD4E3-E573-4EE2-BED0-A077006C38A6}">
      <dsp:nvSpPr>
        <dsp:cNvPr id="0" name=""/>
        <dsp:cNvSpPr/>
      </dsp:nvSpPr>
      <dsp:spPr>
        <a:xfrm>
          <a:off x="996987" y="1247873"/>
          <a:ext cx="3050605" cy="7681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mn-MN" sz="2800" kern="1200" dirty="0" smtClean="0">
              <a:latin typeface="Times New Roman" panose="02020603050405020304" pitchFamily="18" charset="0"/>
              <a:cs typeface="Times New Roman" panose="02020603050405020304" pitchFamily="18" charset="0"/>
            </a:rPr>
            <a:t>Хамгаалалтын бүсийн ой</a:t>
          </a:r>
          <a:endParaRPr lang="en-US" sz="2800" kern="1200" dirty="0">
            <a:latin typeface="Times New Roman" panose="02020603050405020304" pitchFamily="18" charset="0"/>
            <a:cs typeface="Times New Roman" panose="02020603050405020304" pitchFamily="18" charset="0"/>
          </a:endParaRPr>
        </a:p>
      </dsp:txBody>
      <dsp:txXfrm>
        <a:off x="1019486" y="1270372"/>
        <a:ext cx="3005607" cy="723178"/>
      </dsp:txXfrm>
    </dsp:sp>
    <dsp:sp modelId="{C2A7E5BF-DC3E-4F88-9402-6C12009B2A34}">
      <dsp:nvSpPr>
        <dsp:cNvPr id="0" name=""/>
        <dsp:cNvSpPr/>
      </dsp:nvSpPr>
      <dsp:spPr>
        <a:xfrm>
          <a:off x="4182007" y="1120179"/>
          <a:ext cx="3050605" cy="7681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E14F88-59F7-454C-86D7-D8411F639756}">
      <dsp:nvSpPr>
        <dsp:cNvPr id="0" name=""/>
        <dsp:cNvSpPr/>
      </dsp:nvSpPr>
      <dsp:spPr>
        <a:xfrm>
          <a:off x="4316421" y="1247873"/>
          <a:ext cx="3050605" cy="7681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mn-MN" sz="2800" kern="1200" dirty="0" smtClean="0">
              <a:latin typeface="Times New Roman" panose="02020603050405020304" pitchFamily="18" charset="0"/>
              <a:cs typeface="Times New Roman" panose="02020603050405020304" pitchFamily="18" charset="0"/>
            </a:rPr>
            <a:t>Ашиглалтын бүсийн ой</a:t>
          </a:r>
          <a:endParaRPr lang="en-US" sz="2800" kern="1200" dirty="0">
            <a:latin typeface="Times New Roman" panose="02020603050405020304" pitchFamily="18" charset="0"/>
            <a:cs typeface="Times New Roman" panose="02020603050405020304" pitchFamily="18" charset="0"/>
          </a:endParaRPr>
        </a:p>
      </dsp:txBody>
      <dsp:txXfrm>
        <a:off x="4338920" y="1270372"/>
        <a:ext cx="3005607" cy="72317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8E80A9-FA2A-4EC2-AB05-BEFE1D913E64}" type="datetimeFigureOut">
              <a:rPr lang="en-US" smtClean="0"/>
              <a:pPr/>
              <a:t>2016-12-05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27D9F5-A5D7-47C2-A23E-CEF5643FE7CF}" type="slidenum">
              <a:rPr lang="en-US" smtClean="0"/>
              <a:pPr/>
              <a:t>‹#›</a:t>
            </a:fld>
            <a:endParaRPr lang="en-US"/>
          </a:p>
        </p:txBody>
      </p:sp>
    </p:spTree>
    <p:extLst>
      <p:ext uri="{BB962C8B-B14F-4D97-AF65-F5344CB8AC3E}">
        <p14:creationId xmlns:p14="http://schemas.microsoft.com/office/powerpoint/2010/main" val="2556178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1</a:t>
            </a:fld>
            <a:endParaRPr lang="en-US"/>
          </a:p>
        </p:txBody>
      </p:sp>
    </p:spTree>
    <p:extLst>
      <p:ext uri="{BB962C8B-B14F-4D97-AF65-F5344CB8AC3E}">
        <p14:creationId xmlns:p14="http://schemas.microsoft.com/office/powerpoint/2010/main" val="4216535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Жилийн нийлбэр хур тунадасны хэмжээ Алтайн цаад говь болон нутгийн зүүн өмнөд хэсгээр бага зэрэг нэмэгдсэн, бусад бүх нутгаар буурсан хандлагатай байна. Дээрх өөрчлөлт дэлхийн бусад газар нутагтай харьцуулахад харьцангуй эрчимтэй гэж үзэхээр байгаа бөгөөд энэхүү уур амьсгалын өөрчлөлтөөс манай орны байгалийн болоод, нийгэм-эдийн засгийн салбаруудад учрах нөлөөлөл, эрсдэл харьцангуй өндөр байх төлөвтэй. </a:t>
            </a:r>
          </a:p>
          <a:p>
            <a:r>
              <a:rPr lang="mn-MN" dirty="0" smtClean="0"/>
              <a:t>1961 оноос хойш газрын гадаргын ууршиц 118.1 мм-ээр ихэссэн, ургамлын ургалтын хугацаанд ордог хур борооны хэмжээ 33.0 мм-ээр буурсан нь хуурайшилт, цөлжилтийн гол шалтгаан болж байна.</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12</a:t>
            </a:fld>
            <a:endParaRPr lang="en-US"/>
          </a:p>
        </p:txBody>
      </p:sp>
    </p:spTree>
    <p:extLst>
      <p:ext uri="{BB962C8B-B14F-4D97-AF65-F5344CB8AC3E}">
        <p14:creationId xmlns:p14="http://schemas.microsoft.com/office/powerpoint/2010/main" val="3287226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Манай дэлхийн </a:t>
            </a:r>
            <a:r>
              <a:rPr lang="ru-RU" sz="1200" kern="1200" baseline="0" dirty="0" smtClean="0">
                <a:solidFill>
                  <a:schemeClr val="tx1"/>
                </a:solidFill>
                <a:latin typeface="+mn-lt"/>
                <a:ea typeface="+mn-ea"/>
                <a:cs typeface="+mn-cs"/>
              </a:rPr>
              <a:t>хамгийн хүйтэн мөнх цэвдэг -23.60С температуртай</a:t>
            </a:r>
            <a:r>
              <a:rPr lang="mn-MN" sz="1200" kern="1200" baseline="0" dirty="0" smtClean="0">
                <a:solidFill>
                  <a:schemeClr val="tx1"/>
                </a:solidFill>
                <a:latin typeface="+mn-lt"/>
                <a:ea typeface="+mn-ea"/>
                <a:cs typeface="+mn-cs"/>
              </a:rPr>
              <a:t> </a:t>
            </a:r>
            <a:r>
              <a:rPr lang="ru-RU" sz="1200" kern="1200" baseline="0" dirty="0" smtClean="0">
                <a:solidFill>
                  <a:schemeClr val="tx1"/>
                </a:solidFill>
                <a:latin typeface="+mn-lt"/>
                <a:ea typeface="+mn-ea"/>
                <a:cs typeface="+mn-cs"/>
              </a:rPr>
              <a:t>гэж Антарктик тивд хэмжигдсэн байдаг бол Монгол</a:t>
            </a:r>
            <a:r>
              <a:rPr lang="mn-MN" sz="1200" kern="1200" baseline="0" dirty="0" smtClean="0">
                <a:solidFill>
                  <a:schemeClr val="tx1"/>
                </a:solidFill>
                <a:latin typeface="+mn-lt"/>
                <a:ea typeface="+mn-ea"/>
                <a:cs typeface="+mn-cs"/>
              </a:rPr>
              <a:t> </a:t>
            </a:r>
            <a:r>
              <a:rPr lang="ru-RU" sz="1200" kern="1200" baseline="0" dirty="0" smtClean="0">
                <a:solidFill>
                  <a:schemeClr val="tx1"/>
                </a:solidFill>
                <a:latin typeface="+mn-lt"/>
                <a:ea typeface="+mn-ea"/>
                <a:cs typeface="+mn-cs"/>
              </a:rPr>
              <a:t>орны мөнх цэвдгийн температур -3</a:t>
            </a:r>
            <a:r>
              <a:rPr lang="mn-MN" sz="1200" kern="1200" baseline="0" dirty="0" smtClean="0">
                <a:solidFill>
                  <a:schemeClr val="tx1"/>
                </a:solidFill>
                <a:latin typeface="+mn-lt"/>
                <a:ea typeface="+mn-ea"/>
                <a:cs typeface="+mn-cs"/>
              </a:rPr>
              <a:t> </a:t>
            </a:r>
            <a:r>
              <a:rPr lang="ru-RU" sz="1200" kern="1200" baseline="0" dirty="0" smtClean="0">
                <a:solidFill>
                  <a:schemeClr val="tx1"/>
                </a:solidFill>
                <a:latin typeface="+mn-lt"/>
                <a:ea typeface="+mn-ea"/>
                <a:cs typeface="+mn-cs"/>
              </a:rPr>
              <a:t>С-аас 0</a:t>
            </a:r>
            <a:r>
              <a:rPr lang="mn-MN" sz="1200" kern="1200" baseline="0" dirty="0" smtClean="0">
                <a:solidFill>
                  <a:schemeClr val="tx1"/>
                </a:solidFill>
                <a:latin typeface="+mn-lt"/>
                <a:ea typeface="+mn-ea"/>
                <a:cs typeface="+mn-cs"/>
              </a:rPr>
              <a:t> </a:t>
            </a:r>
            <a:r>
              <a:rPr lang="ru-RU" sz="1200" kern="1200" baseline="0" dirty="0" smtClean="0">
                <a:solidFill>
                  <a:schemeClr val="tx1"/>
                </a:solidFill>
                <a:latin typeface="+mn-lt"/>
                <a:ea typeface="+mn-ea"/>
                <a:cs typeface="+mn-cs"/>
              </a:rPr>
              <a:t>C</a:t>
            </a:r>
            <a:r>
              <a:rPr lang="mn-MN" sz="1200" kern="1200" baseline="0" dirty="0" smtClean="0">
                <a:solidFill>
                  <a:schemeClr val="tx1"/>
                </a:solidFill>
                <a:latin typeface="+mn-lt"/>
                <a:ea typeface="+mn-ea"/>
                <a:cs typeface="+mn-cs"/>
              </a:rPr>
              <a:t> хооронд хэлбэлзэнэ. Хөвсгөл аймгийн Цагааннуур сумын төв ба Баянхонгор аймгийн Гурванбулаг </a:t>
            </a:r>
            <a:r>
              <a:rPr lang="ru-RU" sz="1200" kern="1200" baseline="0" dirty="0" smtClean="0">
                <a:solidFill>
                  <a:schemeClr val="tx1"/>
                </a:solidFill>
                <a:latin typeface="+mn-lt"/>
                <a:ea typeface="+mn-ea"/>
                <a:cs typeface="+mn-cs"/>
              </a:rPr>
              <a:t>сумын төвд мөнх цэвдгийн температур -3</a:t>
            </a:r>
            <a:r>
              <a:rPr lang="mn-MN" sz="1200" kern="1200" baseline="0" dirty="0" smtClean="0">
                <a:solidFill>
                  <a:schemeClr val="tx1"/>
                </a:solidFill>
                <a:latin typeface="+mn-lt"/>
                <a:ea typeface="+mn-ea"/>
                <a:cs typeface="+mn-cs"/>
              </a:rPr>
              <a:t> </a:t>
            </a:r>
            <a:r>
              <a:rPr lang="ru-RU" sz="1200" kern="1200" baseline="0" dirty="0" smtClean="0">
                <a:solidFill>
                  <a:schemeClr val="tx1"/>
                </a:solidFill>
                <a:latin typeface="+mn-lt"/>
                <a:ea typeface="+mn-ea"/>
                <a:cs typeface="+mn-cs"/>
              </a:rPr>
              <a:t>С орчим</a:t>
            </a:r>
            <a:r>
              <a:rPr lang="mn-MN" sz="1200" kern="1200" baseline="0" dirty="0" smtClean="0">
                <a:solidFill>
                  <a:schemeClr val="tx1"/>
                </a:solidFill>
                <a:latin typeface="+mn-lt"/>
                <a:ea typeface="+mn-ea"/>
                <a:cs typeface="+mn-cs"/>
              </a:rPr>
              <a:t> байгааг хэмжилтээр тогтоосон байна (Жамбалжав, </a:t>
            </a:r>
            <a:r>
              <a:rPr lang="en-US" sz="1200" kern="1200" baseline="0" dirty="0" smtClean="0">
                <a:solidFill>
                  <a:schemeClr val="tx1"/>
                </a:solidFill>
                <a:latin typeface="+mn-lt"/>
                <a:ea typeface="+mn-ea"/>
                <a:cs typeface="+mn-cs"/>
              </a:rPr>
              <a:t>2013).</a:t>
            </a:r>
            <a:endParaRPr lang="mn-MN" sz="1200" kern="1200" baseline="0" dirty="0" smtClean="0">
              <a:solidFill>
                <a:schemeClr val="tx1"/>
              </a:solidFill>
              <a:latin typeface="+mn-lt"/>
              <a:ea typeface="+mn-ea"/>
              <a:cs typeface="+mn-cs"/>
            </a:endParaRPr>
          </a:p>
          <a:p>
            <a:r>
              <a:rPr lang="mn-MN" sz="1200" kern="1200" baseline="0" dirty="0" smtClean="0">
                <a:solidFill>
                  <a:schemeClr val="tx1"/>
                </a:solidFill>
                <a:latin typeface="+mn-lt"/>
                <a:ea typeface="+mn-ea"/>
                <a:cs typeface="+mn-cs"/>
              </a:rPr>
              <a:t>Нэгэнт гэсэж мөнх цэвдэггүй болсон </a:t>
            </a:r>
            <a:r>
              <a:rPr lang="ru-RU" sz="1200" kern="1200" baseline="0" dirty="0" smtClean="0">
                <a:solidFill>
                  <a:schemeClr val="tx1"/>
                </a:solidFill>
                <a:latin typeface="+mn-lt"/>
                <a:ea typeface="+mn-ea"/>
                <a:cs typeface="+mn-cs"/>
              </a:rPr>
              <a:t>хөрсний температур огцом өсдөг байна. Хэнтий</a:t>
            </a:r>
            <a:r>
              <a:rPr lang="mn-MN" sz="1200" kern="1200" baseline="0" dirty="0" smtClean="0">
                <a:solidFill>
                  <a:schemeClr val="tx1"/>
                </a:solidFill>
                <a:latin typeface="+mn-lt"/>
                <a:ea typeface="+mn-ea"/>
                <a:cs typeface="+mn-cs"/>
              </a:rPr>
              <a:t> аймгийн Өмнөдэлгэр сумын Айраг нуурын дэргэд </a:t>
            </a:r>
            <a:r>
              <a:rPr lang="ru-RU" sz="1200" kern="1200" baseline="0" dirty="0" smtClean="0">
                <a:solidFill>
                  <a:schemeClr val="tx1"/>
                </a:solidFill>
                <a:latin typeface="+mn-lt"/>
                <a:ea typeface="+mn-ea"/>
                <a:cs typeface="+mn-cs"/>
              </a:rPr>
              <a:t>1984 онд 10 м-т -0.1</a:t>
            </a:r>
            <a:r>
              <a:rPr lang="mn-MN" sz="1200" kern="1200" baseline="0" dirty="0" smtClean="0">
                <a:solidFill>
                  <a:schemeClr val="tx1"/>
                </a:solidFill>
                <a:latin typeface="+mn-lt"/>
                <a:ea typeface="+mn-ea"/>
                <a:cs typeface="+mn-cs"/>
              </a:rPr>
              <a:t> </a:t>
            </a:r>
            <a:r>
              <a:rPr lang="ru-RU" sz="1200" kern="1200" baseline="0" dirty="0" smtClean="0">
                <a:solidFill>
                  <a:schemeClr val="tx1"/>
                </a:solidFill>
                <a:latin typeface="+mn-lt"/>
                <a:ea typeface="+mn-ea"/>
                <a:cs typeface="+mn-cs"/>
              </a:rPr>
              <a:t>С байсан бол 2010 онд энэ гүнд</a:t>
            </a:r>
            <a:r>
              <a:rPr lang="mn-MN" sz="1200" kern="1200" baseline="0" dirty="0" smtClean="0">
                <a:solidFill>
                  <a:schemeClr val="tx1"/>
                </a:solidFill>
                <a:latin typeface="+mn-lt"/>
                <a:ea typeface="+mn-ea"/>
                <a:cs typeface="+mn-cs"/>
              </a:rPr>
              <a:t> +1.45 С болжээ.</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13</a:t>
            </a:fld>
            <a:endParaRPr lang="en-US"/>
          </a:p>
        </p:txBody>
      </p:sp>
    </p:spTree>
    <p:extLst>
      <p:ext uri="{BB962C8B-B14F-4D97-AF65-F5344CB8AC3E}">
        <p14:creationId xmlns:p14="http://schemas.microsoft.com/office/powerpoint/2010/main" val="1651003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dirty="0" smtClean="0"/>
              <a:t>42 уулсад тархсан мөстлийн массив 2000 оны байдлаар 580 орчим мөстөл, мөсөн голоос бүрдэж байна.</a:t>
            </a:r>
          </a:p>
          <a:p>
            <a:r>
              <a:rPr lang="mn-MN" sz="1200" kern="1200" baseline="0" dirty="0" smtClean="0">
                <a:solidFill>
                  <a:schemeClr val="tx1"/>
                </a:solidFill>
                <a:latin typeface="Times New Roman" pitchFamily="18" charset="0"/>
                <a:ea typeface="+mn-ea"/>
                <a:cs typeface="Times New Roman" pitchFamily="18" charset="0"/>
              </a:rPr>
              <a:t>Монгол орны мөстөл, мөсөн голын талбай 1940-өөд онд 535 орчим, 1990 онд 470 орчим, 2000 онд 438, 2010 онд 386 тус тус км2 байжээ. Мөстлийн талбай 1940-өөд оноос 1990 он хүртэл 12.3%, 1990-2000 онд 9.8%, 2000-2010 онд 11.7%, сүүлийн 70 орчим жилд нийтдээ 27.8%-иар багасчээ. Мөстөл, мөсөн голын хайлалт 1990 он хүртэл харьцангуй бага, түүнээс хойш эрчимжиж, сүүлийн 10 жилд хамгийн их байна. </a:t>
            </a:r>
            <a:r>
              <a:rPr lang="mn-MN" dirty="0" smtClean="0"/>
              <a:t>Дулааралтын улмаас өндөр уулын мөс хайлж, мөнх цэвдэг элэгдэлд орж байна. Хархираа, Түргэн, Мөнххайрхан, Цамбагарав, Сайр уулсын мөсөн бүрхүүлийн талбай 1992 оноос 2002 оны хооронд 30 орчим хувиар багасчээ. </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14</a:t>
            </a:fld>
            <a:endParaRPr lang="en-US"/>
          </a:p>
        </p:txBody>
      </p:sp>
    </p:spTree>
    <p:extLst>
      <p:ext uri="{BB962C8B-B14F-4D97-AF65-F5344CB8AC3E}">
        <p14:creationId xmlns:p14="http://schemas.microsoft.com/office/powerpoint/2010/main" val="97861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Нийт нутаг дэвсгэрт 2013, 2014 онуудад орсон хур тунадасны хэмжээ нэмэгдэж, гадаргын усны нөөц олон жилийн дундажаас 4.3 хувиар өсч, гол, горхи, булаг шандны тоо нь нэмэгдсэн байна. </a:t>
            </a:r>
            <a:r>
              <a:rPr lang="mn-MN" sz="1200" b="0" i="0" kern="1200" dirty="0" smtClean="0">
                <a:solidFill>
                  <a:schemeClr val="tx1"/>
                </a:solidFill>
                <a:effectLst/>
                <a:latin typeface="+mn-lt"/>
                <a:ea typeface="+mn-ea"/>
                <a:cs typeface="+mn-cs"/>
              </a:rPr>
              <a:t>Гадаргын</a:t>
            </a:r>
            <a:r>
              <a:rPr lang="mn-MN" sz="1200" b="0" i="0" kern="1200" baseline="0" dirty="0" smtClean="0">
                <a:solidFill>
                  <a:schemeClr val="tx1"/>
                </a:solidFill>
                <a:effectLst/>
                <a:latin typeface="+mn-lt"/>
                <a:ea typeface="+mn-ea"/>
                <a:cs typeface="+mn-cs"/>
              </a:rPr>
              <a:t> усны тооллогоор 2014 оны байдлаар 5800 гол, горхиос 5413</a:t>
            </a:r>
            <a:r>
              <a:rPr lang="en-US" sz="1200" b="0" i="0" kern="1200" baseline="0" dirty="0" smtClean="0">
                <a:solidFill>
                  <a:schemeClr val="tx1"/>
                </a:solidFill>
                <a:effectLst/>
                <a:latin typeface="+mn-lt"/>
                <a:ea typeface="+mn-ea"/>
                <a:cs typeface="+mn-cs"/>
              </a:rPr>
              <a:t> </a:t>
            </a:r>
            <a:r>
              <a:rPr lang="mn-MN" sz="1200" b="0" i="0" kern="1200" baseline="0" dirty="0" smtClean="0">
                <a:solidFill>
                  <a:schemeClr val="tx1"/>
                </a:solidFill>
                <a:effectLst/>
                <a:latin typeface="+mn-lt"/>
                <a:ea typeface="+mn-ea"/>
                <a:cs typeface="+mn-cs"/>
              </a:rPr>
              <a:t>устай, 11061 булаг, шандаас 9718 устай, 4545 нуур, цөөрмөөс 4203 устай гэж тоологдсон байна </a:t>
            </a:r>
            <a:r>
              <a:rPr lang="en-US" sz="1200" b="0" i="0" kern="1200" baseline="0" dirty="0" smtClean="0">
                <a:solidFill>
                  <a:schemeClr val="tx1"/>
                </a:solidFill>
                <a:effectLst/>
                <a:latin typeface="+mn-lt"/>
                <a:ea typeface="+mn-ea"/>
                <a:cs typeface="+mn-cs"/>
              </a:rPr>
              <a:t>(</a:t>
            </a:r>
            <a:r>
              <a:rPr lang="mn-MN" sz="1200" b="0" i="0" kern="1200" baseline="0" dirty="0" smtClean="0">
                <a:solidFill>
                  <a:schemeClr val="tx1"/>
                </a:solidFill>
                <a:effectLst/>
                <a:latin typeface="+mn-lt"/>
                <a:ea typeface="+mn-ea"/>
                <a:cs typeface="+mn-cs"/>
              </a:rPr>
              <a:t>БОНХАЖЯ</a:t>
            </a:r>
            <a:r>
              <a:rPr lang="en-US" sz="1200" b="0" i="0" kern="1200" baseline="0" dirty="0" smtClean="0">
                <a:solidFill>
                  <a:schemeClr val="tx1"/>
                </a:solidFill>
                <a:effectLst/>
                <a:latin typeface="+mn-lt"/>
                <a:ea typeface="+mn-ea"/>
                <a:cs typeface="+mn-cs"/>
              </a:rPr>
              <a:t>)</a:t>
            </a:r>
            <a:r>
              <a:rPr lang="mn-MN" sz="1200" b="0" i="0" kern="1200" baseline="0" dirty="0" smtClean="0">
                <a:solidFill>
                  <a:schemeClr val="tx1"/>
                </a:solidFill>
                <a:effectLst/>
                <a:latin typeface="+mn-lt"/>
                <a:ea typeface="+mn-ea"/>
                <a:cs typeface="+mn-cs"/>
              </a:rPr>
              <a:t>.</a:t>
            </a:r>
            <a:r>
              <a:rPr lang="mn-MN" sz="1200" kern="1200" baseline="0" dirty="0" smtClean="0">
                <a:solidFill>
                  <a:schemeClr val="tx1"/>
                </a:solidFill>
                <a:latin typeface="+mn-lt"/>
                <a:ea typeface="+mn-ea"/>
                <a:cs typeface="+mn-cs"/>
              </a:rPr>
              <a:t> </a:t>
            </a:r>
            <a:r>
              <a:rPr lang="mn-MN" dirty="0" smtClean="0"/>
              <a:t>Хуурайшилт эрчимтэй явагдаж байгаагаас олон зуун гол, горхи, булаг шанд, нуур, цөөрөм хатаж ширгэн, бэлчээрийн ургамлын ургац буурч, зүйлийн бүрдэл нь хомсдож байна. </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15</a:t>
            </a:fld>
            <a:endParaRPr lang="en-US"/>
          </a:p>
        </p:txBody>
      </p:sp>
    </p:spTree>
    <p:extLst>
      <p:ext uri="{BB962C8B-B14F-4D97-AF65-F5344CB8AC3E}">
        <p14:creationId xmlns:p14="http://schemas.microsoft.com/office/powerpoint/2010/main" val="3108132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Аймаг, нийслэлийн Байгаль орчин, ногоон хөгжлийн газруудаас ирүүлсэн нуурын тооллогын дүнгээс үзэхэд 2013 онд нийт 4,905 нуур тоологдсоноос 4,641 нуур устай тоологдсон, 2014 онд нийт 4,545 нуур тоологдсоноос 4,203 нуур устай тоологдсон байна. 2013, 2014 онуудын нуурын тооллогын дүнг 2011 оны дүнтэй харьцуулахад нууруудын ус сэргэсэн байдал харагдаж байна </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16</a:t>
            </a:fld>
            <a:endParaRPr lang="en-US"/>
          </a:p>
        </p:txBody>
      </p:sp>
    </p:spTree>
    <p:extLst>
      <p:ext uri="{BB962C8B-B14F-4D97-AF65-F5344CB8AC3E}">
        <p14:creationId xmlns:p14="http://schemas.microsoft.com/office/powerpoint/2010/main" val="3113219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Монгол нутагт одоо нэгэнт ажиглагдаж байгаа уур амьсгалын дулааралтын улмаас өндөр уулын цармын бүсэд ойн дээд хил дээш өгсөн ургах үйл явц байж болзошгүй. Цаашид өндөр уулын бүслүүрт цэвдэг хайлж, өнгөн </a:t>
            </a:r>
            <a:r>
              <a:rPr lang="ru-RU" sz="1200" kern="1200" baseline="0" dirty="0" smtClean="0">
                <a:solidFill>
                  <a:schemeClr val="tx1"/>
                </a:solidFill>
                <a:latin typeface="+mn-lt"/>
                <a:ea typeface="+mn-ea"/>
                <a:cs typeface="+mn-cs"/>
              </a:rPr>
              <a:t>хөрс чийгших болон ургамал ургалтын хугацааны</a:t>
            </a:r>
            <a:r>
              <a:rPr lang="mn-MN" sz="1200" kern="1200" baseline="0" dirty="0" smtClean="0">
                <a:solidFill>
                  <a:schemeClr val="tx1"/>
                </a:solidFill>
                <a:latin typeface="+mn-lt"/>
                <a:ea typeface="+mn-ea"/>
                <a:cs typeface="+mn-cs"/>
              </a:rPr>
              <a:t> дулааны хуримтлал нэмэгдэхээс болж ойн дээд хил дээшлэх, фотосинтезийн эрчим нь нэмэгдэх </a:t>
            </a:r>
            <a:r>
              <a:rPr lang="ru-RU" sz="1200" kern="1200" baseline="0" dirty="0" smtClean="0">
                <a:solidFill>
                  <a:schemeClr val="tx1"/>
                </a:solidFill>
                <a:latin typeface="+mn-lt"/>
                <a:ea typeface="+mn-ea"/>
                <a:cs typeface="+mn-cs"/>
              </a:rPr>
              <a:t>магадлалтай бол бэсрэг уулс, уулс хоорондын нам</a:t>
            </a:r>
            <a:r>
              <a:rPr lang="mn-MN" sz="1200" kern="1200" baseline="0" dirty="0" smtClean="0">
                <a:solidFill>
                  <a:schemeClr val="tx1"/>
                </a:solidFill>
                <a:latin typeface="+mn-lt"/>
                <a:ea typeface="+mn-ea"/>
                <a:cs typeface="+mn-cs"/>
              </a:rPr>
              <a:t> дор газарт ой ургах нөхцөл улам хумигдах өндөр магадлалтай. </a:t>
            </a:r>
          </a:p>
          <a:p>
            <a:r>
              <a:rPr lang="mn-MN" sz="1200" kern="1200" baseline="0" dirty="0" smtClean="0">
                <a:solidFill>
                  <a:schemeClr val="tx1"/>
                </a:solidFill>
                <a:latin typeface="+mn-lt"/>
                <a:ea typeface="+mn-ea"/>
                <a:cs typeface="+mn-cs"/>
              </a:rPr>
              <a:t>Өндөр уулын царам, тайгын бүс 2020 </a:t>
            </a:r>
            <a:r>
              <a:rPr lang="ru-RU" sz="1200" kern="1200" baseline="0" dirty="0" smtClean="0">
                <a:solidFill>
                  <a:schemeClr val="tx1"/>
                </a:solidFill>
                <a:latin typeface="+mn-lt"/>
                <a:ea typeface="+mn-ea"/>
                <a:cs typeface="+mn-cs"/>
              </a:rPr>
              <a:t>оны үед 0,1-5%, 2050 онд 4-14%, Хангай, Хэнтий,</a:t>
            </a:r>
            <a:r>
              <a:rPr lang="mn-MN" sz="1200" kern="1200" baseline="0" dirty="0" smtClean="0">
                <a:solidFill>
                  <a:schemeClr val="tx1"/>
                </a:solidFill>
                <a:latin typeface="+mn-lt"/>
                <a:ea typeface="+mn-ea"/>
                <a:cs typeface="+mn-cs"/>
              </a:rPr>
              <a:t> Хөвсгөл, Алтайн уулсын ойт хээрийн талбай 21-р</a:t>
            </a:r>
          </a:p>
          <a:p>
            <a:r>
              <a:rPr lang="ru-RU" sz="1200" kern="1200" baseline="0" dirty="0" smtClean="0">
                <a:solidFill>
                  <a:schemeClr val="tx1"/>
                </a:solidFill>
                <a:latin typeface="+mn-lt"/>
                <a:ea typeface="+mn-ea"/>
                <a:cs typeface="+mn-cs"/>
              </a:rPr>
              <a:t>зууны эхний 25 жилд 3 орчим хувь, дараагийн 25</a:t>
            </a:r>
            <a:r>
              <a:rPr lang="mn-MN" sz="1200" kern="1200" baseline="0" dirty="0" smtClean="0">
                <a:solidFill>
                  <a:schemeClr val="tx1"/>
                </a:solidFill>
                <a:latin typeface="+mn-lt"/>
                <a:ea typeface="+mn-ea"/>
                <a:cs typeface="+mn-cs"/>
              </a:rPr>
              <a:t> </a:t>
            </a:r>
            <a:r>
              <a:rPr lang="ru-RU" sz="1200" kern="1200" baseline="0" dirty="0" smtClean="0">
                <a:solidFill>
                  <a:schemeClr val="tx1"/>
                </a:solidFill>
                <a:latin typeface="+mn-lt"/>
                <a:ea typeface="+mn-ea"/>
                <a:cs typeface="+mn-cs"/>
              </a:rPr>
              <a:t>жилд 7%-иар тус тус багасаж болзошгүй байна.</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17</a:t>
            </a:fld>
            <a:endParaRPr lang="en-US"/>
          </a:p>
        </p:txBody>
      </p:sp>
    </p:spTree>
    <p:extLst>
      <p:ext uri="{BB962C8B-B14F-4D97-AF65-F5344CB8AC3E}">
        <p14:creationId xmlns:p14="http://schemas.microsoft.com/office/powerpoint/2010/main" val="2457848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n-MN" sz="1200" kern="1200" baseline="0" dirty="0" smtClean="0">
                <a:solidFill>
                  <a:schemeClr val="tx1"/>
                </a:solidFill>
                <a:latin typeface="+mn-lt"/>
                <a:ea typeface="+mn-ea"/>
                <a:cs typeface="+mn-cs"/>
              </a:rPr>
              <a:t>2010 оны байдлаар,Монгол улсын нийт нутаг дэвсгэрийн 77,8% нь тодорхой зэрэглэлээр цөлжилт, газрын доройтлын үйл явцад өртсөн бөгөөд үүнээс 35,3% нь сул, 25,9% нь дунд, 6,7% нь хүчтэй, 9,9% нь нэн хүчтэй зэрэглэлд хамрагдаж байна/хүснэгт 14/. 2010 оны цөлжилтийн нэгдсэн үнэлгээний дүнг өмнөх 2006 оны дүнтэй харьцуулж үзвэл цөлжилтийн нэн хүчтэй, хүчтэй зэрэглэл бүхий газруудын тархац нутаг нэлээд өөрчлөгдсөн буюу ялангуяа нэн хүчтэй зэрэглэл бүхий газрууд шинээр голомтлон үүссэн нь элбэг байна. </a:t>
            </a:r>
          </a:p>
          <a:p>
            <a:pPr marL="0" marR="0" indent="0" algn="l" defTabSz="914400" rtl="0" eaLnBrk="1" fontAlgn="auto" latinLnBrk="0" hangingPunct="1">
              <a:lnSpc>
                <a:spcPct val="100000"/>
              </a:lnSpc>
              <a:spcBef>
                <a:spcPts val="0"/>
              </a:spcBef>
              <a:spcAft>
                <a:spcPts val="0"/>
              </a:spcAft>
              <a:buClrTx/>
              <a:buSzTx/>
              <a:buFontTx/>
              <a:buNone/>
              <a:tabLst/>
              <a:defRPr/>
            </a:pPr>
            <a:r>
              <a:rPr lang="mn-MN" sz="1200" kern="1200" baseline="0" dirty="0" smtClean="0">
                <a:solidFill>
                  <a:schemeClr val="tx1"/>
                </a:solidFill>
                <a:latin typeface="+mn-lt"/>
                <a:ea typeface="+mn-ea"/>
                <a:cs typeface="+mn-cs"/>
              </a:rPr>
              <a:t>Өнөөгийн байдлаар говь хээрийн бүсийн нийт 145 сумдын төв, суурин газрууд тодорхой хүрээнд доройтож элсний нүүдэлд өртсөн нь орон нутгийн иргэдийн амьдралд сөрөг нөлөө үзүүлж байна. Тухайлбал Говь-Алтай аймгийн Хөхморьт, Жаргалан, Дорноговь аймгийн Замын-Үүд, Өргөн Өмнөговь аймгийн Цогтцэций, Ханбогд, Сүхбаатар аймгийн Түвшинширээ, Наран сумдын нутаг цөлжилт, элсний нүүлтэд илүү өртсөн байна. </a:t>
            </a:r>
            <a:endParaRPr lang="en-US" dirty="0" smtClean="0"/>
          </a:p>
          <a:p>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18</a:t>
            </a:fld>
            <a:endParaRPr lang="en-US"/>
          </a:p>
        </p:txBody>
      </p:sp>
    </p:spTree>
    <p:extLst>
      <p:ext uri="{BB962C8B-B14F-4D97-AF65-F5344CB8AC3E}">
        <p14:creationId xmlns:p14="http://schemas.microsoft.com/office/powerpoint/2010/main" val="4087116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Монгол орны нийт хөрсний 30 гаруй хувь нь салхины элэгдэлд их болон нэн их өртөмтгий, 30% нь дунд зэрэг өртөмтгий хөрс байдаг. Салхины элэгдлийн процесст өртөмтгий хэлбэрийн хөрсөнд элсэн хуримтлалууд, хээрийн, хуурай хээрийн, цөлөрхөг хээрийн болон цөлийн бүсийн хөрсний хэв шинжүүд хамрагдана. </a:t>
            </a:r>
            <a:r>
              <a:rPr lang="mn-MN" dirty="0" smtClean="0"/>
              <a:t>Хавар цас ханзрах хугацаа бараг нэг сараар урагшилж, хөрс цасан бүрхүүлгүй болон ургамал бүрхэвчгүй байх хугацаа уртассан нь салхинд газрын хөрс элэгдэх боломжийг нэмэгдүүлж, 1960-аад оноос хойш шороон шуургатай өдрийн тоо нийт нутгийн хэмжээнд 3-4 дахин ихэссэн байна. </a:t>
            </a:r>
            <a:endParaRPr lang="mn-MN" sz="1200" kern="1200" baseline="0" dirty="0" smtClean="0">
              <a:solidFill>
                <a:schemeClr val="tx1"/>
              </a:solidFill>
              <a:latin typeface="+mn-lt"/>
              <a:ea typeface="+mn-ea"/>
              <a:cs typeface="+mn-cs"/>
            </a:endParaRPr>
          </a:p>
          <a:p>
            <a:r>
              <a:rPr lang="mn-MN" sz="1200" kern="1200" baseline="0" dirty="0" smtClean="0">
                <a:solidFill>
                  <a:schemeClr val="tx1"/>
                </a:solidFill>
                <a:latin typeface="+mn-lt"/>
                <a:ea typeface="+mn-ea"/>
                <a:cs typeface="+mn-cs"/>
              </a:rPr>
              <a:t>Хөрс салхиар элэгдэх үйл явцын өөрчлөлт Говь-Алтай, Баянхонгор, Өмнөговь аймгуудын өмнөд талын буюу Шарга, Номин, Ингэн хөөвөр, Галба, Борзонгийн говиудын хотос хоолой дагуу тод ажиглагдах ба 2000, 2010 онуудыг харьцуулж үзвэл эдгээр газруудаас жилд 165.7 тн/га хөрс зөөгдөж байгаа тооцоо гарсан болно. Харин Их нууруудын хотгорын баруун хэсэг буюу Хар ус нуур, Буянт голын сав дагуу нутагт хөрс салхиар элэгдэх үйл явц жилд 57.7 тн/га-гаар буурсан үзүүлэлттэй байна. </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19</a:t>
            </a:fld>
            <a:endParaRPr lang="en-US"/>
          </a:p>
        </p:txBody>
      </p:sp>
    </p:spTree>
    <p:extLst>
      <p:ext uri="{BB962C8B-B14F-4D97-AF65-F5344CB8AC3E}">
        <p14:creationId xmlns:p14="http://schemas.microsoft.com/office/powerpoint/2010/main" val="2476313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Ус цаг уур, орчны хяналт шинжилгээний улсын сүлжээн дээр хийж байгаа бэлчээрийн үндэсний </a:t>
            </a:r>
            <a:r>
              <a:rPr lang="ru-RU" sz="1200" kern="1200" baseline="0" dirty="0" smtClean="0">
                <a:solidFill>
                  <a:schemeClr val="tx1"/>
                </a:solidFill>
                <a:latin typeface="+mn-lt"/>
                <a:ea typeface="+mn-ea"/>
                <a:cs typeface="+mn-cs"/>
              </a:rPr>
              <a:t>мониторингийн мэдээгээр 2012 оны байдлаар нийт</a:t>
            </a:r>
          </a:p>
          <a:p>
            <a:r>
              <a:rPr lang="mn-MN" sz="1200" kern="1200" baseline="0" dirty="0" smtClean="0">
                <a:solidFill>
                  <a:schemeClr val="tx1"/>
                </a:solidFill>
                <a:latin typeface="+mn-lt"/>
                <a:ea typeface="+mn-ea"/>
                <a:cs typeface="+mn-cs"/>
              </a:rPr>
              <a:t>бэлчээрийн 90 гаруй хувь нь ямар нэг хэмжээгээр өөрчлөлтөнд оржээ (Эрдэнэцэцэг, 2014). </a:t>
            </a:r>
          </a:p>
          <a:p>
            <a:r>
              <a:rPr lang="mn-MN" sz="1200" kern="1200" baseline="0" dirty="0" smtClean="0">
                <a:solidFill>
                  <a:schemeClr val="tx1"/>
                </a:solidFill>
                <a:latin typeface="+mn-lt"/>
                <a:ea typeface="+mn-ea"/>
                <a:cs typeface="+mn-cs"/>
              </a:rPr>
              <a:t>Манай нийт бэлчээрт нутгийн ургамлын зүйлийн бүрэлдэхүүн өөрчлөгдөн, ургамлын бүлгэмдлийн шилжилт явагдаж, үетэн болон алаг өвст бэлчээр хумигдаж, </a:t>
            </a:r>
            <a:r>
              <a:rPr lang="ru-RU" sz="1200" kern="1200" baseline="0" dirty="0" smtClean="0">
                <a:solidFill>
                  <a:schemeClr val="tx1"/>
                </a:solidFill>
                <a:latin typeface="+mn-lt"/>
                <a:ea typeface="+mn-ea"/>
                <a:cs typeface="+mn-cs"/>
              </a:rPr>
              <a:t>шарилжит болон нэг наст ургамлын арви ихэссэнийг</a:t>
            </a:r>
            <a:r>
              <a:rPr lang="mn-MN" sz="1200" kern="1200" baseline="0" dirty="0" smtClean="0">
                <a:solidFill>
                  <a:schemeClr val="tx1"/>
                </a:solidFill>
                <a:latin typeface="+mn-lt"/>
                <a:ea typeface="+mn-ea"/>
                <a:cs typeface="+mn-cs"/>
              </a:rPr>
              <a:t> харуулж байна. Гэхдээ бэлчээр нутгийн 60-аад хувь нь цаг агаарын тааламжтай нөхцөлд бэлчээрийн менежментийг зөв хийсэн тохиолдолд богино хугацаанд буюу 3-5 жилийн дотор эргэн сэргэх боломжтой гэж үзэж байгаа бөгөөд харин 40-өөд хувь нь 5-10 жилийн дотор сэргэх төлөвтэй байгаа буюу ихээхэн өөрчлөгдсөн байна.</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20</a:t>
            </a:fld>
            <a:endParaRPr lang="en-US"/>
          </a:p>
        </p:txBody>
      </p:sp>
    </p:spTree>
    <p:extLst>
      <p:ext uri="{BB962C8B-B14F-4D97-AF65-F5344CB8AC3E}">
        <p14:creationId xmlns:p14="http://schemas.microsoft.com/office/powerpoint/2010/main" val="2840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Arial" panose="020B0604020202020204" pitchFamily="34" charset="0"/>
                <a:ea typeface="+mn-ea"/>
                <a:cs typeface="+mn-cs"/>
              </a:rPr>
              <a:t>Бэлчээр, хадлангийн талбайн хэмжээ 2013 оны байдлаар 112.7 сая га буюу хөдөө аж ахуйн нийт газрын 97.7%-ийг эзэлж байна. 2013 оны статистик мэдээллээс үзэхэд доройтолд орсон 9 сая га газар бүртгэгдсэний 97.7% нь бэлчээр, хадлангийн газарт, 0.43% нь тариалангийн талбайд, 1.7% нь ойн сан бүхий газарт, 0.12% нь уул уурхай, зам барилгын ажлаас үүдэлтэй ухагдаж эвдэрсэн газарт ногдож байна (Монгол Улсын статистикийн эмхэтгэл, 2013).</a:t>
            </a:r>
          </a:p>
          <a:p>
            <a:r>
              <a:rPr lang="mn-MN" dirty="0" smtClean="0"/>
              <a:t>2000 оны үед манай орны бэлчээрийн 20%-д доройтол илэрч байсан бол 2010 онд нийт бэлчээрийн 70% тодорхой хэмжээгээр доройтсон гэж судлаачид дүгнэжээ (</a:t>
            </a:r>
            <a:r>
              <a:rPr lang="en-US" dirty="0" smtClean="0"/>
              <a:t>IFAD-GEF project Mongolia, 2010). </a:t>
            </a:r>
            <a:endParaRPr lang="mn-MN" dirty="0" smtClean="0"/>
          </a:p>
          <a:p>
            <a:r>
              <a:rPr lang="mn-MN" dirty="0" smtClean="0"/>
              <a:t>Энэ зуунд малын амьдын жин 50 хүртэл хувиар буурах төлөвтэй байгаа бөгөөд том малын зүй бус хорогдол ч мөн нэмэгдэх төлөвтэй аж</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21</a:t>
            </a:fld>
            <a:endParaRPr lang="en-US"/>
          </a:p>
        </p:txBody>
      </p:sp>
    </p:spTree>
    <p:extLst>
      <p:ext uri="{BB962C8B-B14F-4D97-AF65-F5344CB8AC3E}">
        <p14:creationId xmlns:p14="http://schemas.microsoft.com/office/powerpoint/2010/main" val="3676009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dirty="0" smtClean="0">
                <a:solidFill>
                  <a:schemeClr val="tx1"/>
                </a:solidFill>
                <a:latin typeface="+mn-lt"/>
                <a:ea typeface="+mn-ea"/>
                <a:cs typeface="+mn-cs"/>
              </a:rPr>
              <a:t>Өдрийн цагаар дэлхийн агаар мандлын дээд хилийн нар руу харсан хэсгийн нэг ам метр талбайд нэг секунд тутамд 1370 ватт энерги нарнаас ирдэг бөгөөд энэ энергийн ойролцоогоор 1/3 нь буцаж сансар огторгуйд ойж замхарна. Үлдсэн 2/3 нь дэлхийн гадаргад багахан хэсэг нь агаар мандалд шингэдэг. Энергийн тэнцлийг хадгалахын тулд дэлхий шингээж авсан энергийн хэмжээтэй адил хэмжээний энергийг гадагш цацруулах шаардлагатай. </a:t>
            </a:r>
          </a:p>
          <a:p>
            <a:endParaRPr lang="mn-MN"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523FBE-F084-4DE9-B659-8A61F0D707FE}" type="slidenum">
              <a:rPr lang="en-US" smtClean="0"/>
              <a:pPr/>
              <a:t>2</a:t>
            </a:fld>
            <a:endParaRPr lang="en-US"/>
          </a:p>
        </p:txBody>
      </p:sp>
    </p:spTree>
    <p:extLst>
      <p:ext uri="{BB962C8B-B14F-4D97-AF65-F5344CB8AC3E}">
        <p14:creationId xmlns:p14="http://schemas.microsoft.com/office/powerpoint/2010/main" val="1237106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Мал аж ахуйн эрдэм шинжилгээний хүрээлэнгийн эрдэмтдийн хийсэн судалгаагаар 2008 оныг 1995-1997 онтой харьцуулахад 124,8 сая га бэлчээрийн газрын 7 хувь нь нэн хүчтэй талхлагдалд өртсөн бол 63% нь хүчтэй талхлагдсан гэсэн дүгнэлт гарсан байна. Энэ нь нийт бэлчээрийн газрын 70 хувь нь талхлагдалд тодорхой байдлаар орсон болохыг харуулж байна. </a:t>
            </a:r>
            <a:r>
              <a:rPr lang="mn-MN" dirty="0" smtClean="0"/>
              <a:t>Бэлчээр доройтож, хэт халуун өдрийн тоо нэмэгдсэнээс мал сүрэг зун, намар тарга хүчээ бүрэн авч чадахгүй давжаарч зудын гамшгийг тэсвэрлэх чадвар нь буурч байна. </a:t>
            </a:r>
            <a:endParaRPr lang="mn-MN" sz="1200" kern="1200" baseline="0" dirty="0" smtClean="0">
              <a:solidFill>
                <a:schemeClr val="tx1"/>
              </a:solidFill>
              <a:latin typeface="+mn-lt"/>
              <a:ea typeface="+mn-ea"/>
              <a:cs typeface="+mn-cs"/>
            </a:endParaRPr>
          </a:p>
          <a:p>
            <a:endParaRPr lang="mn-MN" dirty="0" smtClean="0"/>
          </a:p>
          <a:p>
            <a:r>
              <a:rPr lang="mn-MN" dirty="0" smtClean="0"/>
              <a:t>25 сая гару</a:t>
            </a:r>
            <a:r>
              <a:rPr lang="mn-MN" baseline="0" dirty="0" smtClean="0"/>
              <a:t>й тоо толгой мал бэлчээрлэх боломжтой Монгол орны газар нутаг дээр бараг 60 сая мал бэлчиж байна</a:t>
            </a:r>
            <a:r>
              <a:rPr lang="en-US" baseline="0" dirty="0" smtClean="0"/>
              <a:t>. </a:t>
            </a:r>
            <a:endParaRPr lang="mn-MN" baseline="0" dirty="0" smtClean="0"/>
          </a:p>
          <a:p>
            <a:r>
              <a:rPr lang="mn-MN" sz="1200" b="0" i="0" u="none" strike="noStrike" kern="1200" baseline="0" dirty="0" smtClean="0">
                <a:solidFill>
                  <a:schemeClr val="tx1"/>
                </a:solidFill>
                <a:latin typeface="+mn-lt"/>
                <a:ea typeface="+mn-ea"/>
                <a:cs typeface="+mn-cs"/>
              </a:rPr>
              <a:t>Мал аж ахуйн салбар нь метан, азотын исэл ихээр ялгаруулдаг учир хүлэмжийн хий нэмэгдэхэд их хэмжээний нөлөө үзүүлдэг. Метаны ихэнх хувь буюу 85% нь мал хивэх үед ялгардаг бол үлдсэн 15% нь малын ялгадасаас үүсдэг байна. </a:t>
            </a:r>
          </a:p>
          <a:p>
            <a:r>
              <a:rPr lang="mn-MN" sz="1200" b="0" i="0" u="none" strike="noStrike" kern="1200" baseline="0" dirty="0" smtClean="0">
                <a:solidFill>
                  <a:schemeClr val="tx1"/>
                </a:solidFill>
                <a:latin typeface="+mn-lt"/>
                <a:ea typeface="+mn-ea"/>
                <a:cs typeface="+mn-cs"/>
              </a:rPr>
              <a:t>Метан хий нь нүүрстөрөгчийн давхар ислээс 23 дахин илүү их нөлөөтэй хүлэмжийн хий юм. Монгол Улсын метан ялгаруулалтын 91 хувь нь малаас гаралтай бол энэхүү метаны 52 хувь нь уур амьсгалын өөрчлөлтөд нөлөөлдөг.</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22</a:t>
            </a:fld>
            <a:endParaRPr lang="en-US"/>
          </a:p>
        </p:txBody>
      </p:sp>
    </p:spTree>
    <p:extLst>
      <p:ext uri="{BB962C8B-B14F-4D97-AF65-F5344CB8AC3E}">
        <p14:creationId xmlns:p14="http://schemas.microsoft.com/office/powerpoint/2010/main" val="377031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dirty="0" smtClean="0"/>
              <a:t>Уур амьсгалын дулаарах үед зарим нутагт дулаан бүсийн ургамал тарих, газар тариаланд өмнө нь ашиглах боломжгүй байсан хүйтэн уур амьсгалтай зарим нутгийг эзэмших, байшин барилгын халаалтын хугацааг богиносгох, ханын зузааныг нимгэлэх боломж бүрдэх, зарцуулах цахилгаан эрчим хүч, дулааныг хэмнэх, гол мөрөн, нуурын мөсөн бүрхүүлтэй байх хугацаа богиносох зэрэг эерэг нөхцөл бүрдэх боловч манай орны хувьд сөрөг үр дагавар нь эрс давамгайлахаар байна. </a:t>
            </a:r>
          </a:p>
          <a:p>
            <a:pPr marL="0" marR="0" indent="0" algn="l" defTabSz="914400" rtl="0" eaLnBrk="1" fontAlgn="auto" latinLnBrk="0" hangingPunct="1">
              <a:lnSpc>
                <a:spcPct val="100000"/>
              </a:lnSpc>
              <a:spcBef>
                <a:spcPts val="0"/>
              </a:spcBef>
              <a:spcAft>
                <a:spcPts val="0"/>
              </a:spcAft>
              <a:buClrTx/>
              <a:buSzTx/>
              <a:buFontTx/>
              <a:buNone/>
              <a:tabLst/>
              <a:defRPr/>
            </a:pPr>
            <a:r>
              <a:rPr lang="mn-MN" dirty="0" smtClean="0"/>
              <a:t>Хөдөө аж ахуй уур амьсгалын өөрчлөлтөд дасан зохицохын тулд газар тариалан эрхлэгчид хэт халуунаас сэргийлэх зорилгоор тариалалтын хугацаагаа өөрчлөх, өөрчлөлтөд тэсвэртэй шинэ сорт нэвтрүүлэх, усалгаа ба хөрсний менежментийг сайжруулах зэрэг арга хэмжээ авч болох юм. </a:t>
            </a:r>
            <a:endParaRPr lang="en-US" dirty="0" smtClean="0"/>
          </a:p>
          <a:p>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23</a:t>
            </a:fld>
            <a:endParaRPr lang="en-US"/>
          </a:p>
        </p:txBody>
      </p:sp>
    </p:spTree>
    <p:extLst>
      <p:ext uri="{BB962C8B-B14F-4D97-AF65-F5344CB8AC3E}">
        <p14:creationId xmlns:p14="http://schemas.microsoft.com/office/powerpoint/2010/main" val="4091254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Монгол улсад тохиолдож байгаа аюултай болон гамшигт үзэгдлүүдээс хүчтэй салхи шуурга 24%, ширүүн аадар бороо 21%, уруйн үер болон аянга цахилгааны үзэгдэл 13%-г эзэлж байна. </a:t>
            </a:r>
          </a:p>
          <a:p>
            <a:r>
              <a:rPr lang="mn-MN" sz="1200" kern="1200" baseline="0" dirty="0" smtClean="0">
                <a:solidFill>
                  <a:schemeClr val="tx1"/>
                </a:solidFill>
                <a:latin typeface="+mn-lt"/>
                <a:ea typeface="+mn-ea"/>
                <a:cs typeface="+mn-cs"/>
              </a:rPr>
              <a:t>Монгол оронд зуны хүчтэй халалтын улмаас үүсэж ажиглагдах аадар бороо, уруйн үер, нөөлөг салхи, мөндөр, аянга цахилгааны гамшигт үзэгдлийн давтагдал эрчимтэй өсөж, нийт агаар мандлын гаралтай аюултай болон гамшигт үзэгдлийн 53.3%-г эзэлдэг бөгөөд үүний 41.1%-ийг аадар бороо, уруйн үер эзэлж байна. </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24</a:t>
            </a:fld>
            <a:endParaRPr lang="en-US"/>
          </a:p>
        </p:txBody>
      </p:sp>
    </p:spTree>
    <p:extLst>
      <p:ext uri="{BB962C8B-B14F-4D97-AF65-F5344CB8AC3E}">
        <p14:creationId xmlns:p14="http://schemas.microsoft.com/office/powerpoint/2010/main" val="3299020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2013 оны 7 дугаар сарын 4-ний орой Сэлэнгэ аймгийн Түшиг суманд аадар бороо, том мөндөр, нөөлөг салхи тохиолдсон бол, 2014 оны 7 дугаар сарын 26-нд Архангай аймгийн Хашаат сумын Номгон багийн нутагт өргөнөөрөө 300-400 метр, уртаараа 10 км орчим нутгийг хамарсан догшин хуй салхи (торнадо), ширүүн аадар бороо, 6 см орчим голчтой том мөндөр орсон. Ийм догшин хуй салхи өмнө нь 1974 оны 7 сарын 16-нд Хэнтий аймгийн Батширээт сумын Хурх бригадад ажиглагдаж байжээ. </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25</a:t>
            </a:fld>
            <a:endParaRPr lang="en-US"/>
          </a:p>
        </p:txBody>
      </p:sp>
    </p:spTree>
    <p:extLst>
      <p:ext uri="{BB962C8B-B14F-4D97-AF65-F5344CB8AC3E}">
        <p14:creationId xmlns:p14="http://schemas.microsoft.com/office/powerpoint/2010/main" val="3545481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Уур амьсгалын өөрчлөлт хамгийн сул байх хувилбараар ч гэсэн алдагдал нь эхний 10 жилд 50 </a:t>
            </a:r>
            <a:r>
              <a:rPr lang="ru-RU" sz="1200" kern="1200" baseline="0" dirty="0" smtClean="0">
                <a:solidFill>
                  <a:schemeClr val="tx1"/>
                </a:solidFill>
                <a:latin typeface="+mn-lt"/>
                <a:ea typeface="+mn-ea"/>
                <a:cs typeface="+mn-cs"/>
              </a:rPr>
              <a:t>орчим тэрбум төгрөг байх бол 2030 онд 160 орчим</a:t>
            </a:r>
          </a:p>
          <a:p>
            <a:r>
              <a:rPr lang="mn-MN" sz="1200" kern="1200" baseline="0" dirty="0" smtClean="0">
                <a:solidFill>
                  <a:schemeClr val="tx1"/>
                </a:solidFill>
                <a:latin typeface="+mn-lt"/>
                <a:ea typeface="+mn-ea"/>
                <a:cs typeface="+mn-cs"/>
              </a:rPr>
              <a:t>тэрбум төгрөг болж даруй 3 дахин өсөх бөгөөд арга хэмжээ авахгүй цааш хэвээр үргэлжилбэл </a:t>
            </a:r>
            <a:r>
              <a:rPr lang="ru-RU" sz="1200" kern="1200" baseline="0" dirty="0" smtClean="0">
                <a:solidFill>
                  <a:schemeClr val="tx1"/>
                </a:solidFill>
                <a:latin typeface="+mn-lt"/>
                <a:ea typeface="+mn-ea"/>
                <a:cs typeface="+mn-cs"/>
              </a:rPr>
              <a:t>2050 он гэхэд 280 орчим тэрбум төгрөг болж МАА-н</a:t>
            </a:r>
          </a:p>
          <a:p>
            <a:r>
              <a:rPr lang="mn-MN" sz="1200" kern="1200" baseline="0" dirty="0" smtClean="0">
                <a:solidFill>
                  <a:schemeClr val="tx1"/>
                </a:solidFill>
                <a:latin typeface="+mn-lt"/>
                <a:ea typeface="+mn-ea"/>
                <a:cs typeface="+mn-cs"/>
              </a:rPr>
              <a:t>нийт бүтээгдэхүүн 5.4 хувиар буурахаар байна (Л.Энхтайван, 2012).</a:t>
            </a:r>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26</a:t>
            </a:fld>
            <a:endParaRPr lang="en-US"/>
          </a:p>
        </p:txBody>
      </p:sp>
    </p:spTree>
    <p:extLst>
      <p:ext uri="{BB962C8B-B14F-4D97-AF65-F5344CB8AC3E}">
        <p14:creationId xmlns:p14="http://schemas.microsoft.com/office/powerpoint/2010/main" val="1786246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gn="just">
              <a:defRPr/>
            </a:pPr>
            <a:r>
              <a:rPr lang="mn-MN" baseline="0" dirty="0" smtClean="0">
                <a:latin typeface="+mn-lt"/>
                <a:ea typeface="+mn-ea"/>
              </a:rPr>
              <a:t>Б</a:t>
            </a:r>
            <a:r>
              <a:rPr lang="mn-MN" dirty="0" smtClean="0">
                <a:latin typeface="+mn-lt"/>
                <a:ea typeface="+mn-ea"/>
              </a:rPr>
              <a:t>айгалийн буюу хүний үйл ажиллагаанаас гаралтай нүүрсхүчлийн хий, метан, азотын давхар исэл, гидрофторт нүүрстөрөгчүүд, перфторт нүүрстөрөгчүүд, гексафторт хүхэр гэх мэт</a:t>
            </a:r>
            <a:r>
              <a:rPr lang="mn-MN" baseline="0" dirty="0" smtClean="0">
                <a:latin typeface="+mn-lt"/>
                <a:ea typeface="+mn-ea"/>
              </a:rPr>
              <a:t> хийг хүлэмжийн хий гэнэ. </a:t>
            </a:r>
          </a:p>
          <a:p>
            <a:pPr algn="just">
              <a:defRPr/>
            </a:pPr>
            <a:r>
              <a:rPr lang="mn-MN" baseline="0" dirty="0" smtClean="0">
                <a:latin typeface="+mn-lt"/>
                <a:ea typeface="+mn-ea"/>
              </a:rPr>
              <a:t>Эдгээр хийнүүдийн а</a:t>
            </a:r>
            <a:r>
              <a:rPr lang="mn-MN" dirty="0" smtClean="0">
                <a:latin typeface="+mn-lt"/>
                <a:ea typeface="+mn-ea"/>
              </a:rPr>
              <a:t>гаар мандал дахь агууламж нэмэгдсэнээр</a:t>
            </a:r>
            <a:r>
              <a:rPr lang="mn-MN" baseline="0" dirty="0" smtClean="0">
                <a:latin typeface="+mn-lt"/>
                <a:ea typeface="+mn-ea"/>
              </a:rPr>
              <a:t> </a:t>
            </a:r>
            <a:r>
              <a:rPr lang="mn-MN" dirty="0" smtClean="0">
                <a:latin typeface="+mn-lt"/>
                <a:ea typeface="+mn-ea"/>
              </a:rPr>
              <a:t>дэлхийгээс цацрах дулааны цацрагыг дэлхий рүү буцаан ойлгож агаарын температур нэмэгдэхэд нөлөөлж </a:t>
            </a:r>
            <a:r>
              <a:rPr lang="en-US" dirty="0" smtClean="0">
                <a:latin typeface="+mn-lt"/>
                <a:ea typeface="+mn-ea"/>
              </a:rPr>
              <a:t>(</a:t>
            </a:r>
            <a:r>
              <a:rPr lang="mn-MN" dirty="0" smtClean="0">
                <a:latin typeface="+mn-lt"/>
                <a:ea typeface="+mn-ea"/>
              </a:rPr>
              <a:t>дэлхийн дулаарал</a:t>
            </a:r>
            <a:r>
              <a:rPr lang="en-US" dirty="0" smtClean="0">
                <a:latin typeface="+mn-lt"/>
                <a:ea typeface="+mn-ea"/>
              </a:rPr>
              <a:t>)</a:t>
            </a:r>
            <a:r>
              <a:rPr lang="mn-MN" dirty="0" smtClean="0">
                <a:latin typeface="+mn-lt"/>
                <a:ea typeface="+mn-ea"/>
              </a:rPr>
              <a:t>, улмаар дэлхийн уур амьсгал өөрчлөгдөхөд нөлөөлж байна. </a:t>
            </a:r>
            <a:endParaRPr lang="en-US" dirty="0" smtClean="0">
              <a:latin typeface="+mn-lt"/>
              <a:ea typeface="+mn-ea"/>
            </a:endParaRPr>
          </a:p>
          <a:p>
            <a:pPr algn="just">
              <a:defRPr/>
            </a:pPr>
            <a:r>
              <a:rPr lang="mn-MN" dirty="0" smtClean="0">
                <a:latin typeface="+mn-lt"/>
                <a:ea typeface="+mn-ea"/>
              </a:rPr>
              <a:t> </a:t>
            </a:r>
            <a:endParaRPr lang="en-US" dirty="0" smtClean="0">
              <a:latin typeface="+mn-lt"/>
              <a:ea typeface="+mn-ea"/>
            </a:endParaRPr>
          </a:p>
          <a:p>
            <a:pPr algn="just">
              <a:defRPr/>
            </a:pPr>
            <a:endParaRPr lang="en-US" dirty="0"/>
          </a:p>
        </p:txBody>
      </p:sp>
      <p:sp>
        <p:nvSpPr>
          <p:cNvPr id="124932" name="Slide Number Placeholder 3"/>
          <p:cNvSpPr>
            <a:spLocks noGrp="1"/>
          </p:cNvSpPr>
          <p:nvPr>
            <p:ph type="sldNum" sz="quarter" idx="5"/>
          </p:nvPr>
        </p:nvSpPr>
        <p:spPr>
          <a:noFill/>
        </p:spPr>
        <p:txBody>
          <a:bodyPr/>
          <a:lstStyle/>
          <a:p>
            <a:fld id="{32C1339F-D944-4E30-B4EB-331C429A48E5}" type="slidenum">
              <a:rPr lang="en-US" smtClean="0"/>
              <a:pPr/>
              <a:t>3</a:t>
            </a:fld>
            <a:endParaRPr lang="en-US" smtClean="0"/>
          </a:p>
        </p:txBody>
      </p:sp>
    </p:spTree>
    <p:extLst>
      <p:ext uri="{BB962C8B-B14F-4D97-AF65-F5344CB8AC3E}">
        <p14:creationId xmlns:p14="http://schemas.microsoft.com/office/powerpoint/2010/main" val="2660359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gn="just">
              <a:defRPr/>
            </a:pPr>
            <a:r>
              <a:rPr lang="mn-MN" b="0" dirty="0" smtClean="0">
                <a:latin typeface="+mn-lt"/>
                <a:ea typeface="+mn-ea"/>
              </a:rPr>
              <a:t>Түүнчлэн байгалийн хүлэмжийн үзэгдэл байхгүй байсан бол дэлхийн гадаргын температур ус хөлдөх цэгээс доош байх байсан, энэ утгаараа хүлэмжийн үзэгдэл нь дэлхий дээр амьдрал буй болох боломжийг бүрдүүлдэг. Гэвч хүний буруутай үйл ажиллагаа, малтмал түлш, шатах тослох материалын шаталт, ойн бүрхэвчийг устгах зэргээс үүдэн агаар мандал дахь хүлэмжийн хийн агууламж нэмэгдэж, дэлхийн дулаарлыг улам эрчимжүүлж, улмаар уур амьсгал өөрчлөгдөхөд хүргэж байна. </a:t>
            </a:r>
            <a:endParaRPr lang="en-US" b="0" dirty="0" smtClean="0">
              <a:latin typeface="+mn-lt"/>
              <a:ea typeface="+mn-ea"/>
            </a:endParaRPr>
          </a:p>
          <a:p>
            <a:pPr>
              <a:defRPr/>
            </a:pPr>
            <a:endParaRPr lang="en-US" dirty="0"/>
          </a:p>
        </p:txBody>
      </p:sp>
      <p:sp>
        <p:nvSpPr>
          <p:cNvPr id="125956" name="Slide Number Placeholder 3"/>
          <p:cNvSpPr>
            <a:spLocks noGrp="1"/>
          </p:cNvSpPr>
          <p:nvPr>
            <p:ph type="sldNum" sz="quarter" idx="5"/>
          </p:nvPr>
        </p:nvSpPr>
        <p:spPr>
          <a:noFill/>
        </p:spPr>
        <p:txBody>
          <a:bodyPr/>
          <a:lstStyle/>
          <a:p>
            <a:fld id="{F79C1B13-599D-4D37-9F45-F359E23C866B}" type="slidenum">
              <a:rPr lang="en-US" smtClean="0"/>
              <a:pPr/>
              <a:t>4</a:t>
            </a:fld>
            <a:endParaRPr lang="en-US" smtClean="0"/>
          </a:p>
        </p:txBody>
      </p:sp>
    </p:spTree>
    <p:extLst>
      <p:ext uri="{BB962C8B-B14F-4D97-AF65-F5344CB8AC3E}">
        <p14:creationId xmlns:p14="http://schemas.microsoft.com/office/powerpoint/2010/main" val="152865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Дэлхийн цаг уурын байгууллага (ДЦУБ)-аас</a:t>
            </a:r>
            <a:r>
              <a:rPr lang="en-US" sz="1200" kern="1200" baseline="0" dirty="0" smtClean="0">
                <a:solidFill>
                  <a:schemeClr val="tx1"/>
                </a:solidFill>
                <a:latin typeface="+mn-lt"/>
                <a:ea typeface="+mn-ea"/>
                <a:cs typeface="+mn-cs"/>
              </a:rPr>
              <a:t> </a:t>
            </a:r>
            <a:r>
              <a:rPr lang="mn-MN" sz="1200" kern="1200" baseline="0" dirty="0" smtClean="0">
                <a:solidFill>
                  <a:schemeClr val="tx1"/>
                </a:solidFill>
                <a:latin typeface="+mn-lt"/>
                <a:ea typeface="+mn-ea"/>
                <a:cs typeface="+mn-cs"/>
              </a:rPr>
              <a:t>саяхан гаргасан шинэчилсэн мэдээгээр 2012 онд</a:t>
            </a:r>
            <a:r>
              <a:rPr lang="en-US" sz="1200" kern="1200" baseline="0" dirty="0" smtClean="0">
                <a:solidFill>
                  <a:schemeClr val="tx1"/>
                </a:solidFill>
                <a:latin typeface="+mn-lt"/>
                <a:ea typeface="+mn-ea"/>
                <a:cs typeface="+mn-cs"/>
              </a:rPr>
              <a:t> </a:t>
            </a:r>
            <a:r>
              <a:rPr lang="mn-MN" sz="1200" kern="1200" baseline="0" dirty="0" smtClean="0">
                <a:solidFill>
                  <a:schemeClr val="tx1"/>
                </a:solidFill>
                <a:latin typeface="+mn-lt"/>
                <a:ea typeface="+mn-ea"/>
                <a:cs typeface="+mn-cs"/>
              </a:rPr>
              <a:t>нүүрсхүчлийн хий (</a:t>
            </a:r>
            <a:r>
              <a:rPr lang="en-US" sz="1200" kern="1200" baseline="0" dirty="0" smtClean="0">
                <a:solidFill>
                  <a:schemeClr val="tx1"/>
                </a:solidFill>
                <a:latin typeface="+mn-lt"/>
                <a:ea typeface="+mn-ea"/>
                <a:cs typeface="+mn-cs"/>
              </a:rPr>
              <a:t>CO2), </a:t>
            </a:r>
            <a:r>
              <a:rPr lang="mn-MN" sz="1200" kern="1200" baseline="0" dirty="0" smtClean="0">
                <a:solidFill>
                  <a:schemeClr val="tx1"/>
                </a:solidFill>
                <a:latin typeface="+mn-lt"/>
                <a:ea typeface="+mn-ea"/>
                <a:cs typeface="+mn-cs"/>
              </a:rPr>
              <a:t>намгийн хий (</a:t>
            </a:r>
            <a:r>
              <a:rPr lang="en-US" sz="1200" kern="1200" baseline="0" dirty="0" smtClean="0">
                <a:solidFill>
                  <a:schemeClr val="tx1"/>
                </a:solidFill>
                <a:latin typeface="+mn-lt"/>
                <a:ea typeface="+mn-ea"/>
                <a:cs typeface="+mn-cs"/>
              </a:rPr>
              <a:t>CH4), </a:t>
            </a:r>
            <a:r>
              <a:rPr lang="mn-MN" sz="1200" kern="1200" baseline="0" dirty="0" smtClean="0">
                <a:solidFill>
                  <a:schemeClr val="tx1"/>
                </a:solidFill>
                <a:latin typeface="+mn-lt"/>
                <a:ea typeface="+mn-ea"/>
                <a:cs typeface="+mn-cs"/>
              </a:rPr>
              <a:t>азотын</a:t>
            </a:r>
          </a:p>
          <a:p>
            <a:r>
              <a:rPr lang="ru-RU" sz="1200" kern="1200" baseline="0" dirty="0" smtClean="0">
                <a:solidFill>
                  <a:schemeClr val="tx1"/>
                </a:solidFill>
                <a:latin typeface="+mn-lt"/>
                <a:ea typeface="+mn-ea"/>
                <a:cs typeface="+mn-cs"/>
              </a:rPr>
              <a:t>дутуу исэл (N2O)-ийн дэлхийн агаар мандал дахь</a:t>
            </a:r>
            <a:r>
              <a:rPr lang="en-US" sz="1200" kern="1200" baseline="0" dirty="0" smtClean="0">
                <a:solidFill>
                  <a:schemeClr val="tx1"/>
                </a:solidFill>
                <a:latin typeface="+mn-lt"/>
                <a:ea typeface="+mn-ea"/>
                <a:cs typeface="+mn-cs"/>
              </a:rPr>
              <a:t> </a:t>
            </a:r>
            <a:r>
              <a:rPr lang="mn-MN" sz="1200" kern="1200" baseline="0" dirty="0" smtClean="0">
                <a:solidFill>
                  <a:schemeClr val="tx1"/>
                </a:solidFill>
                <a:latin typeface="+mn-lt"/>
                <a:ea typeface="+mn-ea"/>
                <a:cs typeface="+mn-cs"/>
              </a:rPr>
              <a:t>дундаж агууламжийн хэмжээ өндөр түвшинд хүрч</a:t>
            </a:r>
            <a:r>
              <a:rPr lang="en-US" sz="1200" kern="1200" baseline="0" dirty="0" smtClean="0">
                <a:solidFill>
                  <a:schemeClr val="tx1"/>
                </a:solidFill>
                <a:latin typeface="+mn-lt"/>
                <a:ea typeface="+mn-ea"/>
                <a:cs typeface="+mn-cs"/>
              </a:rPr>
              <a:t> </a:t>
            </a:r>
            <a:r>
              <a:rPr lang="pl-PL" sz="1200" kern="1200" baseline="0" dirty="0" smtClean="0">
                <a:solidFill>
                  <a:schemeClr val="tx1"/>
                </a:solidFill>
                <a:latin typeface="+mn-lt"/>
                <a:ea typeface="+mn-ea"/>
                <a:cs typeface="+mn-cs"/>
              </a:rPr>
              <a:t>CO2 393.1 ppm, CH4 1819 ppb, N2O 325.1 ppb болжээ.</a:t>
            </a:r>
          </a:p>
          <a:p>
            <a:r>
              <a:rPr lang="mn-MN" sz="1200" kern="1200" baseline="0" dirty="0" smtClean="0">
                <a:solidFill>
                  <a:schemeClr val="tx1"/>
                </a:solidFill>
                <a:latin typeface="+mn-lt"/>
                <a:ea typeface="+mn-ea"/>
                <a:cs typeface="+mn-cs"/>
              </a:rPr>
              <a:t>Эдгээр хүлэмжийн хийнүүдийн агаар мандал дахь</a:t>
            </a:r>
            <a:r>
              <a:rPr lang="en-US" sz="1200" kern="1200" baseline="0" dirty="0" smtClean="0">
                <a:solidFill>
                  <a:schemeClr val="tx1"/>
                </a:solidFill>
                <a:latin typeface="+mn-lt"/>
                <a:ea typeface="+mn-ea"/>
                <a:cs typeface="+mn-cs"/>
              </a:rPr>
              <a:t> </a:t>
            </a:r>
            <a:r>
              <a:rPr lang="mn-MN" sz="1200" kern="1200" baseline="0" dirty="0" smtClean="0">
                <a:solidFill>
                  <a:schemeClr val="tx1"/>
                </a:solidFill>
                <a:latin typeface="+mn-lt"/>
                <a:ea typeface="+mn-ea"/>
                <a:cs typeface="+mn-cs"/>
              </a:rPr>
              <a:t>агууламж өсч урьд өмнө, доор хаяад өнгөрсөн</a:t>
            </a:r>
            <a:r>
              <a:rPr lang="en-US" sz="1200" kern="1200" baseline="0" dirty="0" smtClean="0">
                <a:solidFill>
                  <a:schemeClr val="tx1"/>
                </a:solidFill>
                <a:latin typeface="+mn-lt"/>
                <a:ea typeface="+mn-ea"/>
                <a:cs typeface="+mn-cs"/>
              </a:rPr>
              <a:t> </a:t>
            </a:r>
            <a:r>
              <a:rPr lang="mn-MN" sz="1200" kern="1200" baseline="0" dirty="0" smtClean="0">
                <a:solidFill>
                  <a:schemeClr val="tx1"/>
                </a:solidFill>
                <a:latin typeface="+mn-lt"/>
                <a:ea typeface="+mn-ea"/>
                <a:cs typeface="+mn-cs"/>
              </a:rPr>
              <a:t>800,000 жилийн хугацаанд байгаагүй хэмжээнд</a:t>
            </a:r>
          </a:p>
          <a:p>
            <a:r>
              <a:rPr lang="mn-MN" sz="1200" kern="1200" baseline="0" dirty="0" smtClean="0">
                <a:solidFill>
                  <a:schemeClr val="tx1"/>
                </a:solidFill>
                <a:latin typeface="+mn-lt"/>
                <a:ea typeface="+mn-ea"/>
                <a:cs typeface="+mn-cs"/>
              </a:rPr>
              <a:t>хүрээд байна.</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5</a:t>
            </a:fld>
            <a:endParaRPr lang="en-US"/>
          </a:p>
        </p:txBody>
      </p:sp>
    </p:spTree>
    <p:extLst>
      <p:ext uri="{BB962C8B-B14F-4D97-AF65-F5344CB8AC3E}">
        <p14:creationId xmlns:p14="http://schemas.microsoft.com/office/powerpoint/2010/main" val="310580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dirty="0" smtClean="0"/>
              <a:t>Мөнх</a:t>
            </a:r>
            <a:r>
              <a:rPr lang="mn-MN" baseline="0" dirty="0" smtClean="0"/>
              <a:t> цас, газрын гүний өрөмдлөгт хийсэн судалгааны дүнд тодорхой цаг хугацаанд дэлхийн уур амьсгал дулаарах, хүйтрэх үйл явц давтамжтайгаар явагдаж байсанг нотолсон хэдий ч энэ зууных шиг огцом, хурдтай явагдсан нь үгүй юм. </a:t>
            </a:r>
          </a:p>
          <a:p>
            <a:r>
              <a:rPr lang="mn-MN" dirty="0" smtClean="0"/>
              <a:t>Гренландын мөсөн уулнууд хайлж, урссанаар дэлхийн далайн усны түвшин эрдэмтдийн тооцоолж байснаас илүү хурдтайгаар нэмэгдэж байгаа аж. Хэрэв энэ эрчээрээ явбал 2100 он гэхэд далайн түвшин 1.31 метрээр нэмэгдэх аж.</a:t>
            </a:r>
          </a:p>
          <a:p>
            <a:r>
              <a:rPr lang="mn-MN" dirty="0" smtClean="0"/>
              <a:t>Харин ирэх 2500 он гэхэд тивүүдийн</a:t>
            </a:r>
            <a:r>
              <a:rPr lang="mn-MN" baseline="0" dirty="0" smtClean="0"/>
              <a:t> мөнх цас, мөсөн гол, мөнх цэвдэг, </a:t>
            </a:r>
            <a:r>
              <a:rPr lang="mn-MN" dirty="0" smtClean="0"/>
              <a:t>Антарактид</a:t>
            </a:r>
            <a:r>
              <a:rPr lang="mn-MN" baseline="0" dirty="0" smtClean="0"/>
              <a:t>ын мөс хайлах зэрэг </a:t>
            </a:r>
            <a:r>
              <a:rPr lang="mn-MN" dirty="0" smtClean="0"/>
              <a:t>шалтгааны улмаас дэлхийн далайн түвшин 13 метрээр нэмэгдэнэ гэх судалгааг эрдэмтэд гаргасан байна.</a:t>
            </a:r>
          </a:p>
          <a:p>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6</a:t>
            </a:fld>
            <a:endParaRPr lang="en-US"/>
          </a:p>
        </p:txBody>
      </p:sp>
    </p:spTree>
    <p:extLst>
      <p:ext uri="{BB962C8B-B14F-4D97-AF65-F5344CB8AC3E}">
        <p14:creationId xmlns:p14="http://schemas.microsoft.com/office/powerpoint/2010/main" val="136740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9B55576-7351-4061-B755-150BEA80E58C}" type="slidenum">
              <a:rPr lang="en-US"/>
              <a:pPr/>
              <a:t>9</a:t>
            </a:fld>
            <a:endParaRPr lang="en-US"/>
          </a:p>
        </p:txBody>
      </p:sp>
      <p:sp>
        <p:nvSpPr>
          <p:cNvPr id="84995" name="Rectangle 2"/>
          <p:cNvSpPr>
            <a:spLocks noGrp="1" noRot="1" noChangeAspect="1" noChangeArrowheads="1" noTextEdit="1"/>
          </p:cNvSpPr>
          <p:nvPr>
            <p:ph type="sldImg"/>
          </p:nvPr>
        </p:nvSpPr>
        <p:spPr>
          <a:xfrm>
            <a:off x="1128713" y="701675"/>
            <a:ext cx="4586287" cy="3440113"/>
          </a:xfrm>
          <a:ln/>
        </p:spPr>
      </p:sp>
      <p:sp>
        <p:nvSpPr>
          <p:cNvPr id="84996" name="Rectangle 3"/>
          <p:cNvSpPr>
            <a:spLocks noGrp="1" noChangeArrowheads="1"/>
          </p:cNvSpPr>
          <p:nvPr>
            <p:ph type="body" idx="1"/>
          </p:nvPr>
        </p:nvSpPr>
        <p:spPr>
          <a:xfrm>
            <a:off x="922338" y="4352925"/>
            <a:ext cx="4997450" cy="4140200"/>
          </a:xfrm>
          <a:noFill/>
          <a:ln/>
        </p:spPr>
        <p:txBody>
          <a:bodyPr/>
          <a:lstStyle/>
          <a:p>
            <a:pPr eaLnBrk="1" hangingPunct="1"/>
            <a:endParaRPr lang="en-GB" sz="1000"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16620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sz="1200" kern="1200" baseline="0" dirty="0" smtClean="0">
                <a:solidFill>
                  <a:schemeClr val="tx1"/>
                </a:solidFill>
                <a:latin typeface="+mn-lt"/>
                <a:ea typeface="+mn-ea"/>
                <a:cs typeface="+mn-cs"/>
              </a:rPr>
              <a:t>Монгол улсын нутгаар жигд шахам тархан</a:t>
            </a:r>
            <a:r>
              <a:rPr lang="mn-MN" sz="1200" kern="1200" baseline="0" dirty="0" smtClean="0">
                <a:solidFill>
                  <a:schemeClr val="tx1"/>
                </a:solidFill>
                <a:latin typeface="+mn-lt"/>
                <a:ea typeface="+mn-ea"/>
                <a:cs typeface="+mn-cs"/>
              </a:rPr>
              <a:t> байрласан цаг уурын 48 өртөөний 1940-2013 оны </a:t>
            </a:r>
            <a:r>
              <a:rPr lang="ru-RU" sz="1200" kern="1200" baseline="0" dirty="0" smtClean="0">
                <a:solidFill>
                  <a:schemeClr val="tx1"/>
                </a:solidFill>
                <a:latin typeface="+mn-lt"/>
                <a:ea typeface="+mn-ea"/>
                <a:cs typeface="+mn-cs"/>
              </a:rPr>
              <a:t>мэдээгээр газар орчмын агаарын температур (2 м</a:t>
            </a:r>
          </a:p>
          <a:p>
            <a:r>
              <a:rPr lang="ru-RU" sz="1200" kern="1200" baseline="0" dirty="0" smtClean="0">
                <a:solidFill>
                  <a:schemeClr val="tx1"/>
                </a:solidFill>
                <a:latin typeface="+mn-lt"/>
                <a:ea typeface="+mn-ea"/>
                <a:cs typeface="+mn-cs"/>
              </a:rPr>
              <a:t>өндөрт) 2.07°С-аар дулаарсан (Зураг 3)-ы дотор</a:t>
            </a:r>
            <a:r>
              <a:rPr lang="mn-MN" sz="1200" kern="1200" baseline="0" dirty="0" smtClean="0">
                <a:solidFill>
                  <a:schemeClr val="tx1"/>
                </a:solidFill>
                <a:latin typeface="+mn-lt"/>
                <a:ea typeface="+mn-ea"/>
                <a:cs typeface="+mn-cs"/>
              </a:rPr>
              <a:t> </a:t>
            </a:r>
            <a:r>
              <a:rPr lang="ru-RU" sz="1200" kern="1200" baseline="0" dirty="0" smtClean="0">
                <a:solidFill>
                  <a:schemeClr val="tx1"/>
                </a:solidFill>
                <a:latin typeface="+mn-lt"/>
                <a:ea typeface="+mn-ea"/>
                <a:cs typeface="+mn-cs"/>
              </a:rPr>
              <a:t>уулархаг нутгаараа арай эрчимтэй, говь, тал</a:t>
            </a:r>
            <a:r>
              <a:rPr lang="mn-MN" sz="1200" kern="1200" baseline="0" dirty="0" smtClean="0">
                <a:solidFill>
                  <a:schemeClr val="tx1"/>
                </a:solidFill>
                <a:latin typeface="+mn-lt"/>
                <a:ea typeface="+mn-ea"/>
                <a:cs typeface="+mn-cs"/>
              </a:rPr>
              <a:t> хээрийн бүсэндээ арай бага хэмжээгээр дулаарсан </a:t>
            </a:r>
            <a:r>
              <a:rPr lang="ru-RU" sz="1200" kern="1200" baseline="0" dirty="0" smtClean="0">
                <a:solidFill>
                  <a:schemeClr val="tx1"/>
                </a:solidFill>
                <a:latin typeface="+mn-lt"/>
                <a:ea typeface="+mn-ea"/>
                <a:cs typeface="+mn-cs"/>
              </a:rPr>
              <a:t>байна. Сүүлийн 74 жилийн дотор хамгийн дулаан</a:t>
            </a:r>
            <a:r>
              <a:rPr lang="mn-MN" sz="1200" kern="1200" baseline="0" dirty="0" smtClean="0">
                <a:solidFill>
                  <a:schemeClr val="tx1"/>
                </a:solidFill>
                <a:latin typeface="+mn-lt"/>
                <a:ea typeface="+mn-ea"/>
                <a:cs typeface="+mn-cs"/>
              </a:rPr>
              <a:t> 10 жил цөмөөрөө 1997 оноос хойш тохиолджээ.</a:t>
            </a:r>
            <a:endParaRPr lang="en-US" dirty="0" smtClean="0"/>
          </a:p>
          <a:p>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10</a:t>
            </a:fld>
            <a:endParaRPr lang="en-US"/>
          </a:p>
        </p:txBody>
      </p:sp>
    </p:spTree>
    <p:extLst>
      <p:ext uri="{BB962C8B-B14F-4D97-AF65-F5344CB8AC3E}">
        <p14:creationId xmlns:p14="http://schemas.microsoft.com/office/powerpoint/2010/main" val="6646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sz="1200" kern="1200" baseline="0" dirty="0" smtClean="0">
                <a:solidFill>
                  <a:schemeClr val="tx1"/>
                </a:solidFill>
                <a:latin typeface="+mn-lt"/>
                <a:ea typeface="+mn-ea"/>
                <a:cs typeface="+mn-cs"/>
              </a:rPr>
              <a:t>Өвлийн улирлын хур тунадас төв, баруун, зүүн бүсэд 55-75% хүртэл нэмэгдэхээр, харин зуны улиралд баруун бүсэд 5-10%-иар буурах бусад бүсэд бага хэмжээгээр нэмэгдэхээр байна.</a:t>
            </a:r>
          </a:p>
          <a:p>
            <a:r>
              <a:rPr lang="mn-MN" sz="1200" kern="1200" baseline="0" dirty="0" smtClean="0">
                <a:solidFill>
                  <a:schemeClr val="tx1"/>
                </a:solidFill>
                <a:latin typeface="+mn-lt"/>
                <a:ea typeface="+mn-ea"/>
                <a:cs typeface="+mn-cs"/>
              </a:rPr>
              <a:t>Өвөлдөө харьцангуй дулаарсан ч хур тунадас их орохоор байгаа нь зуд нүүрлэх, Зундаа хур тунадсаны хэмжээ бараг өөрчлөгдөхгүй ч хэт халуун өдрүүд олон хоног үргэлжилэхээр байгаа нь ган болох, ургац алдах, түймэрт автах магадалалыг ихэсгэж байна.</a:t>
            </a:r>
            <a:endParaRPr lang="en-US" dirty="0"/>
          </a:p>
        </p:txBody>
      </p:sp>
      <p:sp>
        <p:nvSpPr>
          <p:cNvPr id="4" name="Slide Number Placeholder 3"/>
          <p:cNvSpPr>
            <a:spLocks noGrp="1"/>
          </p:cNvSpPr>
          <p:nvPr>
            <p:ph type="sldNum" sz="quarter" idx="10"/>
          </p:nvPr>
        </p:nvSpPr>
        <p:spPr/>
        <p:txBody>
          <a:bodyPr/>
          <a:lstStyle/>
          <a:p>
            <a:fld id="{4E27D9F5-A5D7-47C2-A23E-CEF5643FE7CF}" type="slidenum">
              <a:rPr lang="en-US" smtClean="0"/>
              <a:pPr/>
              <a:t>11</a:t>
            </a:fld>
            <a:endParaRPr lang="en-US"/>
          </a:p>
        </p:txBody>
      </p:sp>
    </p:spTree>
    <p:extLst>
      <p:ext uri="{BB962C8B-B14F-4D97-AF65-F5344CB8AC3E}">
        <p14:creationId xmlns:p14="http://schemas.microsoft.com/office/powerpoint/2010/main" val="2902415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128E575-B3DA-4806-9E02-34003403E3A5}" type="datetimeFigureOut">
              <a:rPr lang="en-US" smtClean="0"/>
              <a:pPr/>
              <a:t>2016-12-05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730EF28-DA05-4AF5-8B23-265BC880F3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128E575-B3DA-4806-9E02-34003403E3A5}" type="datetimeFigureOut">
              <a:rPr lang="en-US" smtClean="0"/>
              <a:pPr/>
              <a:t>2016-12-05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730EF28-DA05-4AF5-8B23-265BC880F35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a:prstGeom prst="rect">
            <a:avLst/>
          </a:prstGeo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3"/>
          <p:cNvSpPr>
            <a:spLocks noGrp="1"/>
          </p:cNvSpPr>
          <p:nvPr>
            <p:ph type="title"/>
          </p:nvPr>
        </p:nvSpPr>
        <p:spPr>
          <a:xfrm>
            <a:off x="228600" y="76200"/>
            <a:ext cx="8229600" cy="639763"/>
          </a:xfrm>
          <a:prstGeom prst="rect">
            <a:avLst/>
          </a:prstGeo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a:prstGeom prst="rect">
            <a:avLst/>
          </a:prstGeom>
        </p:spPr>
        <p:txBody>
          <a:bodyPr>
            <a:normAutofit/>
          </a:bodyPr>
          <a:lstStyle>
            <a:lvl1pPr>
              <a:buFontTx/>
              <a:buNone/>
              <a:defRPr sz="2400"/>
            </a:lvl1pPr>
          </a:lstStyle>
          <a:p>
            <a:pPr lvl="0"/>
            <a:r>
              <a:rPr lang="en-US" smtClean="0"/>
              <a:t>Click to edit Master text styles</a:t>
            </a:r>
          </a:p>
        </p:txBody>
      </p:sp>
      <p:sp>
        <p:nvSpPr>
          <p:cNvPr id="6" name="Slide Number Placeholder 11"/>
          <p:cNvSpPr>
            <a:spLocks noGrp="1"/>
          </p:cNvSpPr>
          <p:nvPr>
            <p:ph type="sldNum" sz="quarter" idx="14"/>
          </p:nvPr>
        </p:nvSpPr>
        <p:spPr>
          <a:xfrm>
            <a:off x="6553200" y="6356350"/>
            <a:ext cx="2133600" cy="365125"/>
          </a:xfrm>
          <a:prstGeom prst="rect">
            <a:avLst/>
          </a:prstGeom>
        </p:spPr>
        <p:txBody>
          <a:bodyPr/>
          <a:lstStyle>
            <a:lvl1pPr>
              <a:defRPr smtClean="0"/>
            </a:lvl1pPr>
          </a:lstStyle>
          <a:p>
            <a:pPr>
              <a:defRPr/>
            </a:pPr>
            <a:fld id="{6F28A02B-6261-4F5D-AD2A-3F852C09F93D}" type="slidenum">
              <a:rPr lang="en-US"/>
              <a:pPr>
                <a:defRPr/>
              </a:pPr>
              <a:t>‹#›</a:t>
            </a:fld>
            <a:endParaRPr lang="en-US" dirty="0"/>
          </a:p>
        </p:txBody>
      </p:sp>
      <p:sp>
        <p:nvSpPr>
          <p:cNvPr id="7" name="Footer Placeholder 12"/>
          <p:cNvSpPr>
            <a:spLocks noGrp="1"/>
          </p:cNvSpPr>
          <p:nvPr>
            <p:ph type="ftr" sz="quarter" idx="15"/>
          </p:nvPr>
        </p:nvSpPr>
        <p:spPr>
          <a:xfrm>
            <a:off x="3124200" y="6356350"/>
            <a:ext cx="2895600" cy="365125"/>
          </a:xfrm>
          <a:prstGeom prst="rect">
            <a:avLst/>
          </a:prstGeom>
        </p:spPr>
        <p:txBody>
          <a:bodyPr/>
          <a:lstStyle>
            <a:lvl1pPr>
              <a:defRPr dirty="0"/>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A26DE22-F00F-4283-8B60-7F27845072EF}" type="datetimeFigureOut">
              <a:rPr lang="en-US" smtClean="0"/>
              <a:pPr/>
              <a:t>2016-12-05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AE56C1A-1061-4D70-B97C-D2BFAECFC6B6}" type="slidenum">
              <a:rPr lang="en-US" smtClean="0"/>
              <a:pPr/>
              <a:t>‹#›</a:t>
            </a:fld>
            <a:endParaRPr lang="en-US"/>
          </a:p>
        </p:txBody>
      </p:sp>
    </p:spTree>
    <p:extLst>
      <p:ext uri="{BB962C8B-B14F-4D97-AF65-F5344CB8AC3E}">
        <p14:creationId xmlns:p14="http://schemas.microsoft.com/office/powerpoint/2010/main" val="398366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128E575-B3DA-4806-9E02-34003403E3A5}" type="datetimeFigureOut">
              <a:rPr lang="en-US" smtClean="0"/>
              <a:pPr/>
              <a:t>2016-12-05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730EF28-DA05-4AF5-8B23-265BC880F35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128E575-B3DA-4806-9E02-34003403E3A5}" type="datetimeFigureOut">
              <a:rPr lang="en-US" smtClean="0"/>
              <a:pPr/>
              <a:t>2016-12-05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730EF28-DA05-4AF5-8B23-265BC880F3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128E575-B3DA-4806-9E02-34003403E3A5}" type="datetimeFigureOut">
              <a:rPr lang="en-US" smtClean="0"/>
              <a:pPr/>
              <a:t>2016-12-05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730EF28-DA05-4AF5-8B23-265BC880F3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128E575-B3DA-4806-9E02-34003403E3A5}" type="datetimeFigureOut">
              <a:rPr lang="en-US" smtClean="0"/>
              <a:pPr/>
              <a:t>2016-12-05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730EF28-DA05-4AF5-8B23-265BC880F3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128E575-B3DA-4806-9E02-34003403E3A5}" type="datetimeFigureOut">
              <a:rPr lang="en-US" smtClean="0"/>
              <a:pPr/>
              <a:t>2016-12-05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730EF28-DA05-4AF5-8B23-265BC880F3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128E575-B3DA-4806-9E02-34003403E3A5}" type="datetimeFigureOut">
              <a:rPr lang="en-US" smtClean="0"/>
              <a:pPr/>
              <a:t>2016-12-05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730EF28-DA05-4AF5-8B23-265BC880F3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128E575-B3DA-4806-9E02-34003403E3A5}" type="datetimeFigureOut">
              <a:rPr lang="en-US" smtClean="0"/>
              <a:pPr/>
              <a:t>2016-12-05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730EF28-DA05-4AF5-8B23-265BC880F3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128E575-B3DA-4806-9E02-34003403E3A5}" type="datetimeFigureOut">
              <a:rPr lang="en-US" smtClean="0"/>
              <a:pPr/>
              <a:t>2016-12-05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730EF28-DA05-4AF5-8B23-265BC880F3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hyperlink" Target="http://www.ncle.mn/" TargetMode="External"/><Relationship Id="rId2" Type="http://schemas.openxmlformats.org/officeDocument/2006/relationships/hyperlink" Target="mailto:Ariunaa.teacher@gmail.com"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www.nasa.gov/climate365"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2130425"/>
            <a:ext cx="7772400" cy="1470025"/>
          </a:xfrm>
          <a:prstGeom prst="rect">
            <a:avLst/>
          </a:prstGeom>
        </p:spPr>
        <p:txBody>
          <a:bodyPr>
            <a:normAutofit/>
          </a:bodyPr>
          <a:lstStyle/>
          <a:p>
            <a:endParaRPr lang="en-US" dirty="0"/>
          </a:p>
        </p:txBody>
      </p:sp>
      <p:pic>
        <p:nvPicPr>
          <p:cNvPr id="3" name="Picture 2" descr="for ppt (2).jpg"/>
          <p:cNvPicPr>
            <a:picLocks noChangeAspect="1"/>
          </p:cNvPicPr>
          <p:nvPr/>
        </p:nvPicPr>
        <p:blipFill>
          <a:blip r:embed="rId3" cstate="print"/>
          <a:stretch>
            <a:fillRect/>
          </a:stretch>
        </p:blipFill>
        <p:spPr>
          <a:xfrm>
            <a:off x="0" y="3802"/>
            <a:ext cx="9144000" cy="685039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mperature.jpg"/>
          <p:cNvPicPr>
            <a:picLocks noGrp="1" noChangeAspect="1"/>
          </p:cNvPicPr>
          <p:nvPr>
            <p:ph idx="1"/>
          </p:nvPr>
        </p:nvPicPr>
        <p:blipFill>
          <a:blip r:embed="rId3"/>
          <a:stretch>
            <a:fillRect/>
          </a:stretch>
        </p:blipFill>
        <p:spPr>
          <a:xfrm>
            <a:off x="280332" y="1066800"/>
            <a:ext cx="8482667" cy="5105400"/>
          </a:xfrm>
        </p:spPr>
      </p:pic>
      <p:sp>
        <p:nvSpPr>
          <p:cNvPr id="6" name="TextBox 5"/>
          <p:cNvSpPr txBox="1"/>
          <p:nvPr/>
        </p:nvSpPr>
        <p:spPr>
          <a:xfrm>
            <a:off x="762000" y="914400"/>
            <a:ext cx="7924800" cy="523220"/>
          </a:xfrm>
          <a:prstGeom prst="rect">
            <a:avLst/>
          </a:prstGeom>
          <a:noFill/>
        </p:spPr>
        <p:txBody>
          <a:bodyPr wrap="square" rtlCol="0">
            <a:spAutoFit/>
          </a:bodyPr>
          <a:lstStyle/>
          <a:p>
            <a:pPr algn="ctr"/>
            <a:r>
              <a:rPr lang="mn-MN" sz="2800" b="1" dirty="0" smtClean="0"/>
              <a:t>УУР АМЬСГАЛЫН ӨӨРЧЛӨЛТ МОНГОЛД </a:t>
            </a:r>
            <a:endParaRPr lang="en-US" sz="28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ur tundas.jpg"/>
          <p:cNvPicPr>
            <a:picLocks noGrp="1" noChangeAspect="1"/>
          </p:cNvPicPr>
          <p:nvPr>
            <p:ph idx="1"/>
          </p:nvPr>
        </p:nvPicPr>
        <p:blipFill>
          <a:blip r:embed="rId3"/>
          <a:stretch>
            <a:fillRect/>
          </a:stretch>
        </p:blipFill>
        <p:spPr>
          <a:xfrm>
            <a:off x="0" y="990600"/>
            <a:ext cx="9073528" cy="44958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Хуурайшил.jpg"/>
          <p:cNvPicPr>
            <a:picLocks noGrp="1" noChangeAspect="1"/>
          </p:cNvPicPr>
          <p:nvPr>
            <p:ph idx="1"/>
          </p:nvPr>
        </p:nvPicPr>
        <p:blipFill>
          <a:blip r:embed="rId3"/>
          <a:stretch>
            <a:fillRect/>
          </a:stretch>
        </p:blipFill>
        <p:spPr>
          <a:xfrm>
            <a:off x="0" y="914400"/>
            <a:ext cx="9191297" cy="4038600"/>
          </a:xfrm>
        </p:spPr>
      </p:pic>
      <p:sp>
        <p:nvSpPr>
          <p:cNvPr id="6" name="TextBox 5"/>
          <p:cNvSpPr txBox="1"/>
          <p:nvPr/>
        </p:nvSpPr>
        <p:spPr>
          <a:xfrm>
            <a:off x="762000" y="4876800"/>
            <a:ext cx="7924800" cy="646331"/>
          </a:xfrm>
          <a:prstGeom prst="rect">
            <a:avLst/>
          </a:prstGeom>
          <a:noFill/>
        </p:spPr>
        <p:txBody>
          <a:bodyPr wrap="square" rtlCol="0">
            <a:spAutoFit/>
          </a:bodyPr>
          <a:lstStyle/>
          <a:p>
            <a:r>
              <a:rPr lang="mn-MN" dirty="0" smtClean="0"/>
              <a:t>Манай оронд гандах, хуурайших процесс эрчимтэйгээр явагдаж хуурайшлын индекс буурах хандлагатай байна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838199" y="704503"/>
            <a:ext cx="7543801" cy="56529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1189038"/>
            <a:ext cx="4191000" cy="4754562"/>
          </a:xfrm>
        </p:spPr>
        <p:txBody>
          <a:bodyPr>
            <a:normAutofit/>
          </a:bodyPr>
          <a:lstStyle/>
          <a:p>
            <a:pPr algn="l"/>
            <a:r>
              <a:rPr lang="mn-MN" sz="2000" dirty="0" smtClean="0"/>
              <a:t>Г.Даваагийн хийсэн судалгаанаас үзэхэд манай орны мөстөлийн талбай сүүлийн 70 </a:t>
            </a:r>
            <a:r>
              <a:rPr lang="ru-RU" sz="2000" dirty="0" smtClean="0"/>
              <a:t>орчим жилд нийтдээ 27.8 хувиар багассан ба </a:t>
            </a:r>
            <a:r>
              <a:rPr lang="mn-MN" sz="2000" dirty="0" smtClean="0"/>
              <a:t>мөстөлийн усны нийт эзлэхүүн 40 орчим хувиар буурчээ. </a:t>
            </a:r>
            <a:br>
              <a:rPr lang="mn-MN" sz="2000" dirty="0" smtClean="0"/>
            </a:br>
            <a:r>
              <a:rPr lang="mn-MN" sz="2000" dirty="0" smtClean="0"/>
              <a:t/>
            </a:r>
            <a:br>
              <a:rPr lang="mn-MN" sz="2000" dirty="0" smtClean="0"/>
            </a:br>
            <a:r>
              <a:rPr lang="mn-MN" sz="2000" dirty="0" smtClean="0"/>
              <a:t>Потанины мөсөн голын хайлалтын нийлбэр </a:t>
            </a:r>
            <a:r>
              <a:rPr lang="ru-RU" sz="2000" dirty="0" smtClean="0"/>
              <a:t>2004-2011 онд </a:t>
            </a:r>
            <a:r>
              <a:rPr lang="mn-MN" sz="2000" dirty="0" smtClean="0"/>
              <a:t/>
            </a:r>
            <a:br>
              <a:rPr lang="mn-MN" sz="2000" dirty="0" smtClean="0"/>
            </a:br>
            <a:r>
              <a:rPr lang="ru-RU" sz="2000" dirty="0" smtClean="0"/>
              <a:t>2977-2998 м өндөрт 29.44-33.72 м,</a:t>
            </a:r>
            <a:r>
              <a:rPr lang="mn-MN" sz="2000" dirty="0" smtClean="0"/>
              <a:t> </a:t>
            </a:r>
            <a:r>
              <a:rPr lang="ru-RU" sz="2000" dirty="0" smtClean="0"/>
              <a:t>3033-3057 м өндөрт 25.34-28.06 м, 3116-3123 м</a:t>
            </a:r>
            <a:r>
              <a:rPr lang="mn-MN" sz="2000" dirty="0" smtClean="0"/>
              <a:t> өндөрт 21.68-25.37 м, 3234-3247 м өндөрт 19.54-23.00м,                         3339-3366 м өндөрт 13.05-19.24 м зузаан мөс хайлсан байна.</a:t>
            </a:r>
            <a:endParaRPr lang="en-US" sz="2000" dirty="0"/>
          </a:p>
        </p:txBody>
      </p:sp>
      <p:pic>
        <p:nvPicPr>
          <p:cNvPr id="4" name="Content Placeholder 3" descr="potanin glacier.jpg"/>
          <p:cNvPicPr>
            <a:picLocks noGrp="1" noChangeAspect="1"/>
          </p:cNvPicPr>
          <p:nvPr>
            <p:ph idx="1"/>
          </p:nvPr>
        </p:nvPicPr>
        <p:blipFill>
          <a:blip r:embed="rId3"/>
          <a:stretch>
            <a:fillRect/>
          </a:stretch>
        </p:blipFill>
        <p:spPr>
          <a:xfrm>
            <a:off x="457200" y="787232"/>
            <a:ext cx="4191000" cy="5412218"/>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s.jpg"/>
          <p:cNvPicPr>
            <a:picLocks noGrp="1" noChangeAspect="1"/>
          </p:cNvPicPr>
          <p:nvPr>
            <p:ph idx="1"/>
          </p:nvPr>
        </p:nvPicPr>
        <p:blipFill>
          <a:blip r:embed="rId3"/>
          <a:stretch>
            <a:fillRect/>
          </a:stretch>
        </p:blipFill>
        <p:spPr>
          <a:xfrm>
            <a:off x="0" y="762000"/>
            <a:ext cx="9164002" cy="4114800"/>
          </a:xfrm>
        </p:spPr>
      </p:pic>
      <p:sp>
        <p:nvSpPr>
          <p:cNvPr id="5" name="TextBox 4"/>
          <p:cNvSpPr txBox="1"/>
          <p:nvPr/>
        </p:nvSpPr>
        <p:spPr>
          <a:xfrm>
            <a:off x="304800" y="4876800"/>
            <a:ext cx="8458200" cy="1200329"/>
          </a:xfrm>
          <a:prstGeom prst="rect">
            <a:avLst/>
          </a:prstGeom>
          <a:noFill/>
        </p:spPr>
        <p:txBody>
          <a:bodyPr wrap="square" rtlCol="0">
            <a:spAutoFit/>
          </a:bodyPr>
          <a:lstStyle/>
          <a:p>
            <a:r>
              <a:rPr lang="mn-MN" dirty="0" smtClean="0"/>
              <a:t>2013 онд нийт 6,131 гол, горхи тоологдсоноос 5,737 нь устай, 2014 онд нийт 5,800 гол, горхи тоологдсоноос 5,413 нь устай байсан байна. Харин булаг шандын хувьд 2013 онд нийт 11,061 тоологдсоноос 10,052 устай, 2014 онд нийт 11,061 булаг шанд тоологдсоноос 9,718 нь устай байсан байна.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ke.jpg"/>
          <p:cNvPicPr>
            <a:picLocks noGrp="1" noChangeAspect="1"/>
          </p:cNvPicPr>
          <p:nvPr>
            <p:ph idx="1"/>
          </p:nvPr>
        </p:nvPicPr>
        <p:blipFill>
          <a:blip r:embed="rId3"/>
          <a:stretch>
            <a:fillRect/>
          </a:stretch>
        </p:blipFill>
        <p:spPr>
          <a:xfrm>
            <a:off x="-1" y="914400"/>
            <a:ext cx="9152861" cy="5334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838200" y="762000"/>
            <a:ext cx="7239000" cy="55061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Цалжилт.jpg"/>
          <p:cNvPicPr>
            <a:picLocks noGrp="1" noChangeAspect="1"/>
          </p:cNvPicPr>
          <p:nvPr>
            <p:ph idx="1"/>
          </p:nvPr>
        </p:nvPicPr>
        <p:blipFill>
          <a:blip r:embed="rId3" cstate="print"/>
          <a:stretch>
            <a:fillRect/>
          </a:stretch>
        </p:blipFill>
        <p:spPr>
          <a:xfrm>
            <a:off x="838200" y="685800"/>
            <a:ext cx="7511127" cy="4880658"/>
          </a:xfrm>
        </p:spPr>
      </p:pic>
      <p:sp>
        <p:nvSpPr>
          <p:cNvPr id="5" name="TextBox 4"/>
          <p:cNvSpPr txBox="1"/>
          <p:nvPr/>
        </p:nvSpPr>
        <p:spPr>
          <a:xfrm>
            <a:off x="1066800" y="5486400"/>
            <a:ext cx="7162800" cy="646331"/>
          </a:xfrm>
          <a:prstGeom prst="rect">
            <a:avLst/>
          </a:prstGeom>
          <a:noFill/>
        </p:spPr>
        <p:txBody>
          <a:bodyPr wrap="square" rtlCol="0">
            <a:spAutoFit/>
          </a:bodyPr>
          <a:lstStyle/>
          <a:p>
            <a:pPr algn="ctr"/>
            <a:r>
              <a:rPr lang="mn-MN" dirty="0" smtClean="0"/>
              <a:t>Цөлжих процесийн 13% байгалиас, 87% нь хүний буруутай үйл ажиллагаанаас шалтгаалж байдаг.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Салхи элэгдсэн хөрс.jpg"/>
          <p:cNvPicPr>
            <a:picLocks noGrp="1" noChangeAspect="1"/>
          </p:cNvPicPr>
          <p:nvPr>
            <p:ph idx="1"/>
          </p:nvPr>
        </p:nvPicPr>
        <p:blipFill>
          <a:blip r:embed="rId3" cstate="print"/>
          <a:stretch>
            <a:fillRect/>
          </a:stretch>
        </p:blipFill>
        <p:spPr>
          <a:xfrm>
            <a:off x="669606" y="990600"/>
            <a:ext cx="7940994" cy="51355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488" y="685800"/>
            <a:ext cx="6210312" cy="1219200"/>
          </a:xfrm>
        </p:spPr>
        <p:txBody>
          <a:bodyPr>
            <a:normAutofit/>
          </a:bodyPr>
          <a:lstStyle/>
          <a:p>
            <a:pPr algn="ctr">
              <a:buNone/>
            </a:pPr>
            <a:r>
              <a:rPr lang="mn-MN" sz="36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Уур амьсгал гэж юу вэ?</a:t>
            </a:r>
            <a:r>
              <a:rPr lang="mn-MN" b="1" dirty="0" smtClean="0">
                <a:latin typeface="Arial" pitchFamily="34" charset="0"/>
                <a:cs typeface="Arial" pitchFamily="34" charset="0"/>
              </a:rPr>
              <a:t/>
            </a:r>
            <a:br>
              <a:rPr lang="mn-MN" b="1" dirty="0" smtClean="0">
                <a:latin typeface="Arial" pitchFamily="34" charset="0"/>
                <a:cs typeface="Arial" pitchFamily="34" charset="0"/>
              </a:rPr>
            </a:br>
            <a:r>
              <a:rPr lang="mn-MN" sz="1600" i="1" dirty="0" smtClean="0">
                <a:latin typeface="Arial" pitchFamily="34" charset="0"/>
                <a:cs typeface="Arial" pitchFamily="34" charset="0"/>
              </a:rPr>
              <a:t>Нар нь уур амьсгалын системийг хөтлөгч гол хүч юм</a:t>
            </a:r>
            <a:endParaRPr lang="en-US" sz="1600" i="1" dirty="0">
              <a:latin typeface="Arial" pitchFamily="34" charset="0"/>
              <a:cs typeface="Arial" pitchFamily="34" charset="0"/>
            </a:endParaRPr>
          </a:p>
        </p:txBody>
      </p:sp>
      <p:sp>
        <p:nvSpPr>
          <p:cNvPr id="9" name="Text Placeholder 8"/>
          <p:cNvSpPr>
            <a:spLocks noGrp="1"/>
          </p:cNvSpPr>
          <p:nvPr>
            <p:ph type="body" idx="1"/>
          </p:nvPr>
        </p:nvSpPr>
        <p:spPr>
          <a:xfrm>
            <a:off x="173162" y="2143116"/>
            <a:ext cx="3041516" cy="457200"/>
          </a:xfrm>
        </p:spPr>
        <p:txBody>
          <a:bodyPr/>
          <a:lstStyle/>
          <a:p>
            <a:pPr algn="ctr"/>
            <a:r>
              <a:rPr lang="mn-MN" sz="2400" dirty="0" smtClean="0">
                <a:solidFill>
                  <a:schemeClr val="accent2">
                    <a:lumMod val="50000"/>
                  </a:schemeClr>
                </a:solidFill>
                <a:latin typeface="Arial" pitchFamily="34" charset="0"/>
                <a:cs typeface="Arial" pitchFamily="34" charset="0"/>
              </a:rPr>
              <a:t>Цаг агаар</a:t>
            </a:r>
            <a:endParaRPr lang="en-US" sz="2400" dirty="0">
              <a:solidFill>
                <a:schemeClr val="accent2">
                  <a:lumMod val="50000"/>
                </a:schemeClr>
              </a:solidFill>
              <a:latin typeface="Arial" pitchFamily="34" charset="0"/>
              <a:cs typeface="Arial" pitchFamily="34" charset="0"/>
            </a:endParaRPr>
          </a:p>
        </p:txBody>
      </p:sp>
      <p:sp>
        <p:nvSpPr>
          <p:cNvPr id="11" name="Text Placeholder 10"/>
          <p:cNvSpPr>
            <a:spLocks noGrp="1"/>
          </p:cNvSpPr>
          <p:nvPr>
            <p:ph type="body" sz="half" idx="3"/>
          </p:nvPr>
        </p:nvSpPr>
        <p:spPr>
          <a:xfrm>
            <a:off x="5715008" y="2143116"/>
            <a:ext cx="3143272" cy="457200"/>
          </a:xfrm>
        </p:spPr>
        <p:txBody>
          <a:bodyPr/>
          <a:lstStyle/>
          <a:p>
            <a:pPr algn="ctr"/>
            <a:r>
              <a:rPr lang="mn-MN" sz="2400" dirty="0" smtClean="0">
                <a:solidFill>
                  <a:schemeClr val="accent2">
                    <a:lumMod val="50000"/>
                  </a:schemeClr>
                </a:solidFill>
                <a:latin typeface="Arial" pitchFamily="34" charset="0"/>
                <a:cs typeface="Arial" pitchFamily="34" charset="0"/>
              </a:rPr>
              <a:t>Уур амьсгал</a:t>
            </a:r>
            <a:endParaRPr lang="en-US" sz="2400" dirty="0">
              <a:solidFill>
                <a:schemeClr val="accent2">
                  <a:lumMod val="50000"/>
                </a:schemeClr>
              </a:solidFill>
              <a:latin typeface="Arial" pitchFamily="34" charset="0"/>
              <a:cs typeface="Arial" pitchFamily="34" charset="0"/>
            </a:endParaRPr>
          </a:p>
        </p:txBody>
      </p:sp>
      <p:sp>
        <p:nvSpPr>
          <p:cNvPr id="10" name="Content Placeholder 9"/>
          <p:cNvSpPr>
            <a:spLocks noGrp="1"/>
          </p:cNvSpPr>
          <p:nvPr>
            <p:ph sz="quarter" idx="2"/>
          </p:nvPr>
        </p:nvSpPr>
        <p:spPr>
          <a:xfrm>
            <a:off x="214282" y="2643182"/>
            <a:ext cx="2714644" cy="2928958"/>
          </a:xfrm>
        </p:spPr>
        <p:txBody>
          <a:bodyPr>
            <a:noAutofit/>
          </a:bodyPr>
          <a:lstStyle/>
          <a:p>
            <a:r>
              <a:rPr lang="mn-MN" sz="2000" dirty="0" smtClean="0">
                <a:latin typeface="Arial" pitchFamily="34" charset="0"/>
                <a:cs typeface="Arial" pitchFamily="34" charset="0"/>
              </a:rPr>
              <a:t>Тухайн хугацаанд, тухайн газар нутаг дээр агаарын температур, салхи, хур тунадас болон агаар мандлын нөхцөл зэрэг цаг уурын үзүүлэлтүүд ямар байгааг  хэлдэг.</a:t>
            </a:r>
            <a:endParaRPr lang="en-US" sz="2000" dirty="0">
              <a:latin typeface="Arial" pitchFamily="34" charset="0"/>
              <a:cs typeface="Arial" pitchFamily="34" charset="0"/>
            </a:endParaRPr>
          </a:p>
        </p:txBody>
      </p:sp>
      <p:sp>
        <p:nvSpPr>
          <p:cNvPr id="12" name="Content Placeholder 11"/>
          <p:cNvSpPr>
            <a:spLocks noGrp="1"/>
          </p:cNvSpPr>
          <p:nvPr>
            <p:ph sz="quarter" idx="4"/>
          </p:nvPr>
        </p:nvSpPr>
        <p:spPr>
          <a:xfrm>
            <a:off x="5715008" y="2708519"/>
            <a:ext cx="3045071" cy="3292249"/>
          </a:xfrm>
        </p:spPr>
        <p:txBody>
          <a:bodyPr>
            <a:normAutofit fontScale="85000" lnSpcReduction="10000"/>
          </a:bodyPr>
          <a:lstStyle/>
          <a:p>
            <a:r>
              <a:rPr lang="mn-MN" dirty="0" smtClean="0">
                <a:latin typeface="Arial" pitchFamily="34" charset="0"/>
                <a:cs typeface="Arial" pitchFamily="34" charset="0"/>
              </a:rPr>
              <a:t>Тухайн газар нутагт цаг агаар удаан хугацааны туршид ямар байдгийг ерөнхийд нь харуулдаг. Өөрөөр хэлбэл олон арван жилийн туршид  тогтож ирсэн цаг агаарын дундаж нөхцөл юм. </a:t>
            </a:r>
            <a:endParaRPr lang="en-US" dirty="0">
              <a:latin typeface="Arial" pitchFamily="34" charset="0"/>
              <a:cs typeface="Arial" pitchFamily="34" charset="0"/>
            </a:endParaRPr>
          </a:p>
        </p:txBody>
      </p:sp>
      <p:pic>
        <p:nvPicPr>
          <p:cNvPr id="1026" name="Picture 2" descr="C:\Users\Ch. Munkhzul\Desktop\New Picture (19).png"/>
          <p:cNvPicPr>
            <a:picLocks noChangeAspect="1" noChangeArrowheads="1"/>
          </p:cNvPicPr>
          <p:nvPr/>
        </p:nvPicPr>
        <p:blipFill>
          <a:blip r:embed="rId3"/>
          <a:srcRect/>
          <a:stretch>
            <a:fillRect/>
          </a:stretch>
        </p:blipFill>
        <p:spPr bwMode="auto">
          <a:xfrm>
            <a:off x="152400" y="152400"/>
            <a:ext cx="2562212" cy="1808620"/>
          </a:xfrm>
          <a:prstGeom prst="rect">
            <a:avLst/>
          </a:prstGeom>
          <a:noFill/>
        </p:spPr>
      </p:pic>
      <p:pic>
        <p:nvPicPr>
          <p:cNvPr id="13" name="Picture 12" descr="CCSM4_large.jpg"/>
          <p:cNvPicPr>
            <a:picLocks noChangeAspect="1"/>
          </p:cNvPicPr>
          <p:nvPr/>
        </p:nvPicPr>
        <p:blipFill>
          <a:blip r:embed="rId4" cstate="print"/>
          <a:stretch>
            <a:fillRect/>
          </a:stretch>
        </p:blipFill>
        <p:spPr>
          <a:xfrm>
            <a:off x="3428992" y="4071942"/>
            <a:ext cx="2105721" cy="1970101"/>
          </a:xfrm>
          <a:prstGeom prst="rect">
            <a:avLst/>
          </a:prstGeom>
          <a:ln>
            <a:noFill/>
          </a:ln>
          <a:effectLst>
            <a:softEdge rad="112500"/>
          </a:effectLst>
        </p:spPr>
      </p:pic>
      <p:pic>
        <p:nvPicPr>
          <p:cNvPr id="14" name="Picture 13" descr="12340255-illustration-of-cool-single-weather-icon-acirc-blue-globe-with-sun-raincloud-and-raindrops.jpg"/>
          <p:cNvPicPr>
            <a:picLocks noChangeAspect="1"/>
          </p:cNvPicPr>
          <p:nvPr/>
        </p:nvPicPr>
        <p:blipFill>
          <a:blip r:embed="rId5" cstate="print"/>
          <a:stretch>
            <a:fillRect/>
          </a:stretch>
        </p:blipFill>
        <p:spPr>
          <a:xfrm>
            <a:off x="3357554" y="2071678"/>
            <a:ext cx="2143140" cy="205205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checkerboard(across)">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checkerboard(across)">
                                      <p:cBhvr>
                                        <p:cTn id="17" dur="500"/>
                                        <p:tgtEl>
                                          <p:spTgt spid="9">
                                            <p:txEl>
                                              <p:pRg st="0" end="0"/>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1">
                                            <p:bg/>
                                          </p:spTgt>
                                        </p:tgtEl>
                                        <p:attrNameLst>
                                          <p:attrName>style.visibility</p:attrName>
                                        </p:attrNameLst>
                                      </p:cBhvr>
                                      <p:to>
                                        <p:strVal val="visible"/>
                                      </p:to>
                                    </p:set>
                                    <p:animEffect transition="in" filter="checkerboard(across)">
                                      <p:cBhvr>
                                        <p:cTn id="20" dur="500"/>
                                        <p:tgtEl>
                                          <p:spTgt spid="11">
                                            <p:bg/>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checkerboard(across)">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checkerboard(across)">
                                      <p:cBhvr>
                                        <p:cTn id="30" dur="500"/>
                                        <p:tgtEl>
                                          <p:spTgt spid="10">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par>
                                <p:cTn id="34" presetID="5" presetClass="entr" presetSubtype="1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4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animBg="1"/>
      <p:bldP spid="11" grpId="0" build="p" animBg="1"/>
      <p:bldP spid="10" grpId="0" build="p"/>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715664" y="609600"/>
            <a:ext cx="7606607" cy="56429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lcheeriin daats 2016.jpg"/>
          <p:cNvPicPr>
            <a:picLocks noGrp="1" noChangeAspect="1"/>
          </p:cNvPicPr>
          <p:nvPr>
            <p:ph idx="1"/>
          </p:nvPr>
        </p:nvPicPr>
        <p:blipFill>
          <a:blip r:embed="rId3"/>
          <a:stretch>
            <a:fillRect/>
          </a:stretch>
        </p:blipFill>
        <p:spPr>
          <a:xfrm>
            <a:off x="382001" y="838200"/>
            <a:ext cx="8152399" cy="50292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Малын нягтаршил.jpg"/>
          <p:cNvPicPr>
            <a:picLocks noGrp="1" noChangeAspect="1"/>
          </p:cNvPicPr>
          <p:nvPr>
            <p:ph idx="1"/>
          </p:nvPr>
        </p:nvPicPr>
        <p:blipFill>
          <a:blip r:embed="rId3" cstate="print"/>
          <a:stretch>
            <a:fillRect/>
          </a:stretch>
        </p:blipFill>
        <p:spPr>
          <a:xfrm>
            <a:off x="765909" y="685800"/>
            <a:ext cx="7844691" cy="5520774"/>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тариалан.jpg"/>
          <p:cNvPicPr>
            <a:picLocks noChangeAspect="1"/>
          </p:cNvPicPr>
          <p:nvPr/>
        </p:nvPicPr>
        <p:blipFill>
          <a:blip r:embed="rId3"/>
          <a:stretch>
            <a:fillRect/>
          </a:stretch>
        </p:blipFill>
        <p:spPr>
          <a:xfrm>
            <a:off x="1447800" y="824156"/>
            <a:ext cx="6324600" cy="3957393"/>
          </a:xfrm>
          <a:prstGeom prst="rect">
            <a:avLst/>
          </a:prstGeom>
        </p:spPr>
      </p:pic>
      <p:sp>
        <p:nvSpPr>
          <p:cNvPr id="3" name="Content Placeholder 2"/>
          <p:cNvSpPr>
            <a:spLocks noGrp="1"/>
          </p:cNvSpPr>
          <p:nvPr>
            <p:ph idx="1"/>
          </p:nvPr>
        </p:nvSpPr>
        <p:spPr>
          <a:xfrm>
            <a:off x="228600" y="4800600"/>
            <a:ext cx="8610600" cy="1935163"/>
          </a:xfrm>
        </p:spPr>
        <p:txBody>
          <a:bodyPr>
            <a:normAutofit/>
          </a:bodyPr>
          <a:lstStyle/>
          <a:p>
            <a:pPr>
              <a:buNone/>
            </a:pPr>
            <a:r>
              <a:rPr lang="mn-MN" sz="2000" dirty="0" smtClean="0"/>
              <a:t>	Газар тариалангийн төв бүсэд улаан буудайн ургац 2011-2030 онуудад дунджаар 15 хувиар буурч болзошгүй байна. Дулааралтын улмаас монгол оронд урьд өмнө ажиглагдаж байгаагүй дулаан орны шинэ өвчин дамжуулагчид тархах, хүнсний аюулгүй байдал алдагдаж, улмаар хүний эрүүл мэндэд сөргөөр нөлөөлөх магадлал өндөр байна. </a:t>
            </a:r>
            <a:endParaRPr lang="en-US"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Гамшиг.jpg"/>
          <p:cNvPicPr>
            <a:picLocks noGrp="1" noChangeAspect="1"/>
          </p:cNvPicPr>
          <p:nvPr>
            <p:ph idx="1"/>
          </p:nvPr>
        </p:nvPicPr>
        <p:blipFill>
          <a:blip r:embed="rId3"/>
          <a:stretch>
            <a:fillRect/>
          </a:stretch>
        </p:blipFill>
        <p:spPr>
          <a:xfrm>
            <a:off x="314327" y="762000"/>
            <a:ext cx="8601073" cy="5333999"/>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Гамшиг-2.jpg"/>
          <p:cNvPicPr>
            <a:picLocks noGrp="1" noChangeAspect="1"/>
          </p:cNvPicPr>
          <p:nvPr>
            <p:ph idx="1"/>
          </p:nvPr>
        </p:nvPicPr>
        <p:blipFill>
          <a:blip r:embed="rId3"/>
          <a:stretch>
            <a:fillRect/>
          </a:stretch>
        </p:blipFill>
        <p:spPr>
          <a:xfrm>
            <a:off x="-1" y="990600"/>
            <a:ext cx="9121997" cy="48768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eaecea235d9fb7ebig.png"/>
          <p:cNvPicPr>
            <a:picLocks noChangeAspect="1"/>
          </p:cNvPicPr>
          <p:nvPr/>
        </p:nvPicPr>
        <p:blipFill>
          <a:blip r:embed="rId3"/>
          <a:stretch>
            <a:fillRect/>
          </a:stretch>
        </p:blipFill>
        <p:spPr>
          <a:xfrm>
            <a:off x="609600" y="762000"/>
            <a:ext cx="4191000" cy="3146434"/>
          </a:xfrm>
          <a:prstGeom prst="rect">
            <a:avLst/>
          </a:prstGeom>
        </p:spPr>
      </p:pic>
      <p:pic>
        <p:nvPicPr>
          <p:cNvPr id="5" name="Picture 4" descr="527-1355909455kiwi-middle.jpg"/>
          <p:cNvPicPr>
            <a:picLocks noChangeAspect="1"/>
          </p:cNvPicPr>
          <p:nvPr/>
        </p:nvPicPr>
        <p:blipFill>
          <a:blip r:embed="rId4"/>
          <a:stretch>
            <a:fillRect/>
          </a:stretch>
        </p:blipFill>
        <p:spPr>
          <a:xfrm>
            <a:off x="609599" y="3603522"/>
            <a:ext cx="4191001" cy="2568678"/>
          </a:xfrm>
          <a:prstGeom prst="rect">
            <a:avLst/>
          </a:prstGeom>
        </p:spPr>
      </p:pic>
      <p:sp>
        <p:nvSpPr>
          <p:cNvPr id="6" name="TextBox 5"/>
          <p:cNvSpPr txBox="1"/>
          <p:nvPr/>
        </p:nvSpPr>
        <p:spPr>
          <a:xfrm>
            <a:off x="5029200" y="914400"/>
            <a:ext cx="3733800" cy="5170646"/>
          </a:xfrm>
          <a:prstGeom prst="rect">
            <a:avLst/>
          </a:prstGeom>
          <a:noFill/>
        </p:spPr>
        <p:txBody>
          <a:bodyPr wrap="square" rtlCol="0">
            <a:spAutoFit/>
          </a:bodyPr>
          <a:lstStyle/>
          <a:p>
            <a:r>
              <a:rPr lang="mn-MN" sz="2400" dirty="0" smtClean="0"/>
              <a:t>Байгалийн гамшигт үзэгдэл, үүний дотор ус-цаг уурын аюултай үзэгдэл, гамшигт үзэгдлийн давтагдал ихсэж, сүүлийн 12 жилд ус цаг уурын гаралтай гамшигт үзэгдлийн улмаас 424 хүний амь эрсдэж, 24.5 сая мал хорогдож, улсад 564 тэрбум 191 сая 420 мянган төгрөгийн хохирол учирсан байна. </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3254375"/>
            <a:ext cx="8458200" cy="1698625"/>
          </a:xfrm>
        </p:spPr>
        <p:txBody>
          <a:bodyPr>
            <a:normAutofit fontScale="90000"/>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mn-MN" b="1" dirty="0" smtClean="0">
                <a:ln w="1905"/>
                <a:solidFill>
                  <a:schemeClr val="tx2">
                    <a:lumMod val="50000"/>
                  </a:schemeClr>
                </a:solidFill>
                <a:effectLst>
                  <a:innerShdw blurRad="69850" dist="43180" dir="5400000">
                    <a:srgbClr val="000000">
                      <a:alpha val="65000"/>
                    </a:srgbClr>
                  </a:innerShdw>
                </a:effectLst>
                <a:latin typeface="Times New Roman" pitchFamily="18" charset="0"/>
                <a:cs typeface="Times New Roman" pitchFamily="18" charset="0"/>
              </a:rPr>
              <a:t>Уур амьсгалын өөрчлөлтөд дасан зохицохуй</a:t>
            </a:r>
            <a:endParaRPr lang="en-US" dirty="0">
              <a:solidFill>
                <a:schemeClr val="tx2">
                  <a:lumMod val="50000"/>
                </a:schemeClr>
              </a:solidFill>
              <a:latin typeface="Times New Roman" pitchFamily="18" charset="0"/>
              <a:cs typeface="Times New Roman" pitchFamily="18" charset="0"/>
            </a:endParaRPr>
          </a:p>
        </p:txBody>
      </p:sp>
      <p:sp>
        <p:nvSpPr>
          <p:cNvPr id="4" name="Subtitle 4"/>
          <p:cNvSpPr>
            <a:spLocks noGrp="1"/>
          </p:cNvSpPr>
          <p:nvPr>
            <p:ph type="subTitle" idx="1"/>
          </p:nvPr>
        </p:nvSpPr>
        <p:spPr>
          <a:xfrm>
            <a:off x="0" y="5466398"/>
            <a:ext cx="9072563" cy="1071562"/>
          </a:xfrm>
        </p:spPr>
        <p:txBody>
          <a:bodyPr/>
          <a:lstStyle/>
          <a:p>
            <a:pPr algn="r" eaLnBrk="1" hangingPunct="1">
              <a:defRPr/>
            </a:pPr>
            <a:r>
              <a:rPr lang="mn-MN" sz="2000" i="1" dirty="0" smtClean="0">
                <a:solidFill>
                  <a:srgbClr val="002060"/>
                </a:solidFill>
                <a:effectLst>
                  <a:outerShdw blurRad="38100" dist="38100" dir="2700000" algn="tl">
                    <a:srgbClr val="000000">
                      <a:alpha val="43137"/>
                    </a:srgbClr>
                  </a:outerShdw>
                </a:effectLst>
              </a:rPr>
              <a:t>Сургагч багш:  О.Ариунцэцэг</a:t>
            </a:r>
            <a:endParaRPr lang="en-US" sz="2000" i="1" dirty="0" smtClean="0">
              <a:solidFill>
                <a:srgbClr val="002060"/>
              </a:solidFill>
              <a:effectLst>
                <a:outerShdw blurRad="38100" dist="38100" dir="2700000" algn="tl">
                  <a:srgbClr val="000000">
                    <a:alpha val="43137"/>
                  </a:srgbClr>
                </a:outerShdw>
              </a:effectLst>
            </a:endParaRPr>
          </a:p>
          <a:p>
            <a:pPr algn="r" eaLnBrk="1" hangingPunct="1">
              <a:defRPr/>
            </a:pPr>
            <a:r>
              <a:rPr lang="en-US" sz="1600" i="1" dirty="0" smtClean="0">
                <a:solidFill>
                  <a:srgbClr val="002060"/>
                </a:solidFill>
                <a:effectLst>
                  <a:outerShdw blurRad="38100" dist="38100" dir="2700000" algn="tl">
                    <a:srgbClr val="000000">
                      <a:alpha val="43137"/>
                    </a:srgbClr>
                  </a:outerShdw>
                </a:effectLst>
                <a:hlinkClick r:id="rId2"/>
              </a:rPr>
              <a:t>Ariunaa.teacher@gmail.com</a:t>
            </a:r>
            <a:r>
              <a:rPr lang="en-US" sz="1600" i="1" dirty="0" smtClean="0">
                <a:solidFill>
                  <a:srgbClr val="002060"/>
                </a:solidFill>
                <a:effectLst>
                  <a:outerShdw blurRad="38100" dist="38100" dir="2700000" algn="tl">
                    <a:srgbClr val="000000">
                      <a:alpha val="43137"/>
                    </a:srgbClr>
                  </a:outerShdw>
                </a:effectLst>
              </a:rPr>
              <a:t> </a:t>
            </a:r>
          </a:p>
          <a:p>
            <a:pPr algn="r" eaLnBrk="1" hangingPunct="1">
              <a:defRPr/>
            </a:pPr>
            <a:r>
              <a:rPr lang="en-US" sz="1600" i="1" dirty="0" smtClean="0">
                <a:solidFill>
                  <a:srgbClr val="002060"/>
                </a:solidFill>
                <a:effectLst>
                  <a:outerShdw blurRad="38100" dist="38100" dir="2700000" algn="tl">
                    <a:srgbClr val="000000">
                      <a:alpha val="43137"/>
                    </a:srgbClr>
                  </a:outerShdw>
                </a:effectLst>
                <a:hlinkClick r:id="rId3"/>
              </a:rPr>
              <a:t>www.ncle.mn</a:t>
            </a:r>
            <a:r>
              <a:rPr lang="en-US" sz="1600" i="1" dirty="0" smtClean="0">
                <a:solidFill>
                  <a:srgbClr val="002060"/>
                </a:solidFill>
                <a:effectLst>
                  <a:outerShdw blurRad="38100" dist="38100" dir="2700000" algn="tl">
                    <a:srgbClr val="000000">
                      <a:alpha val="43137"/>
                    </a:srgbClr>
                  </a:outerShdw>
                </a:effectLst>
              </a:rPr>
              <a:t> </a:t>
            </a:r>
            <a:endParaRPr lang="en-US" sz="1600" i="1" dirty="0">
              <a:solidFill>
                <a:srgbClr val="002060"/>
              </a:solidFill>
              <a:effectLst>
                <a:outerShdw blurRad="38100" dist="38100" dir="2700000" algn="tl">
                  <a:srgbClr val="000000">
                    <a:alpha val="43137"/>
                  </a:srgbClr>
                </a:outerShdw>
              </a:effectLst>
            </a:endParaRPr>
          </a:p>
        </p:txBody>
      </p:sp>
      <p:sp>
        <p:nvSpPr>
          <p:cNvPr id="5" name="Title 4"/>
          <p:cNvSpPr txBox="1">
            <a:spLocks/>
          </p:cNvSpPr>
          <p:nvPr/>
        </p:nvSpPr>
        <p:spPr>
          <a:xfrm>
            <a:off x="0" y="1435100"/>
            <a:ext cx="9144000" cy="63658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none" spc="0" normalizeH="0" baseline="0" noProof="0" dirty="0" smtClean="0">
                <a:ln>
                  <a:noFill/>
                </a:ln>
                <a:solidFill>
                  <a:srgbClr val="002060"/>
                </a:solidFill>
                <a:effectLst/>
                <a:uLnTx/>
                <a:uFillTx/>
                <a:latin typeface="+mj-lt"/>
                <a:ea typeface="+mj-ea"/>
                <a:cs typeface="Times New Roman" pitchFamily="18" charset="0"/>
              </a:rPr>
              <a:t>НАСАН ТУРШИЙН БОЛОВСРОЛЫН</a:t>
            </a:r>
            <a:br>
              <a:rPr kumimoji="0" lang="ru-RU" sz="1400" b="1" i="0" u="none" strike="noStrike" kern="1200" cap="none" spc="0" normalizeH="0" baseline="0" noProof="0" dirty="0" smtClean="0">
                <a:ln>
                  <a:noFill/>
                </a:ln>
                <a:solidFill>
                  <a:srgbClr val="002060"/>
                </a:solidFill>
                <a:effectLst/>
                <a:uLnTx/>
                <a:uFillTx/>
                <a:latin typeface="+mj-lt"/>
                <a:ea typeface="+mj-ea"/>
                <a:cs typeface="Times New Roman" pitchFamily="18" charset="0"/>
              </a:rPr>
            </a:br>
            <a:r>
              <a:rPr kumimoji="0" lang="ru-RU" sz="1400" b="1" i="0" u="none" strike="noStrike" kern="1200" cap="none" spc="0" normalizeH="0" baseline="0" noProof="0" dirty="0" smtClean="0">
                <a:ln>
                  <a:noFill/>
                </a:ln>
                <a:solidFill>
                  <a:srgbClr val="002060"/>
                </a:solidFill>
                <a:effectLst/>
                <a:uLnTx/>
                <a:uFillTx/>
                <a:latin typeface="+mj-lt"/>
                <a:ea typeface="+mj-ea"/>
                <a:cs typeface="Times New Roman" pitchFamily="18" charset="0"/>
              </a:rPr>
              <a:t>ҮНДЭСНИЙ ТӨВ</a:t>
            </a:r>
            <a:endParaRPr kumimoji="0" lang="ru-RU" sz="14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6" name="Picture 4" descr="D:\Picture\logo new small.png"/>
          <p:cNvPicPr>
            <a:picLocks noChangeAspect="1" noChangeArrowheads="1"/>
          </p:cNvPicPr>
          <p:nvPr/>
        </p:nvPicPr>
        <p:blipFill>
          <a:blip r:embed="rId4" cstate="print"/>
          <a:srcRect/>
          <a:stretch>
            <a:fillRect/>
          </a:stretch>
        </p:blipFill>
        <p:spPr bwMode="auto">
          <a:xfrm>
            <a:off x="4229100" y="709613"/>
            <a:ext cx="660400" cy="647700"/>
          </a:xfrm>
          <a:prstGeom prst="rect">
            <a:avLst/>
          </a:prstGeom>
          <a:noFill/>
          <a:ln w="9525">
            <a:noFill/>
            <a:miter lim="800000"/>
            <a:headEnd/>
            <a:tailEnd/>
          </a:ln>
        </p:spPr>
      </p:pic>
    </p:spTree>
    <p:extLst>
      <p:ext uri="{BB962C8B-B14F-4D97-AF65-F5344CB8AC3E}">
        <p14:creationId xmlns:p14="http://schemas.microsoft.com/office/powerpoint/2010/main" val="37412433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762000" y="228600"/>
            <a:ext cx="7620000" cy="5781675"/>
          </a:xfrm>
          <a:prstGeom prst="rect">
            <a:avLst/>
          </a:prstGeom>
          <a:noFill/>
          <a:ln w="9525">
            <a:noFill/>
            <a:miter lim="800000"/>
            <a:headEnd/>
            <a:tailEnd/>
          </a:ln>
          <a:effectLst/>
        </p:spPr>
      </p:pic>
    </p:spTree>
    <p:extLst>
      <p:ext uri="{BB962C8B-B14F-4D97-AF65-F5344CB8AC3E}">
        <p14:creationId xmlns:p14="http://schemas.microsoft.com/office/powerpoint/2010/main" val="27927986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Äàñàí</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çîõèöîõ</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ãýäýã</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íü</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íóòãèéí</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èðãýä</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ýðñäýëèéã</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óðüäààñ</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òîîöîîëîõ</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áýëòãýëòýé</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áàéõ</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ýðñäýëèéã</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áóóðóóëàõ</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àðãà</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õýìæýý</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àâàõ</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óÿí</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õàòàí</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áàéäëàà</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íýìýã</a:t>
            </a:r>
            <a:r>
              <a:rPr lang="en-US" dirty="0" smtClean="0">
                <a:latin typeface="Times New Roman Mon" pitchFamily="18" charset="0"/>
                <a:cs typeface="Times New Roman" pitchFamily="18" charset="0"/>
              </a:rPr>
              <a:t> ä¿¿</a:t>
            </a:r>
            <a:r>
              <a:rPr lang="en-US" dirty="0" err="1" smtClean="0">
                <a:latin typeface="Times New Roman Mon" pitchFamily="18" charset="0"/>
                <a:cs typeface="Times New Roman" pitchFamily="18" charset="0"/>
              </a:rPr>
              <a:t>ëýõ</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ãýñýí</a:t>
            </a:r>
            <a:r>
              <a:rPr lang="en-US" dirty="0" smtClean="0">
                <a:latin typeface="Times New Roman Mon" pitchFamily="18" charset="0"/>
                <a:cs typeface="Times New Roman" pitchFamily="18" charset="0"/>
              </a:rPr>
              <a:t> </a:t>
            </a:r>
            <a:r>
              <a:rPr lang="en-US" dirty="0" err="1" smtClean="0">
                <a:latin typeface="Times New Roman Mon" pitchFamily="18" charset="0"/>
                <a:cs typeface="Times New Roman" pitchFamily="18" charset="0"/>
              </a:rPr>
              <a:t>óòãàòàé</a:t>
            </a:r>
            <a:r>
              <a:rPr lang="en-US" dirty="0" smtClean="0">
                <a:latin typeface="Times New Roman Mon" pitchFamily="18" charset="0"/>
                <a:cs typeface="Times New Roman" pitchFamily="18" charset="0"/>
              </a:rPr>
              <a:t>.</a:t>
            </a:r>
            <a:endParaRPr lang="en-US" dirty="0">
              <a:latin typeface="Times New Roman Mon" pitchFamily="18" charset="0"/>
              <a:cs typeface="Times New Roman" pitchFamily="18" charset="0"/>
            </a:endParaRPr>
          </a:p>
        </p:txBody>
      </p:sp>
    </p:spTree>
    <p:extLst>
      <p:ext uri="{BB962C8B-B14F-4D97-AF65-F5344CB8AC3E}">
        <p14:creationId xmlns:p14="http://schemas.microsoft.com/office/powerpoint/2010/main" val="1623001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15200" cy="838200"/>
          </a:xfrm>
        </p:spPr>
        <p:txBody>
          <a:bodyPr>
            <a:noAutofit/>
          </a:bodyPr>
          <a:lstStyle/>
          <a:p>
            <a:pPr>
              <a:defRPr/>
            </a:pPr>
            <a:r>
              <a:rPr lang="mn-MN" sz="2400" b="1" dirty="0" smtClean="0">
                <a:effectLst>
                  <a:outerShdw blurRad="38100" dist="38100" dir="2700000" algn="tl">
                    <a:srgbClr val="000000">
                      <a:alpha val="43137"/>
                    </a:srgbClr>
                  </a:outerShdw>
                </a:effectLst>
                <a:cs typeface="Arial" pitchFamily="34" charset="0"/>
              </a:rPr>
              <a:t>Уур амьсгалын өөрчлөлт гэж юу вэ?</a:t>
            </a:r>
            <a:endParaRPr lang="en-US" sz="2400" b="1" dirty="0">
              <a:effectLst>
                <a:outerShdw blurRad="38100" dist="38100" dir="2700000" algn="tl">
                  <a:srgbClr val="000000">
                    <a:alpha val="43137"/>
                  </a:srgbClr>
                </a:outerShdw>
              </a:effectLst>
              <a:cs typeface="Arial" pitchFamily="34" charset="0"/>
            </a:endParaRPr>
          </a:p>
        </p:txBody>
      </p:sp>
      <p:sp>
        <p:nvSpPr>
          <p:cNvPr id="5" name="Rectangle 4"/>
          <p:cNvSpPr/>
          <p:nvPr/>
        </p:nvSpPr>
        <p:spPr>
          <a:xfrm>
            <a:off x="533400" y="990600"/>
            <a:ext cx="8229600" cy="762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just">
              <a:defRPr/>
            </a:pPr>
            <a:r>
              <a:rPr lang="mn-MN" sz="2000" b="1" dirty="0">
                <a:solidFill>
                  <a:schemeClr val="tx1"/>
                </a:solidFill>
                <a:ea typeface="Calibri" pitchFamily="34" charset="0"/>
                <a:cs typeface="Arial" pitchFamily="34" charset="0"/>
              </a:rPr>
              <a:t>“Уур амьсгалын өөрчлөлт” </a:t>
            </a:r>
            <a:r>
              <a:rPr lang="mn-MN" sz="2000" dirty="0">
                <a:solidFill>
                  <a:schemeClr val="tx1"/>
                </a:solidFill>
                <a:ea typeface="Calibri" pitchFamily="34" charset="0"/>
                <a:cs typeface="Arial" pitchFamily="34" charset="0"/>
              </a:rPr>
              <a:t>гэж </a:t>
            </a:r>
            <a:r>
              <a:rPr lang="mn-MN" sz="2000" dirty="0" smtClean="0">
                <a:solidFill>
                  <a:schemeClr val="tx1"/>
                </a:solidFill>
                <a:ea typeface="Calibri" pitchFamily="34" charset="0"/>
                <a:cs typeface="Arial" pitchFamily="34" charset="0"/>
              </a:rPr>
              <a:t>тодорхой </a:t>
            </a:r>
            <a:r>
              <a:rPr lang="mn-MN" sz="2000" dirty="0">
                <a:solidFill>
                  <a:schemeClr val="tx1"/>
                </a:solidFill>
                <a:ea typeface="Calibri" pitchFamily="34" charset="0"/>
                <a:cs typeface="Arial" pitchFamily="34" charset="0"/>
              </a:rPr>
              <a:t>нэг газар нутагт олон жилийн туршид тогтож ирсэн </a:t>
            </a:r>
            <a:r>
              <a:rPr lang="mn-MN" sz="2000" dirty="0" smtClean="0">
                <a:solidFill>
                  <a:schemeClr val="tx1"/>
                </a:solidFill>
                <a:ea typeface="Calibri" pitchFamily="34" charset="0"/>
                <a:cs typeface="Arial" pitchFamily="34" charset="0"/>
              </a:rPr>
              <a:t>цаг уурын горимд </a:t>
            </a:r>
            <a:r>
              <a:rPr lang="mn-MN" sz="2000" dirty="0">
                <a:solidFill>
                  <a:schemeClr val="tx1"/>
                </a:solidFill>
                <a:ea typeface="Calibri" pitchFamily="34" charset="0"/>
                <a:cs typeface="Arial" pitchFamily="34" charset="0"/>
              </a:rPr>
              <a:t>гарсан аливаа өөрчлөлтийг хэлнэ. </a:t>
            </a:r>
            <a:endParaRPr lang="mn-MN" sz="2000" dirty="0">
              <a:solidFill>
                <a:schemeClr val="tx1"/>
              </a:solidFill>
              <a:cs typeface="Arial" pitchFamily="34" charset="0"/>
            </a:endParaRPr>
          </a:p>
        </p:txBody>
      </p:sp>
      <p:sp>
        <p:nvSpPr>
          <p:cNvPr id="58375" name="Rectangle 10"/>
          <p:cNvSpPr>
            <a:spLocks/>
          </p:cNvSpPr>
          <p:nvPr/>
        </p:nvSpPr>
        <p:spPr bwMode="auto">
          <a:xfrm>
            <a:off x="500063" y="6643688"/>
            <a:ext cx="4518025" cy="153987"/>
          </a:xfrm>
          <a:prstGeom prst="rect">
            <a:avLst/>
          </a:prstGeom>
          <a:noFill/>
          <a:ln w="9525">
            <a:noFill/>
            <a:miter lim="800000"/>
            <a:headEnd/>
            <a:tailEnd/>
          </a:ln>
        </p:spPr>
        <p:txBody>
          <a:bodyPr lIns="0" tIns="0" rIns="0" bIns="0">
            <a:spAutoFit/>
          </a:bodyPr>
          <a:lstStyle/>
          <a:p>
            <a:pPr algn="l" defTabSz="642938"/>
            <a:r>
              <a:rPr lang="en-US" sz="1000" b="1">
                <a:solidFill>
                  <a:schemeClr val="bg1"/>
                </a:solidFill>
                <a:sym typeface="75 Helvetica Bold"/>
              </a:rPr>
              <a:t>Photos: NOAA Photo Collection and Gary Braasch – WorldViewOfGlobalWarming.org</a:t>
            </a:r>
          </a:p>
        </p:txBody>
      </p:sp>
      <p:pic>
        <p:nvPicPr>
          <p:cNvPr id="7" name="Picture 6" descr="Untitled-2.jpg"/>
          <p:cNvPicPr>
            <a:picLocks noChangeAspect="1"/>
          </p:cNvPicPr>
          <p:nvPr/>
        </p:nvPicPr>
        <p:blipFill>
          <a:blip r:embed="rId3"/>
          <a:stretch>
            <a:fillRect/>
          </a:stretch>
        </p:blipFill>
        <p:spPr>
          <a:xfrm>
            <a:off x="533400" y="3048000"/>
            <a:ext cx="8272462" cy="3124200"/>
          </a:xfrm>
          <a:prstGeom prst="rect">
            <a:avLst/>
          </a:prstGeom>
          <a:ln>
            <a:noFill/>
          </a:ln>
          <a:effectLst>
            <a:outerShdw blurRad="190500" algn="tl" rotWithShape="0">
              <a:srgbClr val="000000">
                <a:alpha val="70000"/>
              </a:srgbClr>
            </a:outerShdw>
          </a:effectLst>
        </p:spPr>
      </p:pic>
      <p:sp>
        <p:nvSpPr>
          <p:cNvPr id="6" name="Content Placeholder 2"/>
          <p:cNvSpPr>
            <a:spLocks noGrp="1"/>
          </p:cNvSpPr>
          <p:nvPr>
            <p:ph idx="1"/>
          </p:nvPr>
        </p:nvSpPr>
        <p:spPr>
          <a:xfrm>
            <a:off x="533400" y="1752601"/>
            <a:ext cx="8229600" cy="1295400"/>
          </a:xfrm>
          <a:ln>
            <a:solidFill>
              <a:schemeClr val="accent1"/>
            </a:solidFill>
          </a:ln>
        </p:spPr>
        <p:txBody>
          <a:bodyPr/>
          <a:lstStyle/>
          <a:p>
            <a:pPr algn="ctr">
              <a:buNone/>
            </a:pPr>
            <a:r>
              <a:rPr lang="mn-MN" sz="2000" dirty="0" smtClean="0">
                <a:ea typeface="ＭＳ Ｐゴシック" pitchFamily="34" charset="-128"/>
                <a:cs typeface="Arial" pitchFamily="34" charset="0"/>
              </a:rPr>
              <a:t>Малтмал түлшний шаталт, үйлдвэрлэл, газар тариалан, мал аж ахуйн үйл ажиллагаа эрчимжиж, дэлхийн ногоон бүрхэвч доройтсоноос </a:t>
            </a:r>
            <a:r>
              <a:rPr lang="mn-MN" sz="2000" b="1" u="sng" dirty="0" smtClean="0">
                <a:ea typeface="ＭＳ Ｐゴシック" pitchFamily="34" charset="-128"/>
                <a:cs typeface="Arial" pitchFamily="34" charset="0"/>
              </a:rPr>
              <a:t>АГААРТ ХҮЛЭМЖИЙН ХИЙ ИХЭЭР ХУРИМТЛАГДАЖ </a:t>
            </a:r>
            <a:r>
              <a:rPr lang="mn-MN" sz="2000" dirty="0" smtClean="0">
                <a:ea typeface="ＭＳ Ｐゴシック" pitchFamily="34" charset="-128"/>
                <a:cs typeface="Arial" pitchFamily="34" charset="0"/>
              </a:rPr>
              <a:t>байгаа нь уур амьсгалын өөрчлөлтийн гол шалтгаан болж байна. </a:t>
            </a:r>
            <a:endParaRPr lang="en-US" sz="2000" dirty="0" smtClean="0">
              <a:ea typeface="ＭＳ Ｐゴシック" pitchFamily="34" charset="-128"/>
              <a:cs typeface="Arial" pitchFamily="34" charset="0"/>
            </a:endParaRPr>
          </a:p>
          <a:p>
            <a:endParaRPr lang="en-US" dirty="0" smtClean="0">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 calcmode="lin" valueType="num">
                                      <p:cBhvr additive="base">
                                        <p:cTn id="1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762000" y="533400"/>
            <a:ext cx="7467600" cy="5467350"/>
          </a:xfrm>
          <a:prstGeom prst="rect">
            <a:avLst/>
          </a:prstGeom>
          <a:noFill/>
          <a:ln w="9525">
            <a:noFill/>
            <a:miter lim="800000"/>
            <a:headEnd/>
            <a:tailEnd/>
          </a:ln>
          <a:effectLst/>
        </p:spPr>
      </p:pic>
    </p:spTree>
    <p:extLst>
      <p:ext uri="{BB962C8B-B14F-4D97-AF65-F5344CB8AC3E}">
        <p14:creationId xmlns:p14="http://schemas.microsoft.com/office/powerpoint/2010/main" val="25230790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mn-MN" dirty="0" smtClean="0">
                <a:latin typeface="Times New Roman" pitchFamily="18" charset="0"/>
                <a:cs typeface="Times New Roman" pitchFamily="18" charset="0"/>
              </a:rPr>
              <a:t>Уур амьсгалын өөрчлөлтийн үндэсний хөтөлбөр</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1219200" y="1676400"/>
            <a:ext cx="6858000" cy="4114800"/>
          </a:xfrm>
          <a:prstGeom prst="rect">
            <a:avLst/>
          </a:prstGeom>
          <a:noFill/>
          <a:ln w="9525">
            <a:noFill/>
            <a:miter lim="800000"/>
            <a:headEnd/>
            <a:tailEnd/>
          </a:ln>
          <a:effectLst/>
        </p:spPr>
      </p:pic>
    </p:spTree>
    <p:extLst>
      <p:ext uri="{BB962C8B-B14F-4D97-AF65-F5344CB8AC3E}">
        <p14:creationId xmlns:p14="http://schemas.microsoft.com/office/powerpoint/2010/main" val="2903117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srcRect/>
          <a:stretch>
            <a:fillRect/>
          </a:stretch>
        </p:blipFill>
        <p:spPr bwMode="auto">
          <a:xfrm>
            <a:off x="1447800" y="1219200"/>
            <a:ext cx="6248400" cy="4267199"/>
          </a:xfrm>
          <a:prstGeom prst="rect">
            <a:avLst/>
          </a:prstGeom>
          <a:noFill/>
          <a:ln w="9525">
            <a:noFill/>
            <a:miter lim="800000"/>
            <a:headEnd/>
            <a:tailEnd/>
          </a:ln>
          <a:effectLst/>
        </p:spPr>
      </p:pic>
    </p:spTree>
    <p:extLst>
      <p:ext uri="{BB962C8B-B14F-4D97-AF65-F5344CB8AC3E}">
        <p14:creationId xmlns:p14="http://schemas.microsoft.com/office/powerpoint/2010/main" val="4132505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1295400" y="838200"/>
            <a:ext cx="6096000" cy="4953000"/>
          </a:xfrm>
          <a:prstGeom prst="rect">
            <a:avLst/>
          </a:prstGeom>
          <a:noFill/>
          <a:ln w="9525">
            <a:noFill/>
            <a:miter lim="800000"/>
            <a:headEnd/>
            <a:tailEnd/>
          </a:ln>
          <a:effectLst/>
        </p:spPr>
      </p:pic>
    </p:spTree>
    <p:extLst>
      <p:ext uri="{BB962C8B-B14F-4D97-AF65-F5344CB8AC3E}">
        <p14:creationId xmlns:p14="http://schemas.microsoft.com/office/powerpoint/2010/main" val="2699515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srcRect/>
          <a:stretch>
            <a:fillRect/>
          </a:stretch>
        </p:blipFill>
        <p:spPr bwMode="auto">
          <a:xfrm>
            <a:off x="685800" y="228599"/>
            <a:ext cx="7772400" cy="5786439"/>
          </a:xfrm>
          <a:prstGeom prst="rect">
            <a:avLst/>
          </a:prstGeom>
          <a:noFill/>
          <a:ln w="9525">
            <a:noFill/>
            <a:miter lim="800000"/>
            <a:headEnd/>
            <a:tailEnd/>
          </a:ln>
          <a:effectLst/>
        </p:spPr>
      </p:pic>
    </p:spTree>
    <p:extLst>
      <p:ext uri="{BB962C8B-B14F-4D97-AF65-F5344CB8AC3E}">
        <p14:creationId xmlns:p14="http://schemas.microsoft.com/office/powerpoint/2010/main" val="1712188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srcRect/>
          <a:stretch>
            <a:fillRect/>
          </a:stretch>
        </p:blipFill>
        <p:spPr bwMode="auto">
          <a:xfrm>
            <a:off x="361950" y="33338"/>
            <a:ext cx="8420100" cy="6791325"/>
          </a:xfrm>
          <a:prstGeom prst="rect">
            <a:avLst/>
          </a:prstGeom>
          <a:noFill/>
          <a:ln w="9525">
            <a:noFill/>
            <a:miter lim="800000"/>
            <a:headEnd/>
            <a:tailEnd/>
          </a:ln>
          <a:effectLst/>
        </p:spPr>
      </p:pic>
    </p:spTree>
    <p:extLst>
      <p:ext uri="{BB962C8B-B14F-4D97-AF65-F5344CB8AC3E}">
        <p14:creationId xmlns:p14="http://schemas.microsoft.com/office/powerpoint/2010/main" val="702297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5.jpg"/>
          <p:cNvPicPr>
            <a:picLocks noChangeAspect="1"/>
          </p:cNvPicPr>
          <p:nvPr/>
        </p:nvPicPr>
        <p:blipFill>
          <a:blip r:embed="rId2"/>
          <a:stretch>
            <a:fillRect/>
          </a:stretch>
        </p:blipFill>
        <p:spPr>
          <a:xfrm>
            <a:off x="0" y="0"/>
            <a:ext cx="4394200" cy="4394200"/>
          </a:xfrm>
          <a:prstGeom prst="rect">
            <a:avLst/>
          </a:prstGeom>
        </p:spPr>
      </p:pic>
      <p:sp>
        <p:nvSpPr>
          <p:cNvPr id="2" name="Title 1"/>
          <p:cNvSpPr>
            <a:spLocks noGrp="1"/>
          </p:cNvSpPr>
          <p:nvPr>
            <p:ph type="ctrTitle"/>
          </p:nvPr>
        </p:nvSpPr>
        <p:spPr>
          <a:xfrm>
            <a:off x="990600" y="2895600"/>
            <a:ext cx="8153400" cy="1069975"/>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mn-MN"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Уур амьсгалын</a:t>
            </a:r>
            <a:r>
              <a:rPr lang="mn-M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mn-MN"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өөрчлөлтөд нийгмийн дасан зохицохуй  </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Picture 4" descr="36.jpg"/>
          <p:cNvPicPr>
            <a:picLocks noChangeAspect="1"/>
          </p:cNvPicPr>
          <p:nvPr/>
        </p:nvPicPr>
        <p:blipFill>
          <a:blip r:embed="rId3"/>
          <a:stretch>
            <a:fillRect/>
          </a:stretch>
        </p:blipFill>
        <p:spPr>
          <a:xfrm>
            <a:off x="5029200" y="4357687"/>
            <a:ext cx="4114800" cy="2500313"/>
          </a:xfrm>
          <a:prstGeom prst="rect">
            <a:avLst/>
          </a:prstGeom>
        </p:spPr>
      </p:pic>
      <p:pic>
        <p:nvPicPr>
          <p:cNvPr id="6" name="Picture 5" descr="37.jpg"/>
          <p:cNvPicPr>
            <a:picLocks noChangeAspect="1"/>
          </p:cNvPicPr>
          <p:nvPr/>
        </p:nvPicPr>
        <p:blipFill>
          <a:blip r:embed="rId4"/>
          <a:stretch>
            <a:fillRect/>
          </a:stretch>
        </p:blipFill>
        <p:spPr>
          <a:xfrm>
            <a:off x="4953001" y="0"/>
            <a:ext cx="4191000" cy="2788920"/>
          </a:xfrm>
          <a:prstGeom prst="rect">
            <a:avLst/>
          </a:prstGeom>
        </p:spPr>
      </p:pic>
    </p:spTree>
    <p:extLst>
      <p:ext uri="{BB962C8B-B14F-4D97-AF65-F5344CB8AC3E}">
        <p14:creationId xmlns:p14="http://schemas.microsoft.com/office/powerpoint/2010/main" val="3183287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Уур</a:t>
            </a:r>
            <a:r>
              <a:rPr lang="en-US" b="1" dirty="0" smtClean="0"/>
              <a:t> </a:t>
            </a:r>
            <a:r>
              <a:rPr lang="en-US" b="1" dirty="0" err="1" smtClean="0"/>
              <a:t>амьсгалын</a:t>
            </a:r>
            <a:r>
              <a:rPr lang="en-US" b="1" dirty="0" smtClean="0"/>
              <a:t> </a:t>
            </a:r>
            <a:r>
              <a:rPr lang="en-US" b="1" dirty="0" err="1" smtClean="0"/>
              <a:t>өөрчлөлтөөс</a:t>
            </a:r>
            <a:r>
              <a:rPr lang="en-US" b="1" dirty="0" smtClean="0"/>
              <a:t> </a:t>
            </a:r>
            <a:r>
              <a:rPr lang="en-US" b="1" dirty="0" err="1" smtClean="0"/>
              <a:t>эрүүл</a:t>
            </a:r>
            <a:r>
              <a:rPr lang="en-US" b="1" dirty="0" smtClean="0"/>
              <a:t> </a:t>
            </a:r>
            <a:r>
              <a:rPr lang="en-US" b="1" dirty="0" err="1" smtClean="0"/>
              <a:t>мэндэд</a:t>
            </a:r>
            <a:r>
              <a:rPr lang="en-US" b="1" dirty="0" smtClean="0"/>
              <a:t> </a:t>
            </a:r>
            <a:r>
              <a:rPr lang="en-US" b="1" dirty="0" err="1" smtClean="0"/>
              <a:t>үзүүлэх</a:t>
            </a:r>
            <a:r>
              <a:rPr lang="en-US" b="1" dirty="0" smtClean="0"/>
              <a:t> </a:t>
            </a:r>
            <a:r>
              <a:rPr lang="en-US" b="1" dirty="0" err="1" smtClean="0"/>
              <a:t>сөрөг</a:t>
            </a:r>
            <a:r>
              <a:rPr lang="en-US" b="1" dirty="0" smtClean="0"/>
              <a:t> </a:t>
            </a:r>
            <a:r>
              <a:rPr lang="en-US" b="1" dirty="0" err="1" smtClean="0"/>
              <a:t>нөлөөлөл</a:t>
            </a:r>
            <a:endParaRPr lang="en-US" dirty="0"/>
          </a:p>
        </p:txBody>
      </p:sp>
      <p:sp>
        <p:nvSpPr>
          <p:cNvPr id="3" name="Content Placeholder 2"/>
          <p:cNvSpPr>
            <a:spLocks noGrp="1"/>
          </p:cNvSpPr>
          <p:nvPr>
            <p:ph idx="1"/>
          </p:nvPr>
        </p:nvSpPr>
        <p:spPr>
          <a:xfrm>
            <a:off x="457200" y="1600200"/>
            <a:ext cx="8229600" cy="5105400"/>
          </a:xfrm>
        </p:spPr>
        <p:txBody>
          <a:bodyPr>
            <a:normAutofit fontScale="62500" lnSpcReduction="20000"/>
          </a:bodyPr>
          <a:lstStyle/>
          <a:p>
            <a:r>
              <a:rPr lang="en-US" b="1" u="sng" dirty="0" err="1" smtClean="0"/>
              <a:t>Шууд</a:t>
            </a:r>
            <a:r>
              <a:rPr lang="en-US" b="1" u="sng" dirty="0" smtClean="0"/>
              <a:t> </a:t>
            </a:r>
            <a:r>
              <a:rPr lang="en-US" b="1" u="sng" dirty="0" err="1" smtClean="0"/>
              <a:t>нөлөөлөл</a:t>
            </a:r>
            <a:r>
              <a:rPr lang="en-US" b="1" u="sng" dirty="0" smtClean="0"/>
              <a:t>:</a:t>
            </a:r>
            <a:endParaRPr lang="en-US" dirty="0" smtClean="0"/>
          </a:p>
          <a:p>
            <a:pPr lvl="0"/>
            <a:r>
              <a:rPr lang="en-US" dirty="0" err="1" smtClean="0"/>
              <a:t>Цаг</a:t>
            </a:r>
            <a:r>
              <a:rPr lang="en-US" dirty="0" smtClean="0"/>
              <a:t> </a:t>
            </a:r>
            <a:r>
              <a:rPr lang="en-US" dirty="0" err="1" smtClean="0"/>
              <a:t>уурын</a:t>
            </a:r>
            <a:r>
              <a:rPr lang="en-US" dirty="0" smtClean="0"/>
              <a:t> </a:t>
            </a:r>
            <a:r>
              <a:rPr lang="en-US" dirty="0" err="1" smtClean="0"/>
              <a:t>гэнэтийн</a:t>
            </a:r>
            <a:r>
              <a:rPr lang="en-US" dirty="0" smtClean="0"/>
              <a:t> </a:t>
            </a:r>
            <a:r>
              <a:rPr lang="en-US" dirty="0" err="1" smtClean="0"/>
              <a:t>үзэгдлүүд</a:t>
            </a:r>
            <a:r>
              <a:rPr lang="en-US" dirty="0" smtClean="0"/>
              <a:t> (</a:t>
            </a:r>
            <a:r>
              <a:rPr lang="en-US" dirty="0" err="1" smtClean="0"/>
              <a:t>шуурга</a:t>
            </a:r>
            <a:r>
              <a:rPr lang="en-US" dirty="0" smtClean="0"/>
              <a:t>, </a:t>
            </a:r>
            <a:r>
              <a:rPr lang="en-US" dirty="0" err="1" smtClean="0"/>
              <a:t>үер</a:t>
            </a:r>
            <a:r>
              <a:rPr lang="en-US" dirty="0" smtClean="0"/>
              <a:t>, </a:t>
            </a:r>
            <a:r>
              <a:rPr lang="en-US" dirty="0" err="1" smtClean="0"/>
              <a:t>ган</a:t>
            </a:r>
            <a:r>
              <a:rPr lang="en-US" dirty="0" smtClean="0"/>
              <a:t> </a:t>
            </a:r>
            <a:r>
              <a:rPr lang="en-US" dirty="0" err="1" smtClean="0"/>
              <a:t>гачиг</a:t>
            </a:r>
            <a:r>
              <a:rPr lang="en-US" dirty="0" smtClean="0"/>
              <a:t>, </a:t>
            </a:r>
            <a:r>
              <a:rPr lang="en-US" dirty="0" err="1" smtClean="0"/>
              <a:t>хар</a:t>
            </a:r>
            <a:r>
              <a:rPr lang="en-US" dirty="0" smtClean="0"/>
              <a:t> </a:t>
            </a:r>
            <a:r>
              <a:rPr lang="en-US" dirty="0" err="1" smtClean="0"/>
              <a:t>салхи</a:t>
            </a:r>
            <a:r>
              <a:rPr lang="en-US" dirty="0" smtClean="0"/>
              <a:t>) </a:t>
            </a:r>
            <a:r>
              <a:rPr lang="en-US" dirty="0" err="1" smtClean="0"/>
              <a:t>ихэссэнээс</a:t>
            </a:r>
            <a:r>
              <a:rPr lang="en-US" dirty="0" smtClean="0"/>
              <a:t> </a:t>
            </a:r>
            <a:r>
              <a:rPr lang="en-US" dirty="0" err="1" smtClean="0"/>
              <a:t>хүний</a:t>
            </a:r>
            <a:r>
              <a:rPr lang="en-US" dirty="0" smtClean="0"/>
              <a:t> </a:t>
            </a:r>
            <a:r>
              <a:rPr lang="en-US" dirty="0" err="1" smtClean="0"/>
              <a:t>амь</a:t>
            </a:r>
            <a:r>
              <a:rPr lang="en-US" dirty="0" smtClean="0"/>
              <a:t> </a:t>
            </a:r>
            <a:r>
              <a:rPr lang="en-US" dirty="0" err="1" smtClean="0"/>
              <a:t>нас</a:t>
            </a:r>
            <a:r>
              <a:rPr lang="en-US" dirty="0" smtClean="0"/>
              <a:t> </a:t>
            </a:r>
            <a:r>
              <a:rPr lang="en-US" dirty="0" err="1" smtClean="0"/>
              <a:t>хохиро</a:t>
            </a:r>
            <a:endParaRPr lang="en-US" dirty="0" smtClean="0"/>
          </a:p>
          <a:p>
            <a:pPr lvl="0"/>
            <a:r>
              <a:rPr lang="en-US" dirty="0" err="1" smtClean="0"/>
              <a:t>Агаар</a:t>
            </a:r>
            <a:r>
              <a:rPr lang="en-US" dirty="0" smtClean="0"/>
              <a:t> </a:t>
            </a:r>
            <a:r>
              <a:rPr lang="en-US" dirty="0" err="1" smtClean="0"/>
              <a:t>хэт</a:t>
            </a:r>
            <a:r>
              <a:rPr lang="en-US" dirty="0" smtClean="0"/>
              <a:t> </a:t>
            </a:r>
            <a:r>
              <a:rPr lang="en-US" dirty="0" err="1" smtClean="0"/>
              <a:t>халсны</a:t>
            </a:r>
            <a:r>
              <a:rPr lang="en-US" dirty="0" smtClean="0"/>
              <a:t> </a:t>
            </a:r>
            <a:r>
              <a:rPr lang="en-US" dirty="0" err="1" smtClean="0"/>
              <a:t>улмаас</a:t>
            </a:r>
            <a:r>
              <a:rPr lang="en-US" dirty="0" smtClean="0"/>
              <a:t> </a:t>
            </a:r>
            <a:r>
              <a:rPr lang="en-US" dirty="0" err="1" smtClean="0"/>
              <a:t>хүн</a:t>
            </a:r>
            <a:r>
              <a:rPr lang="en-US" dirty="0" smtClean="0"/>
              <a:t> </a:t>
            </a:r>
            <a:r>
              <a:rPr lang="en-US" dirty="0" err="1" smtClean="0"/>
              <a:t>амын</a:t>
            </a:r>
            <a:r>
              <a:rPr lang="en-US" dirty="0" smtClean="0"/>
              <a:t> </a:t>
            </a:r>
            <a:r>
              <a:rPr lang="en-US" dirty="0" err="1" smtClean="0"/>
              <a:t>өвчлөл</a:t>
            </a:r>
            <a:r>
              <a:rPr lang="en-US" dirty="0" smtClean="0"/>
              <a:t>, </a:t>
            </a:r>
            <a:r>
              <a:rPr lang="en-US" dirty="0" err="1" smtClean="0"/>
              <a:t>нас</a:t>
            </a:r>
            <a:r>
              <a:rPr lang="en-US" dirty="0" smtClean="0"/>
              <a:t> </a:t>
            </a:r>
            <a:r>
              <a:rPr lang="en-US" dirty="0" err="1" smtClean="0"/>
              <a:t>баралт</a:t>
            </a:r>
            <a:r>
              <a:rPr lang="en-US" dirty="0" smtClean="0"/>
              <a:t> </a:t>
            </a:r>
            <a:r>
              <a:rPr lang="en-US" dirty="0" err="1" smtClean="0"/>
              <a:t>нэмэгдэх</a:t>
            </a:r>
            <a:r>
              <a:rPr lang="en-US" dirty="0" smtClean="0"/>
              <a:t>, </a:t>
            </a:r>
            <a:r>
              <a:rPr lang="en-US" dirty="0" err="1" smtClean="0"/>
              <a:t>ялангуяа</a:t>
            </a:r>
            <a:r>
              <a:rPr lang="en-US" dirty="0" smtClean="0"/>
              <a:t> </a:t>
            </a:r>
            <a:r>
              <a:rPr lang="en-US" dirty="0" err="1" smtClean="0"/>
              <a:t>өндөр</a:t>
            </a:r>
            <a:r>
              <a:rPr lang="en-US" dirty="0" smtClean="0"/>
              <a:t> </a:t>
            </a:r>
            <a:r>
              <a:rPr lang="en-US" dirty="0" err="1" smtClean="0"/>
              <a:t>настай</a:t>
            </a:r>
            <a:r>
              <a:rPr lang="en-US" dirty="0" smtClean="0"/>
              <a:t> </a:t>
            </a:r>
            <a:r>
              <a:rPr lang="en-US" dirty="0" err="1" smtClean="0"/>
              <a:t>хүмүүс</a:t>
            </a:r>
            <a:r>
              <a:rPr lang="en-US" dirty="0" smtClean="0"/>
              <a:t> </a:t>
            </a:r>
            <a:r>
              <a:rPr lang="en-US" dirty="0" err="1" smtClean="0"/>
              <a:t>зүрх</a:t>
            </a:r>
            <a:r>
              <a:rPr lang="en-US" dirty="0" smtClean="0"/>
              <a:t> </a:t>
            </a:r>
            <a:r>
              <a:rPr lang="en-US" dirty="0" err="1" smtClean="0"/>
              <a:t>судасны</a:t>
            </a:r>
            <a:r>
              <a:rPr lang="en-US" dirty="0" smtClean="0"/>
              <a:t> </a:t>
            </a:r>
            <a:r>
              <a:rPr lang="en-US" dirty="0" err="1" smtClean="0"/>
              <a:t>өвчнөөр</a:t>
            </a:r>
            <a:r>
              <a:rPr lang="en-US" dirty="0" smtClean="0"/>
              <a:t> </a:t>
            </a:r>
            <a:r>
              <a:rPr lang="en-US" dirty="0" err="1" smtClean="0"/>
              <a:t>нас</a:t>
            </a:r>
            <a:r>
              <a:rPr lang="en-US" dirty="0" smtClean="0"/>
              <a:t> </a:t>
            </a:r>
            <a:r>
              <a:rPr lang="en-US" dirty="0" err="1" smtClean="0"/>
              <a:t>барах</a:t>
            </a:r>
            <a:r>
              <a:rPr lang="en-US" dirty="0" smtClean="0"/>
              <a:t> </a:t>
            </a:r>
            <a:r>
              <a:rPr lang="en-US" dirty="0" err="1" smtClean="0"/>
              <a:t>эрсдэл</a:t>
            </a:r>
            <a:r>
              <a:rPr lang="en-US" dirty="0" smtClean="0"/>
              <a:t> </a:t>
            </a:r>
            <a:r>
              <a:rPr lang="en-US" dirty="0" err="1" smtClean="0"/>
              <a:t>нэмэгдэх</a:t>
            </a:r>
            <a:endParaRPr lang="en-US" dirty="0" smtClean="0"/>
          </a:p>
          <a:p>
            <a:pPr marL="0" indent="0">
              <a:buNone/>
            </a:pPr>
            <a:endParaRPr lang="en-US" dirty="0" smtClean="0"/>
          </a:p>
          <a:p>
            <a:r>
              <a:rPr lang="mn-MN" b="1" u="sng" dirty="0" smtClean="0"/>
              <a:t>Дам</a:t>
            </a:r>
            <a:r>
              <a:rPr lang="en-US" b="1" u="sng" dirty="0" smtClean="0"/>
              <a:t> </a:t>
            </a:r>
            <a:r>
              <a:rPr lang="en-US" b="1" u="sng" dirty="0" err="1" smtClean="0"/>
              <a:t>нөлөөлөл</a:t>
            </a:r>
            <a:r>
              <a:rPr lang="en-US" b="1" u="sng" dirty="0" smtClean="0"/>
              <a:t>:</a:t>
            </a:r>
            <a:endParaRPr lang="en-US" dirty="0" smtClean="0"/>
          </a:p>
          <a:p>
            <a:pPr lvl="0"/>
            <a:r>
              <a:rPr lang="en-US" dirty="0" err="1" smtClean="0"/>
              <a:t>Хүнсний</a:t>
            </a:r>
            <a:r>
              <a:rPr lang="en-US" dirty="0" smtClean="0"/>
              <a:t> </a:t>
            </a:r>
            <a:r>
              <a:rPr lang="en-US" dirty="0" err="1" smtClean="0"/>
              <a:t>хангамж</a:t>
            </a:r>
            <a:r>
              <a:rPr lang="en-US" dirty="0" smtClean="0"/>
              <a:t> </a:t>
            </a:r>
            <a:r>
              <a:rPr lang="en-US" dirty="0" err="1" smtClean="0"/>
              <a:t>хүрэлцээ</a:t>
            </a:r>
            <a:r>
              <a:rPr lang="en-US" dirty="0" smtClean="0"/>
              <a:t> </a:t>
            </a:r>
            <a:r>
              <a:rPr lang="en-US" dirty="0" err="1" smtClean="0"/>
              <a:t>багасах</a:t>
            </a:r>
            <a:endParaRPr lang="en-US" dirty="0" smtClean="0"/>
          </a:p>
          <a:p>
            <a:pPr lvl="0"/>
            <a:r>
              <a:rPr lang="en-US" dirty="0" err="1" smtClean="0"/>
              <a:t>Хүнсний</a:t>
            </a:r>
            <a:r>
              <a:rPr lang="en-US" dirty="0" smtClean="0"/>
              <a:t> </a:t>
            </a:r>
            <a:r>
              <a:rPr lang="en-US" dirty="0" err="1" smtClean="0"/>
              <a:t>аюулгүй</a:t>
            </a:r>
            <a:r>
              <a:rPr lang="en-US" dirty="0" smtClean="0"/>
              <a:t> </a:t>
            </a:r>
            <a:r>
              <a:rPr lang="en-US" dirty="0" err="1" smtClean="0"/>
              <a:t>байдал</a:t>
            </a:r>
            <a:r>
              <a:rPr lang="en-US" dirty="0" smtClean="0"/>
              <a:t> </a:t>
            </a:r>
            <a:r>
              <a:rPr lang="en-US" dirty="0" err="1" smtClean="0"/>
              <a:t>алдагдсанаас</a:t>
            </a:r>
            <a:r>
              <a:rPr lang="en-US" dirty="0" smtClean="0"/>
              <a:t> </a:t>
            </a:r>
            <a:r>
              <a:rPr lang="en-US" dirty="0" err="1" smtClean="0"/>
              <a:t>үүдэн</a:t>
            </a:r>
            <a:r>
              <a:rPr lang="en-US" dirty="0" smtClean="0"/>
              <a:t> </a:t>
            </a:r>
            <a:r>
              <a:rPr lang="en-US" dirty="0" err="1" smtClean="0"/>
              <a:t>хоол</a:t>
            </a:r>
            <a:r>
              <a:rPr lang="en-US" dirty="0" smtClean="0"/>
              <a:t> </a:t>
            </a:r>
            <a:r>
              <a:rPr lang="en-US" dirty="0" err="1" smtClean="0"/>
              <a:t>тэжээлийн</a:t>
            </a:r>
            <a:r>
              <a:rPr lang="en-US" dirty="0" smtClean="0"/>
              <a:t> </a:t>
            </a:r>
            <a:r>
              <a:rPr lang="en-US" dirty="0" err="1" smtClean="0"/>
              <a:t>дутагдалд</a:t>
            </a:r>
            <a:r>
              <a:rPr lang="en-US" dirty="0" smtClean="0"/>
              <a:t> </a:t>
            </a:r>
            <a:r>
              <a:rPr lang="en-US" dirty="0" err="1" smtClean="0"/>
              <a:t>өртөх</a:t>
            </a:r>
            <a:endParaRPr lang="en-US" dirty="0" smtClean="0"/>
          </a:p>
          <a:p>
            <a:pPr lvl="0"/>
            <a:r>
              <a:rPr lang="en-US" dirty="0" err="1" smtClean="0"/>
              <a:t>Шавжаар</a:t>
            </a:r>
            <a:r>
              <a:rPr lang="en-US" dirty="0" smtClean="0"/>
              <a:t> </a:t>
            </a:r>
            <a:r>
              <a:rPr lang="en-US" dirty="0" err="1" smtClean="0"/>
              <a:t>дамждаг</a:t>
            </a:r>
            <a:r>
              <a:rPr lang="en-US" dirty="0" smtClean="0"/>
              <a:t> </a:t>
            </a:r>
            <a:r>
              <a:rPr lang="en-US" dirty="0" err="1" smtClean="0"/>
              <a:t>халдварт</a:t>
            </a:r>
            <a:r>
              <a:rPr lang="en-US" dirty="0" smtClean="0"/>
              <a:t> </a:t>
            </a:r>
            <a:r>
              <a:rPr lang="en-US" dirty="0" err="1" smtClean="0"/>
              <a:t>өвчнүүд</a:t>
            </a:r>
            <a:r>
              <a:rPr lang="en-US" dirty="0" smtClean="0"/>
              <a:t>, </a:t>
            </a:r>
            <a:r>
              <a:rPr lang="en-US" dirty="0" err="1" smtClean="0"/>
              <a:t>тухайлбал</a:t>
            </a:r>
            <a:r>
              <a:rPr lang="en-US" dirty="0" smtClean="0"/>
              <a:t> </a:t>
            </a:r>
            <a:r>
              <a:rPr lang="en-US" dirty="0" err="1" smtClean="0"/>
              <a:t>хумхаа</a:t>
            </a:r>
            <a:r>
              <a:rPr lang="en-US" dirty="0" smtClean="0"/>
              <a:t>, </a:t>
            </a:r>
            <a:r>
              <a:rPr lang="en-US" dirty="0" err="1" smtClean="0"/>
              <a:t>денгийн</a:t>
            </a:r>
            <a:r>
              <a:rPr lang="en-US" dirty="0" smtClean="0"/>
              <a:t> </a:t>
            </a:r>
            <a:r>
              <a:rPr lang="en-US" dirty="0" err="1" smtClean="0"/>
              <a:t>цусархаг</a:t>
            </a:r>
            <a:r>
              <a:rPr lang="en-US" dirty="0" smtClean="0"/>
              <a:t> </a:t>
            </a:r>
            <a:r>
              <a:rPr lang="en-US" dirty="0" err="1" smtClean="0"/>
              <a:t>халуурал</a:t>
            </a:r>
            <a:r>
              <a:rPr lang="en-US" dirty="0" smtClean="0"/>
              <a:t>, </a:t>
            </a:r>
            <a:r>
              <a:rPr lang="en-US" dirty="0" err="1" smtClean="0"/>
              <a:t>хачигт</a:t>
            </a:r>
            <a:r>
              <a:rPr lang="en-US" dirty="0" smtClean="0"/>
              <a:t> </a:t>
            </a:r>
            <a:r>
              <a:rPr lang="en-US" dirty="0" err="1" smtClean="0"/>
              <a:t>энцефалит</a:t>
            </a:r>
            <a:r>
              <a:rPr lang="en-US" dirty="0" smtClean="0"/>
              <a:t> </a:t>
            </a:r>
            <a:r>
              <a:rPr lang="en-US" dirty="0" err="1" smtClean="0"/>
              <a:t>зэрэг</a:t>
            </a:r>
            <a:r>
              <a:rPr lang="en-US" dirty="0" smtClean="0"/>
              <a:t> </a:t>
            </a:r>
            <a:r>
              <a:rPr lang="en-US" dirty="0" err="1" smtClean="0"/>
              <a:t>халдварт</a:t>
            </a:r>
            <a:r>
              <a:rPr lang="en-US" dirty="0" smtClean="0"/>
              <a:t> </a:t>
            </a:r>
            <a:r>
              <a:rPr lang="en-US" dirty="0" err="1" smtClean="0"/>
              <a:t>өвчний</a:t>
            </a:r>
            <a:r>
              <a:rPr lang="en-US" dirty="0" smtClean="0"/>
              <a:t> </a:t>
            </a:r>
            <a:r>
              <a:rPr lang="en-US" dirty="0" err="1" smtClean="0"/>
              <a:t>тохиолдол</a:t>
            </a:r>
            <a:r>
              <a:rPr lang="en-US" dirty="0" smtClean="0"/>
              <a:t> </a:t>
            </a:r>
            <a:r>
              <a:rPr lang="en-US" dirty="0" err="1" smtClean="0"/>
              <a:t>нэмэгдэх</a:t>
            </a:r>
            <a:endParaRPr lang="en-US" dirty="0" smtClean="0"/>
          </a:p>
          <a:p>
            <a:pPr lvl="0"/>
            <a:r>
              <a:rPr lang="en-US" dirty="0" err="1" smtClean="0"/>
              <a:t>Үер</a:t>
            </a:r>
            <a:r>
              <a:rPr lang="en-US" dirty="0" smtClean="0"/>
              <a:t> </a:t>
            </a:r>
            <a:r>
              <a:rPr lang="en-US" dirty="0" err="1" smtClean="0"/>
              <a:t>усны</a:t>
            </a:r>
            <a:r>
              <a:rPr lang="en-US" dirty="0" smtClean="0"/>
              <a:t> </a:t>
            </a:r>
            <a:r>
              <a:rPr lang="en-US" dirty="0" err="1" smtClean="0"/>
              <a:t>аюулын</a:t>
            </a:r>
            <a:r>
              <a:rPr lang="en-US" dirty="0" smtClean="0"/>
              <a:t> </a:t>
            </a:r>
            <a:r>
              <a:rPr lang="en-US" dirty="0" err="1" smtClean="0"/>
              <a:t>улмаас</a:t>
            </a:r>
            <a:r>
              <a:rPr lang="en-US" dirty="0" smtClean="0"/>
              <a:t> </a:t>
            </a:r>
            <a:r>
              <a:rPr lang="en-US" dirty="0" err="1" smtClean="0"/>
              <a:t>усны</a:t>
            </a:r>
            <a:r>
              <a:rPr lang="en-US" dirty="0" smtClean="0"/>
              <a:t> </a:t>
            </a:r>
            <a:r>
              <a:rPr lang="en-US" dirty="0" err="1" smtClean="0"/>
              <a:t>эх</a:t>
            </a:r>
            <a:r>
              <a:rPr lang="en-US" dirty="0" smtClean="0"/>
              <a:t> </a:t>
            </a:r>
            <a:r>
              <a:rPr lang="en-US" dirty="0" err="1" smtClean="0"/>
              <a:t>үүсвэр</a:t>
            </a:r>
            <a:r>
              <a:rPr lang="en-US" dirty="0" smtClean="0"/>
              <a:t> </a:t>
            </a:r>
            <a:r>
              <a:rPr lang="en-US" dirty="0" err="1" smtClean="0"/>
              <a:t>нян</a:t>
            </a:r>
            <a:r>
              <a:rPr lang="en-US" dirty="0" smtClean="0"/>
              <a:t>, </a:t>
            </a:r>
            <a:r>
              <a:rPr lang="en-US" dirty="0" err="1" smtClean="0"/>
              <a:t>вирүс</a:t>
            </a:r>
            <a:r>
              <a:rPr lang="en-US" dirty="0" smtClean="0"/>
              <a:t>, </a:t>
            </a:r>
            <a:r>
              <a:rPr lang="en-US" dirty="0" err="1" smtClean="0"/>
              <a:t>шимэгчээр</a:t>
            </a:r>
            <a:r>
              <a:rPr lang="en-US" dirty="0" smtClean="0"/>
              <a:t> </a:t>
            </a:r>
            <a:r>
              <a:rPr lang="en-US" dirty="0" err="1" smtClean="0"/>
              <a:t>бохирдож</a:t>
            </a:r>
            <a:r>
              <a:rPr lang="en-US" dirty="0" smtClean="0"/>
              <a:t> </a:t>
            </a:r>
            <a:r>
              <a:rPr lang="en-US" dirty="0" err="1" smtClean="0"/>
              <a:t>урвах</a:t>
            </a:r>
            <a:r>
              <a:rPr lang="en-US" dirty="0" smtClean="0"/>
              <a:t> </a:t>
            </a:r>
            <a:r>
              <a:rPr lang="en-US" dirty="0" err="1" smtClean="0"/>
              <a:t>тахал</a:t>
            </a:r>
            <a:r>
              <a:rPr lang="en-US" dirty="0" smtClean="0"/>
              <a:t>, </a:t>
            </a:r>
            <a:r>
              <a:rPr lang="en-US" dirty="0" err="1" smtClean="0"/>
              <a:t>цусан</a:t>
            </a:r>
            <a:r>
              <a:rPr lang="en-US" dirty="0" smtClean="0"/>
              <a:t> </a:t>
            </a:r>
            <a:r>
              <a:rPr lang="en-US" dirty="0" err="1" smtClean="0"/>
              <a:t>суулга</a:t>
            </a:r>
            <a:r>
              <a:rPr lang="en-US" dirty="0" smtClean="0"/>
              <a:t>, </a:t>
            </a:r>
            <a:r>
              <a:rPr lang="en-US" dirty="0" err="1" smtClean="0"/>
              <a:t>халдварт</a:t>
            </a:r>
            <a:r>
              <a:rPr lang="en-US" dirty="0" smtClean="0"/>
              <a:t> </a:t>
            </a:r>
            <a:r>
              <a:rPr lang="en-US" dirty="0" err="1" smtClean="0"/>
              <a:t>шар</a:t>
            </a:r>
            <a:r>
              <a:rPr lang="en-US" dirty="0" smtClean="0"/>
              <a:t> </a:t>
            </a:r>
            <a:r>
              <a:rPr lang="en-US" dirty="0" err="1" smtClean="0"/>
              <a:t>сальмонеллёз</a:t>
            </a:r>
            <a:r>
              <a:rPr lang="en-US" dirty="0" smtClean="0"/>
              <a:t>, </a:t>
            </a:r>
            <a:r>
              <a:rPr lang="en-US" dirty="0" err="1" smtClean="0"/>
              <a:t>криптоспоридоз</a:t>
            </a:r>
            <a:r>
              <a:rPr lang="en-US" dirty="0" smtClean="0"/>
              <a:t>, </a:t>
            </a:r>
            <a:r>
              <a:rPr lang="en-US" dirty="0" err="1" smtClean="0"/>
              <a:t>амёбын</a:t>
            </a:r>
            <a:r>
              <a:rPr lang="en-US" dirty="0" smtClean="0"/>
              <a:t> </a:t>
            </a:r>
            <a:r>
              <a:rPr lang="en-US" dirty="0" err="1" smtClean="0"/>
              <a:t>болон</a:t>
            </a:r>
            <a:r>
              <a:rPr lang="en-US" dirty="0" smtClean="0"/>
              <a:t> </a:t>
            </a:r>
            <a:r>
              <a:rPr lang="en-US" dirty="0" err="1" smtClean="0"/>
              <a:t>суулгалт</a:t>
            </a:r>
            <a:r>
              <a:rPr lang="en-US" dirty="0" smtClean="0"/>
              <a:t> </a:t>
            </a:r>
            <a:r>
              <a:rPr lang="en-US" dirty="0" err="1" smtClean="0"/>
              <a:t>халдвар</a:t>
            </a:r>
            <a:r>
              <a:rPr lang="en-US" dirty="0" smtClean="0"/>
              <a:t> </a:t>
            </a:r>
            <a:r>
              <a:rPr lang="en-US" dirty="0" err="1" smtClean="0"/>
              <a:t>хүн</a:t>
            </a:r>
            <a:r>
              <a:rPr lang="en-US" dirty="0" smtClean="0"/>
              <a:t> </a:t>
            </a:r>
            <a:r>
              <a:rPr lang="en-US" dirty="0" err="1" smtClean="0"/>
              <a:t>амын</a:t>
            </a:r>
            <a:r>
              <a:rPr lang="en-US" dirty="0" smtClean="0"/>
              <a:t> </a:t>
            </a:r>
            <a:r>
              <a:rPr lang="en-US" dirty="0" err="1" smtClean="0"/>
              <a:t>дунд</a:t>
            </a:r>
            <a:r>
              <a:rPr lang="en-US" dirty="0" smtClean="0"/>
              <a:t> </a:t>
            </a:r>
            <a:r>
              <a:rPr lang="en-US" dirty="0" err="1" smtClean="0"/>
              <a:t>тархах</a:t>
            </a:r>
            <a:endParaRPr lang="en-US" dirty="0" smtClean="0"/>
          </a:p>
        </p:txBody>
      </p:sp>
    </p:spTree>
    <p:extLst>
      <p:ext uri="{BB962C8B-B14F-4D97-AF65-F5344CB8AC3E}">
        <p14:creationId xmlns:p14="http://schemas.microsoft.com/office/powerpoint/2010/main" val="612935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smtClean="0"/>
              <a:t>ХЭРХЭН УРЬДЧИЛАН СЭРГИЙЛЭХ ВЭ?</a:t>
            </a:r>
            <a:endParaRPr lang="en-US" sz="2400" b="1" dirty="0"/>
          </a:p>
        </p:txBody>
      </p:sp>
      <p:sp>
        <p:nvSpPr>
          <p:cNvPr id="3" name="Content Placeholder 2"/>
          <p:cNvSpPr>
            <a:spLocks noGrp="1"/>
          </p:cNvSpPr>
          <p:nvPr>
            <p:ph idx="1"/>
          </p:nvPr>
        </p:nvSpPr>
        <p:spPr>
          <a:xfrm>
            <a:off x="457200" y="990600"/>
            <a:ext cx="8229600" cy="5257800"/>
          </a:xfrm>
        </p:spPr>
        <p:txBody>
          <a:bodyPr>
            <a:normAutofit fontScale="70000" lnSpcReduction="20000"/>
          </a:bodyPr>
          <a:lstStyle/>
          <a:p>
            <a:pPr>
              <a:buNone/>
            </a:pPr>
            <a:r>
              <a:rPr lang="en-US" b="1" u="sng" dirty="0" err="1" smtClean="0"/>
              <a:t>Их</a:t>
            </a:r>
            <a:r>
              <a:rPr lang="en-US" b="1" u="sng" dirty="0" smtClean="0"/>
              <a:t> </a:t>
            </a:r>
            <a:r>
              <a:rPr lang="en-US" b="1" u="sng" dirty="0" err="1" smtClean="0"/>
              <a:t>халууны</a:t>
            </a:r>
            <a:r>
              <a:rPr lang="en-US" b="1" u="sng" dirty="0" smtClean="0"/>
              <a:t> </a:t>
            </a:r>
            <a:r>
              <a:rPr lang="en-US" b="1" u="sng" dirty="0" err="1" smtClean="0"/>
              <a:t>хэрхэн</a:t>
            </a:r>
            <a:r>
              <a:rPr lang="en-US" b="1" u="sng" dirty="0" smtClean="0"/>
              <a:t> </a:t>
            </a:r>
            <a:r>
              <a:rPr lang="en-US" b="1" u="sng" dirty="0" err="1" smtClean="0"/>
              <a:t>урьдчилан</a:t>
            </a:r>
            <a:r>
              <a:rPr lang="en-US" b="1" u="sng" dirty="0" smtClean="0"/>
              <a:t> </a:t>
            </a:r>
            <a:r>
              <a:rPr lang="en-US" b="1" u="sng" dirty="0" err="1" smtClean="0"/>
              <a:t>сэргийлэх</a:t>
            </a:r>
            <a:r>
              <a:rPr lang="en-US" b="1" u="sng" dirty="0" smtClean="0"/>
              <a:t> </a:t>
            </a:r>
            <a:r>
              <a:rPr lang="en-US" b="1" u="sng" dirty="0" err="1" smtClean="0"/>
              <a:t>вэ</a:t>
            </a:r>
            <a:r>
              <a:rPr lang="en-US" b="1" u="sng" dirty="0" smtClean="0"/>
              <a:t>?</a:t>
            </a:r>
            <a:endParaRPr lang="en-US" dirty="0" smtClean="0"/>
          </a:p>
          <a:p>
            <a:pPr lvl="0"/>
            <a:r>
              <a:rPr lang="en-US" dirty="0" err="1" smtClean="0"/>
              <a:t>Нарны</a:t>
            </a:r>
            <a:r>
              <a:rPr lang="en-US" dirty="0" smtClean="0"/>
              <a:t> </a:t>
            </a:r>
            <a:r>
              <a:rPr lang="en-US" dirty="0" err="1" smtClean="0"/>
              <a:t>малгай</a:t>
            </a:r>
            <a:r>
              <a:rPr lang="en-US" dirty="0" smtClean="0"/>
              <a:t>, </a:t>
            </a:r>
            <a:r>
              <a:rPr lang="en-US" dirty="0" err="1" smtClean="0"/>
              <a:t>шүхэр</a:t>
            </a:r>
            <a:r>
              <a:rPr lang="en-US" dirty="0" smtClean="0"/>
              <a:t> </a:t>
            </a:r>
            <a:r>
              <a:rPr lang="en-US" dirty="0" err="1" smtClean="0"/>
              <a:t>тогтмол</a:t>
            </a:r>
            <a:r>
              <a:rPr lang="en-US" dirty="0" smtClean="0"/>
              <a:t> </a:t>
            </a:r>
            <a:r>
              <a:rPr lang="en-US" dirty="0" err="1" smtClean="0"/>
              <a:t>хэрэглэх</a:t>
            </a:r>
            <a:endParaRPr lang="en-US" dirty="0" smtClean="0"/>
          </a:p>
          <a:p>
            <a:pPr lvl="0"/>
            <a:r>
              <a:rPr lang="en-US" dirty="0" err="1" smtClean="0"/>
              <a:t>Цаг</a:t>
            </a:r>
            <a:r>
              <a:rPr lang="en-US" dirty="0" smtClean="0"/>
              <a:t> </a:t>
            </a:r>
            <a:r>
              <a:rPr lang="en-US" dirty="0" err="1" smtClean="0"/>
              <a:t>агаарын</a:t>
            </a:r>
            <a:r>
              <a:rPr lang="en-US" dirty="0" smtClean="0"/>
              <a:t> </a:t>
            </a:r>
            <a:r>
              <a:rPr lang="en-US" dirty="0" err="1" smtClean="0"/>
              <a:t>мэдээ</a:t>
            </a:r>
            <a:r>
              <a:rPr lang="en-US" dirty="0" smtClean="0"/>
              <a:t> </a:t>
            </a:r>
            <a:r>
              <a:rPr lang="en-US" dirty="0" err="1" smtClean="0"/>
              <a:t>байнга</a:t>
            </a:r>
            <a:r>
              <a:rPr lang="en-US" dirty="0" smtClean="0"/>
              <a:t> </a:t>
            </a:r>
            <a:r>
              <a:rPr lang="en-US" dirty="0" err="1" smtClean="0"/>
              <a:t>сонсох</a:t>
            </a:r>
            <a:endParaRPr lang="en-US" dirty="0" smtClean="0"/>
          </a:p>
          <a:p>
            <a:pPr lvl="0"/>
            <a:r>
              <a:rPr lang="en-US" dirty="0" err="1" smtClean="0"/>
              <a:t>Нарны</a:t>
            </a:r>
            <a:r>
              <a:rPr lang="en-US" dirty="0" smtClean="0"/>
              <a:t> </a:t>
            </a:r>
            <a:r>
              <a:rPr lang="en-US" dirty="0" err="1" smtClean="0"/>
              <a:t>илч</a:t>
            </a:r>
            <a:r>
              <a:rPr lang="en-US" dirty="0" smtClean="0"/>
              <a:t> </a:t>
            </a:r>
            <a:r>
              <a:rPr lang="en-US" dirty="0" err="1" smtClean="0"/>
              <a:t>их</a:t>
            </a:r>
            <a:r>
              <a:rPr lang="en-US" dirty="0" smtClean="0"/>
              <a:t> </a:t>
            </a:r>
            <a:r>
              <a:rPr lang="en-US" dirty="0" err="1" smtClean="0"/>
              <a:t>байх</a:t>
            </a:r>
            <a:r>
              <a:rPr lang="en-US" dirty="0" smtClean="0"/>
              <a:t> 12-14 </a:t>
            </a:r>
            <a:r>
              <a:rPr lang="en-US" dirty="0" err="1" smtClean="0"/>
              <a:t>цагийн</a:t>
            </a:r>
            <a:r>
              <a:rPr lang="en-US" dirty="0" smtClean="0"/>
              <a:t> </a:t>
            </a:r>
            <a:r>
              <a:rPr lang="en-US" dirty="0" err="1" smtClean="0"/>
              <a:t>хооронд</a:t>
            </a:r>
            <a:r>
              <a:rPr lang="en-US" dirty="0" smtClean="0"/>
              <a:t> </a:t>
            </a:r>
            <a:r>
              <a:rPr lang="en-US" dirty="0" err="1" smtClean="0"/>
              <a:t>гадаа</a:t>
            </a:r>
            <a:r>
              <a:rPr lang="en-US" dirty="0" smtClean="0"/>
              <a:t> </a:t>
            </a:r>
            <a:r>
              <a:rPr lang="en-US" dirty="0" err="1" smtClean="0"/>
              <a:t>ажиллахгүй</a:t>
            </a:r>
            <a:r>
              <a:rPr lang="en-US" dirty="0" smtClean="0"/>
              <a:t> </a:t>
            </a:r>
            <a:r>
              <a:rPr lang="en-US" dirty="0" err="1" smtClean="0"/>
              <a:t>байх</a:t>
            </a:r>
            <a:endParaRPr lang="en-US" dirty="0" smtClean="0"/>
          </a:p>
          <a:p>
            <a:pPr lvl="0"/>
            <a:r>
              <a:rPr lang="en-US" dirty="0" err="1" smtClean="0"/>
              <a:t>Цэвэр</a:t>
            </a:r>
            <a:r>
              <a:rPr lang="en-US" dirty="0" smtClean="0"/>
              <a:t> </a:t>
            </a:r>
            <a:r>
              <a:rPr lang="en-US" dirty="0" err="1" smtClean="0"/>
              <a:t>даавуун</a:t>
            </a:r>
            <a:r>
              <a:rPr lang="en-US" dirty="0" smtClean="0"/>
              <a:t> </a:t>
            </a:r>
            <a:r>
              <a:rPr lang="en-US" dirty="0" err="1" smtClean="0"/>
              <a:t>хувцас</a:t>
            </a:r>
            <a:r>
              <a:rPr lang="en-US" dirty="0" smtClean="0"/>
              <a:t> </a:t>
            </a:r>
            <a:r>
              <a:rPr lang="en-US" dirty="0" err="1" smtClean="0"/>
              <a:t>хэрэглэх</a:t>
            </a:r>
            <a:endParaRPr lang="en-US" dirty="0" smtClean="0"/>
          </a:p>
          <a:p>
            <a:pPr lvl="0"/>
            <a:r>
              <a:rPr lang="en-US" dirty="0" err="1" smtClean="0"/>
              <a:t>Гадаа</a:t>
            </a:r>
            <a:r>
              <a:rPr lang="en-US" dirty="0" smtClean="0"/>
              <a:t> </a:t>
            </a:r>
            <a:r>
              <a:rPr lang="en-US" dirty="0" err="1" smtClean="0"/>
              <a:t>удаан</a:t>
            </a:r>
            <a:r>
              <a:rPr lang="en-US" dirty="0" smtClean="0"/>
              <a:t> </a:t>
            </a:r>
            <a:r>
              <a:rPr lang="en-US" dirty="0" err="1" smtClean="0"/>
              <a:t>хугацаагаар</a:t>
            </a:r>
            <a:r>
              <a:rPr lang="en-US" dirty="0" smtClean="0"/>
              <a:t> </a:t>
            </a:r>
            <a:r>
              <a:rPr lang="en-US" dirty="0" err="1" smtClean="0"/>
              <a:t>явахгүй</a:t>
            </a:r>
            <a:r>
              <a:rPr lang="en-US" dirty="0" smtClean="0"/>
              <a:t>, </a:t>
            </a:r>
            <a:r>
              <a:rPr lang="en-US" dirty="0" err="1" smtClean="0"/>
              <a:t>тоглохгүй</a:t>
            </a:r>
            <a:r>
              <a:rPr lang="en-US" dirty="0" smtClean="0"/>
              <a:t> </a:t>
            </a:r>
            <a:r>
              <a:rPr lang="en-US" dirty="0" err="1" smtClean="0"/>
              <a:t>байх</a:t>
            </a:r>
            <a:endParaRPr lang="en-US" dirty="0" smtClean="0"/>
          </a:p>
          <a:p>
            <a:pPr lvl="0"/>
            <a:r>
              <a:rPr lang="en-US" dirty="0" err="1" smtClean="0"/>
              <a:t>Хүйтэн</a:t>
            </a:r>
            <a:r>
              <a:rPr lang="en-US" dirty="0" smtClean="0"/>
              <a:t> </a:t>
            </a:r>
            <a:r>
              <a:rPr lang="en-US" dirty="0" err="1" smtClean="0"/>
              <a:t>усаар</a:t>
            </a:r>
            <a:r>
              <a:rPr lang="en-US" dirty="0" smtClean="0"/>
              <a:t> </a:t>
            </a:r>
            <a:r>
              <a:rPr lang="en-US" dirty="0" err="1" smtClean="0"/>
              <a:t>толгой</a:t>
            </a:r>
            <a:r>
              <a:rPr lang="en-US" dirty="0" smtClean="0"/>
              <a:t> </a:t>
            </a:r>
            <a:r>
              <a:rPr lang="en-US" dirty="0" err="1" smtClean="0"/>
              <a:t>биеийг</a:t>
            </a:r>
            <a:r>
              <a:rPr lang="en-US" dirty="0" smtClean="0"/>
              <a:t> </a:t>
            </a:r>
            <a:r>
              <a:rPr lang="en-US" dirty="0" err="1" smtClean="0"/>
              <a:t>шавшихгүй</a:t>
            </a:r>
            <a:r>
              <a:rPr lang="en-US" dirty="0" smtClean="0"/>
              <a:t> </a:t>
            </a:r>
            <a:r>
              <a:rPr lang="en-US" dirty="0" err="1" smtClean="0"/>
              <a:t>байх</a:t>
            </a:r>
            <a:endParaRPr lang="en-US" dirty="0" smtClean="0"/>
          </a:p>
          <a:p>
            <a:pPr lvl="0"/>
            <a:r>
              <a:rPr lang="en-US" dirty="0" err="1" smtClean="0"/>
              <a:t>Үсээ</a:t>
            </a:r>
            <a:r>
              <a:rPr lang="en-US" dirty="0" smtClean="0"/>
              <a:t> </a:t>
            </a:r>
            <a:r>
              <a:rPr lang="en-US" dirty="0" err="1" smtClean="0"/>
              <a:t>халзалж</a:t>
            </a:r>
            <a:r>
              <a:rPr lang="en-US" dirty="0" smtClean="0"/>
              <a:t> </a:t>
            </a:r>
            <a:r>
              <a:rPr lang="en-US" dirty="0" err="1" smtClean="0"/>
              <a:t>хусахгүй</a:t>
            </a:r>
            <a:r>
              <a:rPr lang="en-US" dirty="0" smtClean="0"/>
              <a:t> </a:t>
            </a:r>
            <a:r>
              <a:rPr lang="en-US" dirty="0" err="1" smtClean="0"/>
              <a:t>байж</a:t>
            </a:r>
            <a:r>
              <a:rPr lang="en-US" dirty="0" smtClean="0"/>
              <a:t>, </a:t>
            </a:r>
            <a:r>
              <a:rPr lang="en-US" dirty="0" err="1" smtClean="0"/>
              <a:t>үсээ</a:t>
            </a:r>
            <a:r>
              <a:rPr lang="en-US" dirty="0" smtClean="0"/>
              <a:t> </a:t>
            </a:r>
            <a:r>
              <a:rPr lang="en-US" dirty="0" err="1" smtClean="0"/>
              <a:t>жиж</a:t>
            </a:r>
            <a:r>
              <a:rPr lang="mn-MN" dirty="0" smtClean="0"/>
              <a:t>и</a:t>
            </a:r>
            <a:r>
              <a:rPr lang="en-US" dirty="0" err="1" smtClean="0"/>
              <a:t>глэн</a:t>
            </a:r>
            <a:r>
              <a:rPr lang="en-US" dirty="0" smtClean="0"/>
              <a:t> </a:t>
            </a:r>
            <a:r>
              <a:rPr lang="en-US" dirty="0" err="1" smtClean="0"/>
              <a:t>засах</a:t>
            </a:r>
            <a:endParaRPr lang="en-US" dirty="0" smtClean="0"/>
          </a:p>
          <a:p>
            <a:pPr>
              <a:buNone/>
            </a:pPr>
            <a:r>
              <a:rPr lang="en-US" dirty="0" smtClean="0"/>
              <a:t> </a:t>
            </a:r>
          </a:p>
          <a:p>
            <a:pPr>
              <a:buNone/>
            </a:pPr>
            <a:r>
              <a:rPr lang="en-US" b="1" u="sng" dirty="0" err="1" smtClean="0"/>
              <a:t>Усаар</a:t>
            </a:r>
            <a:r>
              <a:rPr lang="en-US" b="1" u="sng" dirty="0" smtClean="0"/>
              <a:t> </a:t>
            </a:r>
            <a:r>
              <a:rPr lang="en-US" b="1" u="sng" dirty="0" err="1" smtClean="0"/>
              <a:t>дамжих</a:t>
            </a:r>
            <a:r>
              <a:rPr lang="en-US" b="1" u="sng" dirty="0" smtClean="0"/>
              <a:t> </a:t>
            </a:r>
            <a:r>
              <a:rPr lang="en-US" b="1" u="sng" dirty="0" err="1" smtClean="0"/>
              <a:t>халвараас</a:t>
            </a:r>
            <a:r>
              <a:rPr lang="en-US" b="1" u="sng" dirty="0" smtClean="0"/>
              <a:t> </a:t>
            </a:r>
            <a:r>
              <a:rPr lang="en-US" b="1" u="sng" dirty="0" err="1" smtClean="0"/>
              <a:t>яаж</a:t>
            </a:r>
            <a:r>
              <a:rPr lang="en-US" b="1" u="sng" dirty="0" smtClean="0"/>
              <a:t> </a:t>
            </a:r>
            <a:r>
              <a:rPr lang="en-US" b="1" u="sng" dirty="0" err="1" smtClean="0"/>
              <a:t>урьдчилан</a:t>
            </a:r>
            <a:r>
              <a:rPr lang="en-US" b="1" u="sng" dirty="0" smtClean="0"/>
              <a:t> </a:t>
            </a:r>
            <a:r>
              <a:rPr lang="en-US" b="1" u="sng" dirty="0" err="1" smtClean="0"/>
              <a:t>сэргийлэх</a:t>
            </a:r>
            <a:r>
              <a:rPr lang="en-US" b="1" u="sng" dirty="0" smtClean="0"/>
              <a:t> </a:t>
            </a:r>
            <a:r>
              <a:rPr lang="en-US" b="1" u="sng" dirty="0" err="1" smtClean="0"/>
              <a:t>вэ</a:t>
            </a:r>
            <a:r>
              <a:rPr lang="en-US" b="1" u="sng" dirty="0" smtClean="0"/>
              <a:t>?</a:t>
            </a:r>
            <a:endParaRPr lang="en-US" dirty="0" smtClean="0"/>
          </a:p>
          <a:p>
            <a:pPr lvl="0"/>
            <a:r>
              <a:rPr lang="en-US" dirty="0" err="1" smtClean="0"/>
              <a:t>Ундны</a:t>
            </a:r>
            <a:r>
              <a:rPr lang="en-US" dirty="0" smtClean="0"/>
              <a:t> </a:t>
            </a:r>
            <a:r>
              <a:rPr lang="en-US" dirty="0" err="1" smtClean="0"/>
              <a:t>усны</a:t>
            </a:r>
            <a:r>
              <a:rPr lang="en-US" dirty="0" smtClean="0"/>
              <a:t> </a:t>
            </a:r>
            <a:r>
              <a:rPr lang="en-US" dirty="0" err="1" smtClean="0"/>
              <a:t>эх</a:t>
            </a:r>
            <a:r>
              <a:rPr lang="en-US" dirty="0" smtClean="0"/>
              <a:t> </a:t>
            </a:r>
            <a:r>
              <a:rPr lang="en-US" dirty="0" err="1" smtClean="0"/>
              <a:t>үүсвэрийг</a:t>
            </a:r>
            <a:r>
              <a:rPr lang="en-US" dirty="0" smtClean="0"/>
              <a:t> </a:t>
            </a:r>
            <a:r>
              <a:rPr lang="en-US" dirty="0" err="1" smtClean="0"/>
              <a:t>үерийн</a:t>
            </a:r>
            <a:r>
              <a:rPr lang="en-US" dirty="0" smtClean="0"/>
              <a:t> </a:t>
            </a:r>
            <a:r>
              <a:rPr lang="en-US" dirty="0" err="1" smtClean="0"/>
              <a:t>ус</a:t>
            </a:r>
            <a:r>
              <a:rPr lang="en-US" dirty="0" smtClean="0"/>
              <a:t> </a:t>
            </a:r>
            <a:r>
              <a:rPr lang="en-US" dirty="0" err="1" smtClean="0"/>
              <a:t>орохоос</a:t>
            </a:r>
            <a:r>
              <a:rPr lang="en-US" dirty="0" smtClean="0"/>
              <a:t> </a:t>
            </a:r>
            <a:r>
              <a:rPr lang="en-US" dirty="0" err="1" smtClean="0"/>
              <a:t>хамгаалсан</a:t>
            </a:r>
            <a:r>
              <a:rPr lang="en-US" dirty="0" smtClean="0"/>
              <a:t> </a:t>
            </a:r>
            <a:r>
              <a:rPr lang="en-US" dirty="0" err="1" smtClean="0"/>
              <a:t>хашаа</a:t>
            </a:r>
            <a:r>
              <a:rPr lang="en-US" dirty="0" smtClean="0"/>
              <a:t>, </a:t>
            </a:r>
            <a:r>
              <a:rPr lang="en-US" dirty="0" err="1" smtClean="0"/>
              <a:t>байртай</a:t>
            </a:r>
            <a:r>
              <a:rPr lang="en-US" dirty="0" smtClean="0"/>
              <a:t> </a:t>
            </a:r>
            <a:r>
              <a:rPr lang="en-US" dirty="0" err="1" smtClean="0"/>
              <a:t>байлгах</a:t>
            </a:r>
            <a:endParaRPr lang="en-US" dirty="0" smtClean="0"/>
          </a:p>
          <a:p>
            <a:pPr lvl="0"/>
            <a:r>
              <a:rPr lang="en-US" dirty="0" err="1" smtClean="0"/>
              <a:t>Худагаа</a:t>
            </a:r>
            <a:r>
              <a:rPr lang="en-US" dirty="0" smtClean="0"/>
              <a:t> </a:t>
            </a:r>
            <a:r>
              <a:rPr lang="en-US" dirty="0" err="1" smtClean="0"/>
              <a:t>тоттмол</a:t>
            </a:r>
            <a:r>
              <a:rPr lang="en-US" dirty="0" smtClean="0"/>
              <a:t> </a:t>
            </a:r>
            <a:r>
              <a:rPr lang="en-US" dirty="0" err="1" smtClean="0"/>
              <a:t>таглаатай</a:t>
            </a:r>
            <a:r>
              <a:rPr lang="en-US" dirty="0" smtClean="0"/>
              <a:t> </a:t>
            </a:r>
            <a:r>
              <a:rPr lang="en-US" dirty="0" err="1" smtClean="0"/>
              <a:t>байлгах</a:t>
            </a:r>
            <a:endParaRPr lang="en-US" dirty="0" smtClean="0"/>
          </a:p>
          <a:p>
            <a:pPr lvl="0"/>
            <a:r>
              <a:rPr lang="en-US" dirty="0" err="1" smtClean="0"/>
              <a:t>Цэвэр</a:t>
            </a:r>
            <a:r>
              <a:rPr lang="en-US" dirty="0" smtClean="0"/>
              <a:t> </a:t>
            </a:r>
            <a:r>
              <a:rPr lang="en-US" dirty="0" err="1" smtClean="0"/>
              <a:t>усны</a:t>
            </a:r>
            <a:r>
              <a:rPr lang="en-US" dirty="0" smtClean="0"/>
              <a:t> </a:t>
            </a:r>
            <a:r>
              <a:rPr lang="en-US" dirty="0" err="1" smtClean="0"/>
              <a:t>нөөц</a:t>
            </a:r>
            <a:r>
              <a:rPr lang="en-US" dirty="0" smtClean="0"/>
              <a:t> </a:t>
            </a:r>
            <a:r>
              <a:rPr lang="en-US" dirty="0" err="1" smtClean="0"/>
              <a:t>савтай</a:t>
            </a:r>
            <a:r>
              <a:rPr lang="en-US" dirty="0" smtClean="0"/>
              <a:t> </a:t>
            </a:r>
            <a:r>
              <a:rPr lang="en-US" dirty="0" err="1" smtClean="0"/>
              <a:t>байх</a:t>
            </a:r>
            <a:endParaRPr lang="en-US" dirty="0" smtClean="0"/>
          </a:p>
          <a:p>
            <a:pPr lvl="0"/>
            <a:r>
              <a:rPr lang="en-US" dirty="0" err="1" smtClean="0"/>
              <a:t>Хувийн</a:t>
            </a:r>
            <a:r>
              <a:rPr lang="en-US" dirty="0" smtClean="0"/>
              <a:t> </a:t>
            </a:r>
            <a:r>
              <a:rPr lang="en-US" dirty="0" err="1" smtClean="0"/>
              <a:t>болон</a:t>
            </a:r>
            <a:r>
              <a:rPr lang="en-US" dirty="0" smtClean="0"/>
              <a:t> </a:t>
            </a:r>
            <a:r>
              <a:rPr lang="en-US" dirty="0" err="1" smtClean="0"/>
              <a:t>орчны</a:t>
            </a:r>
            <a:r>
              <a:rPr lang="en-US" dirty="0" smtClean="0"/>
              <a:t> </a:t>
            </a:r>
            <a:r>
              <a:rPr lang="en-US" dirty="0" err="1" smtClean="0"/>
              <a:t>ариун</a:t>
            </a:r>
            <a:r>
              <a:rPr lang="en-US" dirty="0" smtClean="0"/>
              <a:t> </a:t>
            </a:r>
            <a:r>
              <a:rPr lang="en-US" dirty="0" err="1" smtClean="0"/>
              <a:t>цэвэрийг</a:t>
            </a:r>
            <a:r>
              <a:rPr lang="en-US" dirty="0" smtClean="0"/>
              <a:t> </a:t>
            </a:r>
            <a:r>
              <a:rPr lang="en-US" dirty="0" err="1" smtClean="0"/>
              <a:t>сайн</a:t>
            </a:r>
            <a:r>
              <a:rPr lang="en-US" dirty="0" smtClean="0"/>
              <a:t> </a:t>
            </a:r>
            <a:r>
              <a:rPr lang="en-US" dirty="0" err="1" smtClean="0"/>
              <a:t>сахих</a:t>
            </a:r>
            <a:endParaRPr lang="en-US" dirty="0" smtClean="0"/>
          </a:p>
        </p:txBody>
      </p:sp>
    </p:spTree>
    <p:extLst>
      <p:ext uri="{BB962C8B-B14F-4D97-AF65-F5344CB8AC3E}">
        <p14:creationId xmlns:p14="http://schemas.microsoft.com/office/powerpoint/2010/main" val="9515706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174999"/>
            <a:ext cx="8002960" cy="1470025"/>
          </a:xfrm>
        </p:spPr>
        <p:txBody>
          <a:bodyPr>
            <a:noAutofit/>
          </a:bodyPr>
          <a:lstStyle/>
          <a:p>
            <a:r>
              <a:rPr lang="mn-MN" sz="3600" b="1" dirty="0" smtClean="0"/>
              <a:t>Уур амьсгалын өөрчлөлтөд ойн дасан зохицохуй</a:t>
            </a:r>
            <a:endParaRPr lang="en-US" sz="3600" b="1" dirty="0"/>
          </a:p>
        </p:txBody>
      </p:sp>
    </p:spTree>
    <p:extLst>
      <p:ext uri="{BB962C8B-B14F-4D97-AF65-F5344CB8AC3E}">
        <p14:creationId xmlns:p14="http://schemas.microsoft.com/office/powerpoint/2010/main" val="2350327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er\My Documents\My Pictures\pic1.JPG"/>
          <p:cNvPicPr>
            <a:picLocks noGrp="1" noChangeAspect="1" noChangeArrowheads="1"/>
          </p:cNvPicPr>
          <p:nvPr>
            <p:ph idx="1"/>
          </p:nvPr>
        </p:nvPicPr>
        <p:blipFill>
          <a:blip r:embed="rId3">
            <a:lum contrast="-2000"/>
          </a:blip>
          <a:stretch>
            <a:fillRect/>
          </a:stretch>
        </p:blipFill>
        <p:spPr>
          <a:xfrm>
            <a:off x="2714625" y="2689225"/>
            <a:ext cx="4143375" cy="3097213"/>
          </a:xfrm>
          <a:effectLst>
            <a:outerShdw blurRad="190500" algn="tl" rotWithShape="0">
              <a:srgbClr val="000000">
                <a:alpha val="70000"/>
              </a:srgbClr>
            </a:outerShdw>
          </a:effectLst>
        </p:spPr>
      </p:pic>
      <p:sp>
        <p:nvSpPr>
          <p:cNvPr id="2" name="Title 1"/>
          <p:cNvSpPr>
            <a:spLocks noGrp="1"/>
          </p:cNvSpPr>
          <p:nvPr>
            <p:ph type="title"/>
          </p:nvPr>
        </p:nvSpPr>
        <p:spPr>
          <a:xfrm>
            <a:off x="285749" y="609600"/>
            <a:ext cx="9001125" cy="857250"/>
          </a:xfrm>
        </p:spPr>
        <p:txBody>
          <a:bodyPr>
            <a:noAutofit/>
          </a:bodyPr>
          <a:lstStyle/>
          <a:p>
            <a:pPr>
              <a:defRPr/>
            </a:pPr>
            <a:r>
              <a:rPr lang="mn-MN" sz="2400" dirty="0" smtClean="0">
                <a:effectLst>
                  <a:outerShdw blurRad="38100" dist="38100" dir="2700000" algn="tl">
                    <a:srgbClr val="000000">
                      <a:alpha val="43137"/>
                    </a:srgbClr>
                  </a:outerShdw>
                </a:effectLst>
                <a:cs typeface="Arial" pitchFamily="34" charset="0"/>
              </a:rPr>
              <a:t>Хүлэмжийн хийн үзэгдэл гэж юу вэ? </a:t>
            </a:r>
            <a:endParaRPr lang="en-US" sz="2400" dirty="0">
              <a:effectLst>
                <a:outerShdw blurRad="38100" dist="38100" dir="2700000" algn="tl">
                  <a:srgbClr val="000000">
                    <a:alpha val="43137"/>
                  </a:srgbClr>
                </a:outerShdw>
              </a:effectLst>
              <a:cs typeface="Arial" pitchFamily="34" charset="0"/>
            </a:endParaRPr>
          </a:p>
        </p:txBody>
      </p:sp>
      <p:sp>
        <p:nvSpPr>
          <p:cNvPr id="6" name="Text Placeholder 5"/>
          <p:cNvSpPr>
            <a:spLocks noGrp="1"/>
          </p:cNvSpPr>
          <p:nvPr>
            <p:ph type="body" sz="quarter" idx="13"/>
          </p:nvPr>
        </p:nvSpPr>
        <p:spPr>
          <a:xfrm>
            <a:off x="304800" y="1219200"/>
            <a:ext cx="8610600" cy="1419225"/>
          </a:xfrm>
        </p:spPr>
        <p:txBody>
          <a:bodyPr>
            <a:normAutofit fontScale="47500" lnSpcReduction="20000"/>
          </a:bodyPr>
          <a:lstStyle/>
          <a:p>
            <a:pPr marL="0">
              <a:lnSpc>
                <a:spcPct val="170000"/>
              </a:lnSpc>
              <a:spcBef>
                <a:spcPts val="0"/>
              </a:spcBef>
              <a:defRPr/>
            </a:pPr>
            <a:r>
              <a:rPr lang="mn-MN" sz="3600" dirty="0" smtClean="0">
                <a:cs typeface="Arial" pitchFamily="34" charset="0"/>
              </a:rPr>
              <a:t>Дэлхий болон далай тэнгисээс цацарч буй дулааны энергийн ихэнхийг агаар мандал, түүнчлэн үүл шингээн авах бөгөөд зарим хэсэг нь эргэж газрын гадарга руу буцаж ирсэнээс уур амьсгал дулаарахыг ХҮЛЭМЖИЙН ҮЗЭГДЭЛ гэнэ. </a:t>
            </a:r>
            <a:endParaRPr lang="en-US" sz="3600" dirty="0" smtClean="0">
              <a:cs typeface="Arial" pitchFamily="34" charset="0"/>
            </a:endParaRPr>
          </a:p>
          <a:p>
            <a:pPr>
              <a:defRPr/>
            </a:pPr>
            <a:endParaRPr lang="en-US" dirty="0"/>
          </a:p>
        </p:txBody>
      </p:sp>
      <p:pic>
        <p:nvPicPr>
          <p:cNvPr id="7" name="Picture 4"/>
          <p:cNvPicPr>
            <a:picLocks noChangeAspect="1" noChangeArrowheads="1"/>
          </p:cNvPicPr>
          <p:nvPr/>
        </p:nvPicPr>
        <p:blipFill>
          <a:blip r:embed="rId4"/>
          <a:srcRect/>
          <a:stretch>
            <a:fillRect/>
          </a:stretch>
        </p:blipFill>
        <p:spPr bwMode="auto">
          <a:xfrm>
            <a:off x="357188" y="2714625"/>
            <a:ext cx="2101850" cy="3143250"/>
          </a:xfrm>
          <a:prstGeom prst="rect">
            <a:avLst/>
          </a:prstGeom>
          <a:ln>
            <a:noFill/>
          </a:ln>
          <a:effectLst>
            <a:outerShdw blurRad="190500" algn="tl" rotWithShape="0">
              <a:srgbClr val="000000">
                <a:alpha val="70000"/>
              </a:srgbClr>
            </a:outerShdw>
          </a:effectLst>
        </p:spPr>
      </p:pic>
      <p:pic>
        <p:nvPicPr>
          <p:cNvPr id="8" name="Picture 5"/>
          <p:cNvPicPr>
            <a:picLocks noChangeAspect="1" noChangeArrowheads="1"/>
          </p:cNvPicPr>
          <p:nvPr/>
        </p:nvPicPr>
        <p:blipFill>
          <a:blip r:embed="rId5"/>
          <a:srcRect/>
          <a:stretch>
            <a:fillRect/>
          </a:stretch>
        </p:blipFill>
        <p:spPr bwMode="auto">
          <a:xfrm>
            <a:off x="7072313" y="2714625"/>
            <a:ext cx="1863725" cy="3071813"/>
          </a:xfrm>
          <a:prstGeom prst="rect">
            <a:avLst/>
          </a:prstGeom>
          <a:ln>
            <a:noFill/>
          </a:ln>
          <a:effectLst>
            <a:outerShdw blurRad="190500" algn="tl" rotWithShape="0">
              <a:srgbClr val="000000">
                <a:alpha val="70000"/>
              </a:srgbClr>
            </a:outerShdw>
          </a:effec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par>
                                <p:cTn id="13" presetID="8"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par>
                                <p:cTn id="16" presetID="8"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4624"/>
            <a:ext cx="8558608" cy="634082"/>
          </a:xfrm>
        </p:spPr>
        <p:txBody>
          <a:bodyPr>
            <a:noAutofit/>
          </a:bodyPr>
          <a:lstStyle/>
          <a:p>
            <a:r>
              <a:rPr lang="mn-MN" sz="3400" b="1" dirty="0" smtClean="0"/>
              <a:t>Нэр том</a:t>
            </a:r>
            <a:r>
              <a:rPr lang="mn-MN" sz="3400" b="1" dirty="0"/>
              <a:t>ъ</a:t>
            </a:r>
            <a:r>
              <a:rPr lang="mn-MN" sz="3400" b="1" dirty="0" smtClean="0"/>
              <a:t>ёоны тодорхойлолт</a:t>
            </a:r>
            <a:endParaRPr lang="en-US" sz="3400" b="1" dirty="0"/>
          </a:p>
        </p:txBody>
      </p:sp>
      <p:graphicFrame>
        <p:nvGraphicFramePr>
          <p:cNvPr id="4" name="Content Placeholder 3"/>
          <p:cNvGraphicFramePr>
            <a:graphicFrameLocks noGrp="1"/>
          </p:cNvGraphicFramePr>
          <p:nvPr>
            <p:ph idx="1"/>
            <p:extLst/>
          </p:nvPr>
        </p:nvGraphicFramePr>
        <p:xfrm>
          <a:off x="395536" y="836712"/>
          <a:ext cx="843528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339752" y="6309320"/>
            <a:ext cx="6336704" cy="369332"/>
          </a:xfrm>
          <a:prstGeom prst="rect">
            <a:avLst/>
          </a:prstGeom>
          <a:noFill/>
        </p:spPr>
        <p:txBody>
          <a:bodyPr wrap="square" rtlCol="0">
            <a:spAutoFit/>
          </a:bodyPr>
          <a:lstStyle/>
          <a:p>
            <a:pPr algn="r"/>
            <a:r>
              <a:rPr lang="mn-MN" dirty="0" smtClean="0">
                <a:latin typeface="Times New Roman" panose="02020603050405020304" pitchFamily="18" charset="0"/>
              </a:rPr>
              <a:t>Эх сурвалж: Ойн тухай хууль, 2012 </a:t>
            </a:r>
            <a:endParaRPr lang="en-US" dirty="0">
              <a:latin typeface="Times New Roman" panose="02020603050405020304" pitchFamily="18" charset="0"/>
            </a:endParaRPr>
          </a:p>
        </p:txBody>
      </p:sp>
    </p:spTree>
    <p:extLst>
      <p:ext uri="{BB962C8B-B14F-4D97-AF65-F5344CB8AC3E}">
        <p14:creationId xmlns:p14="http://schemas.microsoft.com/office/powerpoint/2010/main" val="11631698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558608" cy="634082"/>
          </a:xfrm>
        </p:spPr>
        <p:txBody>
          <a:bodyPr>
            <a:noAutofit/>
          </a:bodyPr>
          <a:lstStyle/>
          <a:p>
            <a:r>
              <a:rPr lang="mn-MN" sz="3400" b="1" dirty="0" smtClean="0"/>
              <a:t>Нэр томьёоны тодорхойлолт</a:t>
            </a:r>
            <a:endParaRPr lang="en-US" sz="3400" b="1" dirty="0"/>
          </a:p>
        </p:txBody>
      </p:sp>
      <p:graphicFrame>
        <p:nvGraphicFramePr>
          <p:cNvPr id="4" name="Content Placeholder 3"/>
          <p:cNvGraphicFramePr>
            <a:graphicFrameLocks noGrp="1"/>
          </p:cNvGraphicFramePr>
          <p:nvPr>
            <p:ph idx="1"/>
            <p:extLst/>
          </p:nvPr>
        </p:nvGraphicFramePr>
        <p:xfrm>
          <a:off x="395536" y="1124744"/>
          <a:ext cx="843528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339752" y="6444044"/>
            <a:ext cx="6336704" cy="369332"/>
          </a:xfrm>
          <a:prstGeom prst="rect">
            <a:avLst/>
          </a:prstGeom>
          <a:noFill/>
        </p:spPr>
        <p:txBody>
          <a:bodyPr wrap="square" rtlCol="0">
            <a:spAutoFit/>
          </a:bodyPr>
          <a:lstStyle/>
          <a:p>
            <a:pPr algn="r"/>
            <a:r>
              <a:rPr lang="mn-MN" dirty="0" smtClean="0">
                <a:latin typeface="Times New Roman" panose="02020603050405020304" pitchFamily="18" charset="0"/>
              </a:rPr>
              <a:t>Эх сурвалж: Ойн тухай хууль, 2012 </a:t>
            </a:r>
            <a:endParaRPr lang="en-US" dirty="0">
              <a:latin typeface="Times New Roman" panose="02020603050405020304" pitchFamily="18" charset="0"/>
            </a:endParaRPr>
          </a:p>
        </p:txBody>
      </p:sp>
    </p:spTree>
    <p:extLst>
      <p:ext uri="{BB962C8B-B14F-4D97-AF65-F5344CB8AC3E}">
        <p14:creationId xmlns:p14="http://schemas.microsoft.com/office/powerpoint/2010/main" val="33442801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558608" cy="634082"/>
          </a:xfrm>
        </p:spPr>
        <p:txBody>
          <a:bodyPr>
            <a:noAutofit/>
          </a:bodyPr>
          <a:lstStyle/>
          <a:p>
            <a:r>
              <a:rPr lang="mn-MN" sz="3400" b="1" dirty="0" smtClean="0"/>
              <a:t>Нэр томьёоны тодорхойлолт</a:t>
            </a:r>
            <a:endParaRPr lang="en-US" sz="3400" b="1" dirty="0"/>
          </a:p>
        </p:txBody>
      </p:sp>
      <p:graphicFrame>
        <p:nvGraphicFramePr>
          <p:cNvPr id="4" name="Content Placeholder 3"/>
          <p:cNvGraphicFramePr>
            <a:graphicFrameLocks noGrp="1"/>
          </p:cNvGraphicFramePr>
          <p:nvPr>
            <p:ph idx="1"/>
            <p:extLst/>
          </p:nvPr>
        </p:nvGraphicFramePr>
        <p:xfrm>
          <a:off x="395536" y="1124744"/>
          <a:ext cx="843528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339752" y="6444044"/>
            <a:ext cx="6336704" cy="369332"/>
          </a:xfrm>
          <a:prstGeom prst="rect">
            <a:avLst/>
          </a:prstGeom>
          <a:noFill/>
        </p:spPr>
        <p:txBody>
          <a:bodyPr wrap="square" rtlCol="0">
            <a:spAutoFit/>
          </a:bodyPr>
          <a:lstStyle/>
          <a:p>
            <a:pPr algn="r"/>
            <a:r>
              <a:rPr lang="mn-MN" dirty="0" smtClean="0">
                <a:latin typeface="Times New Roman" panose="02020603050405020304" pitchFamily="18" charset="0"/>
              </a:rPr>
              <a:t>Эх сурвалж: Ойн тухай хууль, 2012 </a:t>
            </a:r>
            <a:endParaRPr lang="en-US" dirty="0">
              <a:latin typeface="Times New Roman" panose="02020603050405020304" pitchFamily="18" charset="0"/>
            </a:endParaRPr>
          </a:p>
        </p:txBody>
      </p:sp>
    </p:spTree>
    <p:extLst>
      <p:ext uri="{BB962C8B-B14F-4D97-AF65-F5344CB8AC3E}">
        <p14:creationId xmlns:p14="http://schemas.microsoft.com/office/powerpoint/2010/main" val="33455256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mn-MN" b="1" dirty="0" smtClean="0"/>
              <a:t>Дэлхийн ойн нөөц</a:t>
            </a:r>
            <a:endParaRPr lang="en-US" b="1" dirty="0"/>
          </a:p>
        </p:txBody>
      </p:sp>
      <p:sp>
        <p:nvSpPr>
          <p:cNvPr id="3" name="Content Placeholder 2"/>
          <p:cNvSpPr>
            <a:spLocks noGrp="1"/>
          </p:cNvSpPr>
          <p:nvPr>
            <p:ph idx="1"/>
          </p:nvPr>
        </p:nvSpPr>
        <p:spPr/>
        <p:txBody>
          <a:bodyPr/>
          <a:lstStyle/>
          <a:p>
            <a:endParaRPr lang="en-US"/>
          </a:p>
        </p:txBody>
      </p:sp>
      <p:pic>
        <p:nvPicPr>
          <p:cNvPr id="1030" name="Picture 6" descr="G:\forest1\zurag\busad zurag\world_forest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8" y="1196752"/>
            <a:ext cx="9133334" cy="4476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7589" y="5805264"/>
            <a:ext cx="8860915" cy="830997"/>
          </a:xfrm>
          <a:prstGeom prst="rect">
            <a:avLst/>
          </a:prstGeom>
          <a:noFill/>
        </p:spPr>
        <p:txBody>
          <a:bodyPr wrap="square" rtlCol="0">
            <a:spAutoFit/>
          </a:bodyPr>
          <a:lstStyle/>
          <a:p>
            <a:r>
              <a:rPr lang="mn-MN" sz="2400" b="1" dirty="0" smtClean="0">
                <a:latin typeface="Times New Roman" panose="02020603050405020304" pitchFamily="18" charset="0"/>
              </a:rPr>
              <a:t>Дэлхийн нийт газар нутгийн 26.19% нь ой модоор бүрхэгдсэн байдаг. 			</a:t>
            </a:r>
            <a:r>
              <a:rPr lang="en-US" dirty="0" smtClean="0">
                <a:latin typeface="Times New Roman" panose="02020603050405020304" pitchFamily="18" charset="0"/>
              </a:rPr>
              <a:t>(</a:t>
            </a:r>
            <a:r>
              <a:rPr lang="mn-MN" dirty="0" smtClean="0">
                <a:latin typeface="Times New Roman" panose="02020603050405020304" pitchFamily="18" charset="0"/>
              </a:rPr>
              <a:t>Эх сурвалж: Ойн нөөцийн мэдээллийн сан, 2013</a:t>
            </a:r>
            <a:r>
              <a:rPr lang="en-US" dirty="0" smtClean="0">
                <a:latin typeface="Times New Roman" panose="02020603050405020304" pitchFamily="18" charset="0"/>
              </a:rPr>
              <a:t>)</a:t>
            </a:r>
            <a:endParaRPr lang="en-US" sz="2400" dirty="0">
              <a:latin typeface="Times New Roman" panose="02020603050405020304" pitchFamily="18" charset="0"/>
            </a:endParaRPr>
          </a:p>
        </p:txBody>
      </p:sp>
    </p:spTree>
    <p:extLst>
      <p:ext uri="{BB962C8B-B14F-4D97-AF65-F5344CB8AC3E}">
        <p14:creationId xmlns:p14="http://schemas.microsoft.com/office/powerpoint/2010/main" val="20603103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06090"/>
          </a:xfrm>
        </p:spPr>
        <p:txBody>
          <a:bodyPr>
            <a:normAutofit fontScale="90000"/>
          </a:bodyPr>
          <a:lstStyle/>
          <a:p>
            <a:r>
              <a:rPr lang="mn-MN" b="1" dirty="0"/>
              <a:t>Ойн нөөц</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443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9511" y="5805264"/>
            <a:ext cx="8928993" cy="830997"/>
          </a:xfrm>
          <a:prstGeom prst="rect">
            <a:avLst/>
          </a:prstGeom>
          <a:noFill/>
        </p:spPr>
        <p:txBody>
          <a:bodyPr wrap="square" rtlCol="0">
            <a:spAutoFit/>
          </a:bodyPr>
          <a:lstStyle/>
          <a:p>
            <a:r>
              <a:rPr lang="mn-MN" sz="2400" b="1" dirty="0" smtClean="0">
                <a:latin typeface="Times New Roman" panose="02020603050405020304" pitchFamily="18" charset="0"/>
              </a:rPr>
              <a:t>Дэлхийн бүх ойн нөөцийн 53 % нь ОХУ, Бразил, Хятад, Канад, АНУ зэрэг таван оронд бий.                      </a:t>
            </a:r>
            <a:r>
              <a:rPr lang="en-US" sz="1600" dirty="0" smtClean="0">
                <a:latin typeface="Times New Roman" panose="02020603050405020304" pitchFamily="18" charset="0"/>
              </a:rPr>
              <a:t>(</a:t>
            </a:r>
            <a:r>
              <a:rPr lang="mn-MN" sz="1600" dirty="0" smtClean="0">
                <a:latin typeface="Times New Roman" panose="02020603050405020304" pitchFamily="18" charset="0"/>
              </a:rPr>
              <a:t>Эх сурвалж: Модны үнэ цэнэ, 2011</a:t>
            </a:r>
            <a:r>
              <a:rPr lang="en-US" sz="1600" dirty="0" smtClean="0">
                <a:latin typeface="Times New Roman" panose="02020603050405020304" pitchFamily="18" charset="0"/>
              </a:rPr>
              <a:t>)</a:t>
            </a:r>
            <a:endParaRPr lang="en-US" sz="2000" dirty="0">
              <a:latin typeface="Times New Roman" panose="02020603050405020304" pitchFamily="18" charset="0"/>
            </a:endParaRPr>
          </a:p>
        </p:txBody>
      </p:sp>
      <p:sp>
        <p:nvSpPr>
          <p:cNvPr id="5" name="Title 1"/>
          <p:cNvSpPr txBox="1">
            <a:spLocks/>
          </p:cNvSpPr>
          <p:nvPr/>
        </p:nvSpPr>
        <p:spPr>
          <a:xfrm>
            <a:off x="914400" y="5373216"/>
            <a:ext cx="7834064" cy="4180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r"/>
            <a:r>
              <a:rPr lang="mn-MN" sz="1400" dirty="0" smtClean="0">
                <a:latin typeface="Times New Roman" panose="02020603050405020304" pitchFamily="18" charset="0"/>
              </a:rPr>
              <a:t>Эх сурвалж: </a:t>
            </a:r>
            <a:r>
              <a:rPr lang="en-US" sz="1400" dirty="0" smtClean="0">
                <a:latin typeface="Times New Roman" panose="02020603050405020304" pitchFamily="18" charset="0"/>
              </a:rPr>
              <a:t>Vital forest graphics</a:t>
            </a:r>
            <a:r>
              <a:rPr lang="mn-MN" sz="1400" dirty="0" smtClean="0">
                <a:latin typeface="Times New Roman" panose="02020603050405020304" pitchFamily="18" charset="0"/>
              </a:rPr>
              <a:t>, 2009</a:t>
            </a:r>
            <a:endParaRPr lang="en-US" sz="1400" dirty="0">
              <a:latin typeface="Times New Roman" panose="02020603050405020304" pitchFamily="18" charset="0"/>
            </a:endParaRPr>
          </a:p>
        </p:txBody>
      </p:sp>
    </p:spTree>
    <p:extLst>
      <p:ext uri="{BB962C8B-B14F-4D97-AF65-F5344CB8AC3E}">
        <p14:creationId xmlns:p14="http://schemas.microsoft.com/office/powerpoint/2010/main" val="32134728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mn-MN" sz="3200" b="1" dirty="0" smtClean="0"/>
              <a:t>Ой үржүүлгийн газрын талбай ихтэй</a:t>
            </a:r>
            <a:br>
              <a:rPr lang="mn-MN" sz="3200" b="1" dirty="0" smtClean="0"/>
            </a:br>
            <a:r>
              <a:rPr lang="mn-MN" sz="3200" b="1" dirty="0" smtClean="0"/>
              <a:t>10 улс</a:t>
            </a:r>
            <a:endParaRPr lang="en-US" sz="3200" b="1" dirty="0"/>
          </a:p>
        </p:txBody>
      </p:sp>
      <p:sp>
        <p:nvSpPr>
          <p:cNvPr id="3" name="Content Placeholder 2"/>
          <p:cNvSpPr>
            <a:spLocks noGrp="1"/>
          </p:cNvSpPr>
          <p:nvPr>
            <p:ph idx="1"/>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33390"/>
            <a:ext cx="9108504" cy="4703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259632" y="6467326"/>
            <a:ext cx="7834064" cy="4180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r"/>
            <a:r>
              <a:rPr lang="mn-MN" sz="1400" dirty="0" smtClean="0">
                <a:latin typeface="Times New Roman" panose="02020603050405020304" pitchFamily="18" charset="0"/>
              </a:rPr>
              <a:t>Эх сурвалж: </a:t>
            </a:r>
            <a:r>
              <a:rPr lang="en-US" sz="1400" dirty="0" smtClean="0">
                <a:latin typeface="Times New Roman" panose="02020603050405020304" pitchFamily="18" charset="0"/>
              </a:rPr>
              <a:t>Vital forest graphics</a:t>
            </a:r>
            <a:r>
              <a:rPr lang="mn-MN" sz="1400" dirty="0" smtClean="0">
                <a:latin typeface="Times New Roman" panose="02020603050405020304" pitchFamily="18" charset="0"/>
              </a:rPr>
              <a:t>, 2009</a:t>
            </a:r>
            <a:endParaRPr lang="en-US" sz="1400" dirty="0">
              <a:latin typeface="Times New Roman" panose="02020603050405020304" pitchFamily="18" charset="0"/>
            </a:endParaRPr>
          </a:p>
        </p:txBody>
      </p:sp>
    </p:spTree>
    <p:extLst>
      <p:ext uri="{BB962C8B-B14F-4D97-AF65-F5344CB8AC3E}">
        <p14:creationId xmlns:p14="http://schemas.microsoft.com/office/powerpoint/2010/main" val="17484623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0330" r="606"/>
          <a:stretch/>
        </p:blipFill>
        <p:spPr bwMode="auto">
          <a:xfrm>
            <a:off x="1" y="1955304"/>
            <a:ext cx="9144000" cy="3993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323528" y="548680"/>
            <a:ext cx="8511321" cy="850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mn-MN" sz="3200" b="1" dirty="0" smtClean="0">
                <a:latin typeface="Times New Roman" panose="02020603050405020304" pitchFamily="18" charset="0"/>
              </a:rPr>
              <a:t>Хамгаалах зорилго бүхий ойн үржүүлгийн талбай ихтэй улс орнууд</a:t>
            </a:r>
            <a:endParaRPr lang="en-US" sz="3200" b="1" dirty="0">
              <a:latin typeface="Times New Roman" panose="02020603050405020304" pitchFamily="18" charset="0"/>
            </a:endParaRPr>
          </a:p>
        </p:txBody>
      </p:sp>
    </p:spTree>
    <p:extLst>
      <p:ext uri="{BB962C8B-B14F-4D97-AF65-F5344CB8AC3E}">
        <p14:creationId xmlns:p14="http://schemas.microsoft.com/office/powerpoint/2010/main" val="6159067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6788"/>
          </a:xfrm>
        </p:spPr>
        <p:txBody>
          <a:bodyPr>
            <a:normAutofit/>
          </a:bodyPr>
          <a:lstStyle/>
          <a:p>
            <a:r>
              <a:rPr lang="mn-MN" sz="4000" b="1" dirty="0" smtClean="0"/>
              <a:t>Монгол орны ойн тархалт</a:t>
            </a:r>
            <a:endParaRPr lang="en-US" sz="4000" b="1" dirty="0"/>
          </a:p>
        </p:txBody>
      </p:sp>
      <p:sp>
        <p:nvSpPr>
          <p:cNvPr id="3" name="Content Placeholder 2"/>
          <p:cNvSpPr>
            <a:spLocks noGrp="1"/>
          </p:cNvSpPr>
          <p:nvPr>
            <p:ph idx="1"/>
          </p:nvPr>
        </p:nvSpPr>
        <p:spPr/>
        <p:txBody>
          <a:bodyPr/>
          <a:lstStyle/>
          <a:p>
            <a:endParaRPr lang="en-US"/>
          </a:p>
        </p:txBody>
      </p:sp>
      <p:pic>
        <p:nvPicPr>
          <p:cNvPr id="1031" name="Picture 7" descr="G:\forest1\zurag\busad zurag\mongolia_fo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5442"/>
            <a:ext cx="9144000" cy="49398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9532" y="5974387"/>
            <a:ext cx="8424936" cy="830997"/>
          </a:xfrm>
          <a:prstGeom prst="rect">
            <a:avLst/>
          </a:prstGeom>
        </p:spPr>
        <p:txBody>
          <a:bodyPr wrap="square">
            <a:spAutoFit/>
          </a:bodyPr>
          <a:lstStyle/>
          <a:p>
            <a:r>
              <a:rPr lang="mn-MN" sz="2400" b="1" dirty="0" smtClean="0">
                <a:latin typeface="Times New Roman" panose="02020603050405020304" pitchFamily="18" charset="0"/>
              </a:rPr>
              <a:t>Монгол </a:t>
            </a:r>
            <a:r>
              <a:rPr lang="mn-MN" sz="2400" b="1" dirty="0">
                <a:latin typeface="Times New Roman" panose="02020603050405020304" pitchFamily="18" charset="0"/>
              </a:rPr>
              <a:t>орны нутаг дэвсгэрийн 8 </a:t>
            </a:r>
            <a:r>
              <a:rPr lang="mn-MN" sz="2400" b="1" dirty="0" smtClean="0">
                <a:latin typeface="Times New Roman" panose="02020603050405020304" pitchFamily="18" charset="0"/>
              </a:rPr>
              <a:t>орчим хувийг </a:t>
            </a:r>
            <a:r>
              <a:rPr lang="mn-MN" sz="2400" b="1" dirty="0">
                <a:latin typeface="Times New Roman" panose="02020603050405020304" pitchFamily="18" charset="0"/>
              </a:rPr>
              <a:t>эзэлж байна.</a:t>
            </a:r>
            <a:endParaRPr lang="en-US" sz="2400" b="1" dirty="0">
              <a:latin typeface="Times New Roman" panose="02020603050405020304" pitchFamily="18" charset="0"/>
            </a:endParaRPr>
          </a:p>
        </p:txBody>
      </p:sp>
    </p:spTree>
    <p:extLst>
      <p:ext uri="{BB962C8B-B14F-4D97-AF65-F5344CB8AC3E}">
        <p14:creationId xmlns:p14="http://schemas.microsoft.com/office/powerpoint/2010/main" val="21673954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646"/>
            <a:ext cx="8229600" cy="418058"/>
          </a:xfrm>
        </p:spPr>
        <p:txBody>
          <a:bodyPr>
            <a:noAutofit/>
          </a:bodyPr>
          <a:lstStyle/>
          <a:p>
            <a:r>
              <a:rPr lang="mn-MN" sz="3600" b="1" dirty="0" smtClean="0">
                <a:solidFill>
                  <a:srgbClr val="00B050"/>
                </a:solidFill>
              </a:rPr>
              <a:t>Ойн сангийн ангилал</a:t>
            </a:r>
            <a:endParaRPr lang="en-US" sz="3600" b="1" dirty="0">
              <a:solidFill>
                <a:srgbClr val="00B050"/>
              </a:solidFill>
            </a:endParaRPr>
          </a:p>
        </p:txBody>
      </p:sp>
      <p:graphicFrame>
        <p:nvGraphicFramePr>
          <p:cNvPr id="4" name="Content Placeholder 3"/>
          <p:cNvGraphicFramePr>
            <a:graphicFrameLocks noGrp="1"/>
          </p:cNvGraphicFramePr>
          <p:nvPr>
            <p:ph idx="1"/>
            <p:extLst/>
          </p:nvPr>
        </p:nvGraphicFramePr>
        <p:xfrm>
          <a:off x="457200" y="1052737"/>
          <a:ext cx="8229600" cy="2016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88032" y="3284984"/>
            <a:ext cx="8604448" cy="3477875"/>
          </a:xfrm>
          <a:prstGeom prst="rect">
            <a:avLst/>
          </a:prstGeom>
          <a:noFill/>
        </p:spPr>
        <p:txBody>
          <a:bodyPr wrap="square" rtlCol="0">
            <a:spAutoFit/>
          </a:bodyPr>
          <a:lstStyle/>
          <a:p>
            <a:r>
              <a:rPr lang="mn-MN" sz="2200" b="1" dirty="0" smtClean="0">
                <a:solidFill>
                  <a:srgbClr val="00B050"/>
                </a:solidFill>
                <a:latin typeface="Times New Roman" panose="02020603050405020304" pitchFamily="18" charset="0"/>
              </a:rPr>
              <a:t>Хамгаалалтын бүсийн ой</a:t>
            </a:r>
            <a:r>
              <a:rPr lang="mn-MN" sz="2200" dirty="0" smtClean="0">
                <a:latin typeface="Times New Roman" panose="02020603050405020304" pitchFamily="18" charset="0"/>
              </a:rPr>
              <a:t> – Цармын бүслүүрийн ой, тусгай хамгаалалттай газрын болон сургалт, судалгааны зориулалттай ой, ногоон бүс, хориотой зурвасын ой, заган ой, баянбүрдийн ой, 100 га хүртэлх хэмжээний төгөл ой, бут, сөөг, 30 хэмээс илүү налуу газрын ой хамаарна.</a:t>
            </a:r>
          </a:p>
          <a:p>
            <a:r>
              <a:rPr lang="mn-MN" sz="2200" b="1" dirty="0" smtClean="0">
                <a:solidFill>
                  <a:srgbClr val="00B050"/>
                </a:solidFill>
                <a:latin typeface="Times New Roman" panose="02020603050405020304" pitchFamily="18" charset="0"/>
              </a:rPr>
              <a:t>Хориотой зурвасын ой</a:t>
            </a:r>
            <a:r>
              <a:rPr lang="mn-MN" sz="2200" dirty="0" smtClean="0">
                <a:latin typeface="Times New Roman" panose="02020603050405020304" pitchFamily="18" charset="0"/>
              </a:rPr>
              <a:t> – нуур, рашаан, булаг, шандын ундаргын эргэн тойрон болон голын эргээс хоёр тийш 1000 метрийн доторх ой, улсын чанартай авто болон төмөр замын дагуу хоёр талын 100 метрийн доторх ой хамаарна.</a:t>
            </a:r>
          </a:p>
          <a:p>
            <a:pPr algn="r"/>
            <a:r>
              <a:rPr lang="en-US" sz="2000" dirty="0" smtClean="0">
                <a:latin typeface="Times New Roman" panose="02020603050405020304" pitchFamily="18" charset="0"/>
              </a:rPr>
              <a:t>(</a:t>
            </a:r>
            <a:r>
              <a:rPr lang="mn-MN" sz="2000" dirty="0" smtClean="0">
                <a:latin typeface="Times New Roman" panose="02020603050405020304" pitchFamily="18" charset="0"/>
              </a:rPr>
              <a:t>Ойн тухай хууль, 2012</a:t>
            </a:r>
            <a:r>
              <a:rPr lang="en-US" sz="2000" dirty="0" smtClean="0">
                <a:latin typeface="Times New Roman" panose="02020603050405020304" pitchFamily="18" charset="0"/>
              </a:rPr>
              <a:t>)</a:t>
            </a:r>
            <a:endParaRPr lang="en-US" sz="2000" dirty="0">
              <a:latin typeface="Times New Roman" panose="02020603050405020304" pitchFamily="18" charset="0"/>
            </a:endParaRPr>
          </a:p>
        </p:txBody>
      </p:sp>
    </p:spTree>
    <p:extLst>
      <p:ext uri="{BB962C8B-B14F-4D97-AF65-F5344CB8AC3E}">
        <p14:creationId xmlns:p14="http://schemas.microsoft.com/office/powerpoint/2010/main" val="32364826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74762" y="5359399"/>
            <a:ext cx="8229600" cy="132901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mn-MN" sz="2400" dirty="0" smtClean="0">
                <a:latin typeface="Times New Roman" panose="02020603050405020304" pitchFamily="18" charset="0"/>
              </a:rPr>
              <a:t>Манай орны ой мод нь Төв Азийн хуурай, гандуу уур амьсгалын нөлөөн дор харьцангуй удаан ургадаг, нөхөн сэргэх чадвар сул, түймэр хортон шавж, өвчин, хүний үйл ажиллагааны сөрөг нөлөөнд маш их өртсөн эмзэг ой.</a:t>
            </a:r>
            <a:endParaRPr lang="en-US" sz="2400" dirty="0">
              <a:latin typeface="Times New Roman" panose="02020603050405020304" pitchFamily="18" charset="0"/>
            </a:endParaRPr>
          </a:p>
        </p:txBody>
      </p:sp>
      <p:pic>
        <p:nvPicPr>
          <p:cNvPr id="35842" name="Picture 2" descr="G:\forest1\zurag\busad zurag\d11778a25b39a9b65998451d22ff5dc9_x3.jpg"/>
          <p:cNvPicPr>
            <a:picLocks noChangeAspect="1" noChangeArrowheads="1"/>
          </p:cNvPicPr>
          <p:nvPr/>
        </p:nvPicPr>
        <p:blipFill rotWithShape="1">
          <a:blip r:embed="rId2">
            <a:extLst>
              <a:ext uri="{28A0092B-C50C-407E-A947-70E740481C1C}">
                <a14:useLocalDpi xmlns:a14="http://schemas.microsoft.com/office/drawing/2010/main" val="0"/>
              </a:ext>
            </a:extLst>
          </a:blip>
          <a:srcRect t="4546"/>
          <a:stretch/>
        </p:blipFill>
        <p:spPr bwMode="auto">
          <a:xfrm>
            <a:off x="4139952" y="0"/>
            <a:ext cx="5001471" cy="2728074"/>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G:\forest1\zurag\busad zurag\DSC03076.jpg"/>
          <p:cNvPicPr>
            <a:picLocks noChangeAspect="1" noChangeArrowheads="1"/>
          </p:cNvPicPr>
          <p:nvPr/>
        </p:nvPicPr>
        <p:blipFill rotWithShape="1">
          <a:blip r:embed="rId3">
            <a:extLst>
              <a:ext uri="{28A0092B-C50C-407E-A947-70E740481C1C}">
                <a14:useLocalDpi xmlns:a14="http://schemas.microsoft.com/office/drawing/2010/main" val="0"/>
              </a:ext>
            </a:extLst>
          </a:blip>
          <a:srcRect l="56608"/>
          <a:stretch/>
        </p:blipFill>
        <p:spPr bwMode="auto">
          <a:xfrm>
            <a:off x="7365868" y="2852936"/>
            <a:ext cx="1773422"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G:\forest1\zurag\busad zurag\Ebola-Deforestation-lin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2953" y="2852936"/>
            <a:ext cx="3093343" cy="23042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3850854" cy="5196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6804248" y="2420888"/>
            <a:ext cx="2324944" cy="3071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sz="1200" dirty="0" smtClean="0">
                <a:latin typeface="Times New Roman" panose="02020603050405020304" pitchFamily="18" charset="0"/>
              </a:rPr>
              <a:t>news.gogo.mn</a:t>
            </a:r>
            <a:endParaRPr lang="en-GB" sz="1200" dirty="0">
              <a:latin typeface="Times New Roman" panose="02020603050405020304" pitchFamily="18" charset="0"/>
            </a:endParaRPr>
          </a:p>
        </p:txBody>
      </p:sp>
      <p:sp>
        <p:nvSpPr>
          <p:cNvPr id="12" name="Content Placeholder 2"/>
          <p:cNvSpPr txBox="1">
            <a:spLocks/>
          </p:cNvSpPr>
          <p:nvPr/>
        </p:nvSpPr>
        <p:spPr>
          <a:xfrm>
            <a:off x="6804248" y="4896456"/>
            <a:ext cx="2324944" cy="3071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sz="1200" dirty="0" smtClean="0">
                <a:latin typeface="Times New Roman" panose="02020603050405020304" pitchFamily="18" charset="0"/>
              </a:rPr>
              <a:t>bolod.mn</a:t>
            </a:r>
            <a:endParaRPr lang="en-GB" sz="1200" dirty="0">
              <a:latin typeface="Times New Roman" panose="02020603050405020304" pitchFamily="18" charset="0"/>
            </a:endParaRPr>
          </a:p>
        </p:txBody>
      </p:sp>
      <p:sp>
        <p:nvSpPr>
          <p:cNvPr id="14" name="Content Placeholder 2"/>
          <p:cNvSpPr txBox="1">
            <a:spLocks/>
          </p:cNvSpPr>
          <p:nvPr/>
        </p:nvSpPr>
        <p:spPr>
          <a:xfrm>
            <a:off x="4932040" y="4894718"/>
            <a:ext cx="2324944" cy="3071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sz="1200" dirty="0" smtClean="0">
                <a:latin typeface="Times New Roman" panose="02020603050405020304" pitchFamily="18" charset="0"/>
              </a:rPr>
              <a:t>inhabitat.com</a:t>
            </a:r>
            <a:endParaRPr lang="en-GB" sz="1200" dirty="0">
              <a:latin typeface="Times New Roman" panose="02020603050405020304" pitchFamily="18" charset="0"/>
            </a:endParaRPr>
          </a:p>
        </p:txBody>
      </p:sp>
    </p:spTree>
    <p:extLst>
      <p:ext uri="{BB962C8B-B14F-4D97-AF65-F5344CB8AC3E}">
        <p14:creationId xmlns:p14="http://schemas.microsoft.com/office/powerpoint/2010/main" val="3876884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4_co2-graph-021116-768px (2).jpg"/>
          <p:cNvPicPr>
            <a:picLocks noChangeAspect="1"/>
          </p:cNvPicPr>
          <p:nvPr/>
        </p:nvPicPr>
        <p:blipFill>
          <a:blip r:embed="rId3"/>
          <a:stretch>
            <a:fillRect/>
          </a:stretch>
        </p:blipFill>
        <p:spPr>
          <a:xfrm>
            <a:off x="609600" y="990600"/>
            <a:ext cx="7924800" cy="4953000"/>
          </a:xfrm>
          <a:prstGeom prst="rect">
            <a:avLst/>
          </a:prstGeom>
        </p:spPr>
      </p:pic>
      <p:sp>
        <p:nvSpPr>
          <p:cNvPr id="7" name="Title 6"/>
          <p:cNvSpPr>
            <a:spLocks noGrp="1"/>
          </p:cNvSpPr>
          <p:nvPr>
            <p:ph type="title"/>
          </p:nvPr>
        </p:nvSpPr>
        <p:spPr>
          <a:xfrm>
            <a:off x="457200" y="1143000"/>
            <a:ext cx="8229600" cy="838200"/>
          </a:xfrm>
        </p:spPr>
        <p:txBody>
          <a:bodyPr>
            <a:normAutofit/>
          </a:bodyPr>
          <a:lstStyle/>
          <a:p>
            <a:r>
              <a:rPr lang="mn-MN" sz="2400" b="1" dirty="0" smtClean="0">
                <a:solidFill>
                  <a:schemeClr val="bg1"/>
                </a:solidFill>
              </a:rPr>
              <a:t>Дэлхийн агаар мандал дахь нүүрстөрөгчийн давхар исэлийн өөрчлөлт</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LLL ESD\Trainings on ESD 2015.11-12\3. ToT on ESD 2015.12.07-10\mine res\forest\mongol\om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93" y="987680"/>
            <a:ext cx="9126107" cy="474557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660232" y="5877272"/>
            <a:ext cx="2324944" cy="3071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mn-MN" sz="1200" dirty="0" smtClean="0">
                <a:latin typeface="Times New Roman" panose="02020603050405020304" pitchFamily="18" charset="0"/>
              </a:rPr>
              <a:t>Эх сурвалж:  </a:t>
            </a:r>
            <a:r>
              <a:rPr lang="en-US" sz="1200" dirty="0" smtClean="0">
                <a:latin typeface="Times New Roman" panose="02020603050405020304" pitchFamily="18" charset="0"/>
              </a:rPr>
              <a:t>www.eic.mn</a:t>
            </a:r>
            <a:endParaRPr lang="en-GB" sz="1200" dirty="0">
              <a:latin typeface="Times New Roman" panose="02020603050405020304" pitchFamily="18" charset="0"/>
            </a:endParaRPr>
          </a:p>
        </p:txBody>
      </p:sp>
    </p:spTree>
    <p:extLst>
      <p:ext uri="{BB962C8B-B14F-4D97-AF65-F5344CB8AC3E}">
        <p14:creationId xmlns:p14="http://schemas.microsoft.com/office/powerpoint/2010/main" val="35760174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6" y="200321"/>
            <a:ext cx="9028218" cy="6469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39952" y="6577607"/>
            <a:ext cx="4572000" cy="307777"/>
          </a:xfrm>
          <a:prstGeom prst="rect">
            <a:avLst/>
          </a:prstGeom>
        </p:spPr>
        <p:txBody>
          <a:bodyPr>
            <a:spAutoFit/>
          </a:bodyPr>
          <a:lstStyle/>
          <a:p>
            <a:pPr algn="r"/>
            <a:r>
              <a:rPr lang="mn-MN" sz="1400" dirty="0" smtClean="0">
                <a:latin typeface="Times New Roman" panose="02020603050405020304" pitchFamily="18" charset="0"/>
              </a:rPr>
              <a:t>Эх сурвалж: </a:t>
            </a:r>
            <a:r>
              <a:rPr lang="en-US" sz="1400" dirty="0" smtClean="0">
                <a:latin typeface="Times New Roman" panose="02020603050405020304" pitchFamily="18" charset="0"/>
              </a:rPr>
              <a:t>REDD+</a:t>
            </a:r>
            <a:r>
              <a:rPr lang="mn-MN" sz="1400" dirty="0">
                <a:latin typeface="Times New Roman" panose="02020603050405020304" pitchFamily="18" charset="0"/>
              </a:rPr>
              <a:t>Монгол </a:t>
            </a:r>
            <a:r>
              <a:rPr lang="mn-MN" sz="1400" dirty="0" smtClean="0">
                <a:latin typeface="Times New Roman" panose="02020603050405020304" pitchFamily="18" charset="0"/>
              </a:rPr>
              <a:t>оронд, 2013</a:t>
            </a:r>
            <a:endParaRPr lang="en-US" sz="1400" dirty="0">
              <a:latin typeface="Times New Roman" panose="02020603050405020304" pitchFamily="18" charset="0"/>
            </a:endParaRPr>
          </a:p>
        </p:txBody>
      </p:sp>
    </p:spTree>
    <p:extLst>
      <p:ext uri="{BB962C8B-B14F-4D97-AF65-F5344CB8AC3E}">
        <p14:creationId xmlns:p14="http://schemas.microsoft.com/office/powerpoint/2010/main" val="25106057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descr="G:\forest1\zurag\busad zurag\-28-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 y="0"/>
            <a:ext cx="9160986" cy="687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1284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mn-MN" b="1" dirty="0" smtClean="0"/>
              <a:t>М</a:t>
            </a:r>
            <a:r>
              <a:rPr lang="en-US" b="1" dirty="0" err="1" smtClean="0"/>
              <a:t>ал</a:t>
            </a:r>
            <a:r>
              <a:rPr lang="en-US" b="1" dirty="0" smtClean="0"/>
              <a:t> </a:t>
            </a:r>
            <a:r>
              <a:rPr lang="en-US" b="1" dirty="0" err="1" smtClean="0"/>
              <a:t>аж</a:t>
            </a:r>
            <a:r>
              <a:rPr lang="en-US" b="1" dirty="0" smtClean="0"/>
              <a:t> </a:t>
            </a:r>
            <a:r>
              <a:rPr lang="en-US" b="1" dirty="0" err="1" smtClean="0"/>
              <a:t>ахуйн</a:t>
            </a:r>
            <a:r>
              <a:rPr lang="en-US" b="1" dirty="0" smtClean="0"/>
              <a:t> </a:t>
            </a:r>
            <a:r>
              <a:rPr lang="en-US" b="1" dirty="0" err="1" smtClean="0"/>
              <a:t>салбараас</a:t>
            </a:r>
            <a:r>
              <a:rPr lang="en-US" b="1" dirty="0" smtClean="0"/>
              <a:t> </a:t>
            </a:r>
            <a:r>
              <a:rPr lang="en-US" b="1" dirty="0" err="1" smtClean="0"/>
              <a:t>ялгарах</a:t>
            </a:r>
            <a:r>
              <a:rPr lang="en-US" b="1" dirty="0" smtClean="0"/>
              <a:t> </a:t>
            </a:r>
            <a:r>
              <a:rPr lang="en-US" b="1" dirty="0" err="1" smtClean="0"/>
              <a:t>хүлэмжийн</a:t>
            </a:r>
            <a:r>
              <a:rPr lang="en-US" b="1" dirty="0" smtClean="0"/>
              <a:t> </a:t>
            </a:r>
            <a:r>
              <a:rPr lang="en-US" b="1" dirty="0" err="1" smtClean="0"/>
              <a:t>хий</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err="1" smtClean="0"/>
              <a:t>Мал</a:t>
            </a:r>
            <a:r>
              <a:rPr lang="en-US" dirty="0" smtClean="0"/>
              <a:t> </a:t>
            </a:r>
            <a:r>
              <a:rPr lang="en-US" dirty="0" err="1" smtClean="0"/>
              <a:t>аж</a:t>
            </a:r>
            <a:r>
              <a:rPr lang="en-US" dirty="0" smtClean="0"/>
              <a:t> </a:t>
            </a:r>
            <a:r>
              <a:rPr lang="en-US" dirty="0" err="1" smtClean="0"/>
              <a:t>ахуйн</a:t>
            </a:r>
            <a:r>
              <a:rPr lang="en-US" dirty="0" smtClean="0"/>
              <a:t> </a:t>
            </a:r>
            <a:r>
              <a:rPr lang="en-US" dirty="0" err="1" smtClean="0"/>
              <a:t>салбар</a:t>
            </a:r>
            <a:r>
              <a:rPr lang="en-US" dirty="0" smtClean="0"/>
              <a:t> </a:t>
            </a:r>
            <a:r>
              <a:rPr lang="en-US" dirty="0" err="1" smtClean="0"/>
              <a:t>нь</a:t>
            </a:r>
            <a:r>
              <a:rPr lang="en-US" dirty="0" smtClean="0"/>
              <a:t> </a:t>
            </a:r>
            <a:r>
              <a:rPr lang="en-US" dirty="0" err="1" smtClean="0"/>
              <a:t>метан</a:t>
            </a:r>
            <a:r>
              <a:rPr lang="en-US" dirty="0" smtClean="0"/>
              <a:t>, </a:t>
            </a:r>
            <a:r>
              <a:rPr lang="en-US" dirty="0" err="1" smtClean="0"/>
              <a:t>азотын</a:t>
            </a:r>
            <a:r>
              <a:rPr lang="en-US" dirty="0" smtClean="0"/>
              <a:t> </a:t>
            </a:r>
            <a:r>
              <a:rPr lang="en-US" dirty="0" err="1" smtClean="0"/>
              <a:t>исэл</a:t>
            </a:r>
            <a:r>
              <a:rPr lang="en-US" dirty="0" smtClean="0"/>
              <a:t> </a:t>
            </a:r>
            <a:r>
              <a:rPr lang="en-US" dirty="0" err="1" smtClean="0"/>
              <a:t>ихээр</a:t>
            </a:r>
            <a:r>
              <a:rPr lang="en-US" dirty="0" smtClean="0"/>
              <a:t> </a:t>
            </a:r>
            <a:r>
              <a:rPr lang="en-US" dirty="0" err="1" smtClean="0"/>
              <a:t>ялгаруулдаг</a:t>
            </a:r>
            <a:r>
              <a:rPr lang="en-US" dirty="0" smtClean="0"/>
              <a:t> </a:t>
            </a:r>
            <a:r>
              <a:rPr lang="en-US" dirty="0" err="1" smtClean="0"/>
              <a:t>учир</a:t>
            </a:r>
            <a:r>
              <a:rPr lang="en-US" dirty="0" smtClean="0"/>
              <a:t> </a:t>
            </a:r>
            <a:r>
              <a:rPr lang="en-US" dirty="0" err="1" smtClean="0"/>
              <a:t>хүлэмжийн</a:t>
            </a:r>
            <a:r>
              <a:rPr lang="en-US" dirty="0" smtClean="0"/>
              <a:t> </a:t>
            </a:r>
            <a:r>
              <a:rPr lang="en-US" dirty="0" err="1" smtClean="0"/>
              <a:t>хий</a:t>
            </a:r>
            <a:r>
              <a:rPr lang="en-US" dirty="0" smtClean="0"/>
              <a:t> </a:t>
            </a:r>
            <a:r>
              <a:rPr lang="en-US" dirty="0" err="1" smtClean="0"/>
              <a:t>нэмэгдэхэд</a:t>
            </a:r>
            <a:r>
              <a:rPr lang="en-US" dirty="0" smtClean="0"/>
              <a:t> </a:t>
            </a:r>
            <a:r>
              <a:rPr lang="en-US" dirty="0" err="1" smtClean="0"/>
              <a:t>их</a:t>
            </a:r>
            <a:r>
              <a:rPr lang="en-US" dirty="0" smtClean="0"/>
              <a:t> </a:t>
            </a:r>
            <a:r>
              <a:rPr lang="en-US" dirty="0" err="1" smtClean="0"/>
              <a:t>хэмжээний</a:t>
            </a:r>
            <a:r>
              <a:rPr lang="en-US" dirty="0" smtClean="0"/>
              <a:t> </a:t>
            </a:r>
            <a:r>
              <a:rPr lang="en-US" dirty="0" err="1" smtClean="0"/>
              <a:t>нөлөө</a:t>
            </a:r>
            <a:r>
              <a:rPr lang="en-US" dirty="0" smtClean="0"/>
              <a:t> </a:t>
            </a:r>
            <a:r>
              <a:rPr lang="en-US" dirty="0" err="1" smtClean="0"/>
              <a:t>үзүүлдэг</a:t>
            </a:r>
            <a:r>
              <a:rPr lang="en-US" dirty="0" smtClean="0"/>
              <a:t>. </a:t>
            </a:r>
            <a:r>
              <a:rPr lang="en-US" dirty="0" err="1" smtClean="0"/>
              <a:t>Метаны</a:t>
            </a:r>
            <a:r>
              <a:rPr lang="en-US" dirty="0" smtClean="0"/>
              <a:t> </a:t>
            </a:r>
            <a:r>
              <a:rPr lang="en-US" dirty="0" err="1" smtClean="0"/>
              <a:t>ихэнх</a:t>
            </a:r>
            <a:r>
              <a:rPr lang="en-US" dirty="0" smtClean="0"/>
              <a:t> </a:t>
            </a:r>
            <a:r>
              <a:rPr lang="en-US" dirty="0" err="1" smtClean="0"/>
              <a:t>хувь</a:t>
            </a:r>
            <a:r>
              <a:rPr lang="en-US" dirty="0" smtClean="0"/>
              <a:t> </a:t>
            </a:r>
            <a:r>
              <a:rPr lang="en-US" dirty="0" err="1" smtClean="0"/>
              <a:t>буюу</a:t>
            </a:r>
            <a:r>
              <a:rPr lang="en-US" dirty="0" smtClean="0"/>
              <a:t> 85% </a:t>
            </a:r>
            <a:r>
              <a:rPr lang="en-US" dirty="0" err="1" smtClean="0"/>
              <a:t>нь</a:t>
            </a:r>
            <a:r>
              <a:rPr lang="en-US" dirty="0" smtClean="0"/>
              <a:t> </a:t>
            </a:r>
            <a:r>
              <a:rPr lang="en-US" dirty="0" err="1" smtClean="0"/>
              <a:t>мал</a:t>
            </a:r>
            <a:r>
              <a:rPr lang="en-US" dirty="0" smtClean="0"/>
              <a:t> </a:t>
            </a:r>
            <a:r>
              <a:rPr lang="en-US" dirty="0" err="1" smtClean="0"/>
              <a:t>хивэх</a:t>
            </a:r>
            <a:r>
              <a:rPr lang="en-US" dirty="0" smtClean="0"/>
              <a:t> </a:t>
            </a:r>
            <a:r>
              <a:rPr lang="en-US" dirty="0" err="1" smtClean="0"/>
              <a:t>үед</a:t>
            </a:r>
            <a:r>
              <a:rPr lang="en-US" dirty="0" smtClean="0"/>
              <a:t> </a:t>
            </a:r>
            <a:r>
              <a:rPr lang="en-US" dirty="0" err="1" smtClean="0"/>
              <a:t>ялгардаг</a:t>
            </a:r>
            <a:r>
              <a:rPr lang="en-US" dirty="0" smtClean="0"/>
              <a:t> </a:t>
            </a:r>
            <a:r>
              <a:rPr lang="en-US" dirty="0" err="1" smtClean="0"/>
              <a:t>бол</a:t>
            </a:r>
            <a:r>
              <a:rPr lang="en-US" dirty="0" smtClean="0"/>
              <a:t> </a:t>
            </a:r>
            <a:r>
              <a:rPr lang="en-US" dirty="0" err="1" smtClean="0"/>
              <a:t>үлдсэн</a:t>
            </a:r>
            <a:r>
              <a:rPr lang="en-US" dirty="0" smtClean="0"/>
              <a:t> 15% </a:t>
            </a:r>
            <a:r>
              <a:rPr lang="en-US" dirty="0" err="1" smtClean="0"/>
              <a:t>нь</a:t>
            </a:r>
            <a:r>
              <a:rPr lang="en-US" dirty="0" smtClean="0"/>
              <a:t> </a:t>
            </a:r>
            <a:r>
              <a:rPr lang="en-US" dirty="0" err="1" smtClean="0"/>
              <a:t>малын</a:t>
            </a:r>
            <a:r>
              <a:rPr lang="en-US" dirty="0" smtClean="0"/>
              <a:t> </a:t>
            </a:r>
            <a:r>
              <a:rPr lang="en-US" dirty="0" err="1" smtClean="0"/>
              <a:t>ялгадсаас</a:t>
            </a:r>
            <a:r>
              <a:rPr lang="en-US" dirty="0" smtClean="0"/>
              <a:t> </a:t>
            </a:r>
            <a:r>
              <a:rPr lang="en-US" dirty="0" err="1" smtClean="0"/>
              <a:t>үүсдэг</a:t>
            </a:r>
            <a:r>
              <a:rPr lang="en-US" dirty="0" smtClean="0"/>
              <a:t> </a:t>
            </a:r>
            <a:r>
              <a:rPr lang="en-US" dirty="0" err="1" smtClean="0"/>
              <a:t>байна</a:t>
            </a:r>
            <a:r>
              <a:rPr lang="en-US" dirty="0" smtClean="0"/>
              <a:t>. </a:t>
            </a:r>
            <a:r>
              <a:rPr lang="en-US" dirty="0" err="1" smtClean="0"/>
              <a:t>Метан</a:t>
            </a:r>
            <a:r>
              <a:rPr lang="en-US" dirty="0" smtClean="0"/>
              <a:t> </a:t>
            </a:r>
            <a:r>
              <a:rPr lang="en-US" dirty="0" err="1" smtClean="0"/>
              <a:t>хий</a:t>
            </a:r>
            <a:r>
              <a:rPr lang="en-US" dirty="0" smtClean="0"/>
              <a:t> </a:t>
            </a:r>
            <a:r>
              <a:rPr lang="en-US" dirty="0" err="1" smtClean="0"/>
              <a:t>нь</a:t>
            </a:r>
            <a:r>
              <a:rPr lang="en-US" dirty="0" smtClean="0"/>
              <a:t> </a:t>
            </a:r>
            <a:r>
              <a:rPr lang="en-US" dirty="0" err="1" smtClean="0"/>
              <a:t>нүүрстөрөгчийн</a:t>
            </a:r>
            <a:r>
              <a:rPr lang="en-US" dirty="0" smtClean="0"/>
              <a:t> </a:t>
            </a:r>
            <a:r>
              <a:rPr lang="en-US" dirty="0" err="1" smtClean="0"/>
              <a:t>давхар</a:t>
            </a:r>
            <a:r>
              <a:rPr lang="en-US" dirty="0" smtClean="0"/>
              <a:t> </a:t>
            </a:r>
            <a:r>
              <a:rPr lang="en-US" dirty="0" err="1" smtClean="0"/>
              <a:t>ислээс</a:t>
            </a:r>
            <a:r>
              <a:rPr lang="en-US" dirty="0" smtClean="0"/>
              <a:t> 23 </a:t>
            </a:r>
            <a:r>
              <a:rPr lang="en-US" dirty="0" err="1" smtClean="0"/>
              <a:t>дахин</a:t>
            </a:r>
            <a:r>
              <a:rPr lang="en-US" dirty="0" smtClean="0"/>
              <a:t> </a:t>
            </a:r>
            <a:r>
              <a:rPr lang="en-US" dirty="0" err="1" smtClean="0"/>
              <a:t>илүү</a:t>
            </a:r>
            <a:r>
              <a:rPr lang="en-US" dirty="0" smtClean="0"/>
              <a:t> </a:t>
            </a:r>
            <a:r>
              <a:rPr lang="en-US" dirty="0" err="1" smtClean="0"/>
              <a:t>их</a:t>
            </a:r>
            <a:r>
              <a:rPr lang="en-US" dirty="0" smtClean="0"/>
              <a:t> </a:t>
            </a:r>
            <a:r>
              <a:rPr lang="en-US" dirty="0" err="1" smtClean="0"/>
              <a:t>нөлөөтэй</a:t>
            </a:r>
            <a:r>
              <a:rPr lang="en-US" dirty="0" smtClean="0"/>
              <a:t> </a:t>
            </a:r>
            <a:r>
              <a:rPr lang="en-US" dirty="0" err="1" smtClean="0"/>
              <a:t>хүлэмжийн</a:t>
            </a:r>
            <a:r>
              <a:rPr lang="en-US" dirty="0" smtClean="0"/>
              <a:t> </a:t>
            </a:r>
            <a:r>
              <a:rPr lang="en-US" dirty="0" err="1" smtClean="0"/>
              <a:t>хий</a:t>
            </a:r>
            <a:r>
              <a:rPr lang="en-US" dirty="0" smtClean="0"/>
              <a:t> </a:t>
            </a:r>
            <a:r>
              <a:rPr lang="en-US" dirty="0" err="1" smtClean="0"/>
              <a:t>юм</a:t>
            </a:r>
            <a:r>
              <a:rPr lang="en-US" dirty="0" smtClean="0"/>
              <a:t>. </a:t>
            </a:r>
            <a:r>
              <a:rPr lang="en-US" dirty="0" err="1" smtClean="0"/>
              <a:t>Монгол</a:t>
            </a:r>
            <a:r>
              <a:rPr lang="en-US" dirty="0" smtClean="0"/>
              <a:t> </a:t>
            </a:r>
            <a:r>
              <a:rPr lang="en-US" dirty="0" err="1" smtClean="0"/>
              <a:t>Улсын</a:t>
            </a:r>
            <a:r>
              <a:rPr lang="en-US" dirty="0" smtClean="0"/>
              <a:t> </a:t>
            </a:r>
            <a:r>
              <a:rPr lang="en-US" dirty="0" err="1" smtClean="0"/>
              <a:t>метан</a:t>
            </a:r>
            <a:r>
              <a:rPr lang="en-US" dirty="0" smtClean="0"/>
              <a:t> </a:t>
            </a:r>
            <a:r>
              <a:rPr lang="en-US" dirty="0" err="1" smtClean="0"/>
              <a:t>ялгаруулалтын</a:t>
            </a:r>
            <a:r>
              <a:rPr lang="en-US" dirty="0" smtClean="0"/>
              <a:t> 91 </a:t>
            </a:r>
            <a:r>
              <a:rPr lang="en-US" dirty="0" err="1" smtClean="0"/>
              <a:t>хувь</a:t>
            </a:r>
            <a:r>
              <a:rPr lang="en-US" dirty="0" smtClean="0"/>
              <a:t> </a:t>
            </a:r>
            <a:r>
              <a:rPr lang="en-US" dirty="0" err="1" smtClean="0"/>
              <a:t>нь</a:t>
            </a:r>
            <a:r>
              <a:rPr lang="en-US" dirty="0" smtClean="0"/>
              <a:t> </a:t>
            </a:r>
            <a:r>
              <a:rPr lang="en-US" dirty="0" err="1" smtClean="0"/>
              <a:t>малаас</a:t>
            </a:r>
            <a:r>
              <a:rPr lang="en-US" dirty="0" smtClean="0"/>
              <a:t> </a:t>
            </a:r>
            <a:r>
              <a:rPr lang="en-US" dirty="0" err="1" smtClean="0"/>
              <a:t>гаралтай</a:t>
            </a:r>
            <a:r>
              <a:rPr lang="en-US" dirty="0" smtClean="0"/>
              <a:t> </a:t>
            </a:r>
            <a:r>
              <a:rPr lang="en-US" dirty="0" err="1" smtClean="0"/>
              <a:t>бол</a:t>
            </a:r>
            <a:r>
              <a:rPr lang="en-US" dirty="0" smtClean="0"/>
              <a:t> </a:t>
            </a:r>
            <a:r>
              <a:rPr lang="en-US" dirty="0" err="1" smtClean="0"/>
              <a:t>энэхүү</a:t>
            </a:r>
            <a:r>
              <a:rPr lang="en-US" dirty="0" smtClean="0"/>
              <a:t> </a:t>
            </a:r>
            <a:r>
              <a:rPr lang="en-US" dirty="0" err="1" smtClean="0"/>
              <a:t>метаны</a:t>
            </a:r>
            <a:r>
              <a:rPr lang="en-US" dirty="0" smtClean="0"/>
              <a:t> 52 </a:t>
            </a:r>
            <a:r>
              <a:rPr lang="en-US" dirty="0" err="1" smtClean="0"/>
              <a:t>хувь</a:t>
            </a:r>
            <a:r>
              <a:rPr lang="en-US" dirty="0" smtClean="0"/>
              <a:t> </a:t>
            </a:r>
            <a:r>
              <a:rPr lang="en-US" dirty="0" err="1" smtClean="0"/>
              <a:t>нь</a:t>
            </a:r>
            <a:r>
              <a:rPr lang="en-US" dirty="0" smtClean="0"/>
              <a:t> </a:t>
            </a:r>
            <a:r>
              <a:rPr lang="en-US" dirty="0" err="1" smtClean="0"/>
              <a:t>уур</a:t>
            </a:r>
            <a:r>
              <a:rPr lang="en-US" dirty="0" smtClean="0"/>
              <a:t> </a:t>
            </a:r>
            <a:r>
              <a:rPr lang="en-US" dirty="0" err="1" smtClean="0"/>
              <a:t>амьсгалын</a:t>
            </a:r>
            <a:r>
              <a:rPr lang="en-US" dirty="0" smtClean="0"/>
              <a:t> </a:t>
            </a:r>
            <a:r>
              <a:rPr lang="en-US" dirty="0" err="1" smtClean="0"/>
              <a:t>өөрчлөлтөнд</a:t>
            </a:r>
            <a:r>
              <a:rPr lang="en-US" dirty="0" smtClean="0"/>
              <a:t> </a:t>
            </a:r>
            <a:r>
              <a:rPr lang="en-US" dirty="0" err="1" smtClean="0"/>
              <a:t>нөлөөлдөг</a:t>
            </a:r>
            <a:r>
              <a:rPr lang="en-US" dirty="0" smtClean="0"/>
              <a:t>. </a:t>
            </a:r>
          </a:p>
          <a:p>
            <a:pPr algn="just">
              <a:buNone/>
            </a:pPr>
            <a:endParaRPr lang="en-US" dirty="0"/>
          </a:p>
        </p:txBody>
      </p:sp>
    </p:spTree>
    <p:extLst>
      <p:ext uri="{BB962C8B-B14F-4D97-AF65-F5344CB8AC3E}">
        <p14:creationId xmlns:p14="http://schemas.microsoft.com/office/powerpoint/2010/main" val="3389346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09600"/>
            <a:ext cx="7543800" cy="5940088"/>
          </a:xfrm>
          <a:prstGeom prst="rect">
            <a:avLst/>
          </a:prstGeom>
          <a:noFill/>
        </p:spPr>
        <p:txBody>
          <a:bodyPr wrap="square" rtlCol="0">
            <a:spAutoFit/>
          </a:bodyPr>
          <a:lstStyle/>
          <a:p>
            <a:r>
              <a:rPr lang="mn-MN" sz="2000" b="1" dirty="0" smtClean="0">
                <a:latin typeface="AGKornelia Mon" pitchFamily="2" charset="0"/>
              </a:rPr>
              <a:t>Мэдээлэлийн эх сурвалжууд: </a:t>
            </a:r>
          </a:p>
          <a:p>
            <a:endParaRPr lang="mn-MN" sz="2000" b="1" dirty="0" smtClean="0">
              <a:latin typeface="AGKornelia Mon" pitchFamily="2" charset="0"/>
            </a:endParaRPr>
          </a:p>
          <a:p>
            <a:pPr marL="342900" indent="-342900">
              <a:buAutoNum type="arabicPeriod"/>
            </a:pPr>
            <a:r>
              <a:rPr lang="en-US" sz="2000" dirty="0" err="1" smtClean="0">
                <a:latin typeface="AGKornelia Mon" pitchFamily="2" charset="0"/>
              </a:rPr>
              <a:t>Óóð</a:t>
            </a:r>
            <a:r>
              <a:rPr lang="en-US" sz="2000" dirty="0" smtClean="0">
                <a:latin typeface="AGKornelia Mon" pitchFamily="2" charset="0"/>
              </a:rPr>
              <a:t> </a:t>
            </a:r>
            <a:r>
              <a:rPr lang="en-US" sz="2000" dirty="0" err="1" smtClean="0">
                <a:latin typeface="AGKornelia Mon" pitchFamily="2" charset="0"/>
              </a:rPr>
              <a:t>àìüñãàëûí</a:t>
            </a:r>
            <a:r>
              <a:rPr lang="en-US" sz="2000" dirty="0" smtClean="0">
                <a:latin typeface="AGKornelia Mon" pitchFamily="2" charset="0"/>
              </a:rPr>
              <a:t> ºº</a:t>
            </a:r>
            <a:r>
              <a:rPr lang="en-US" sz="2000" dirty="0" err="1" smtClean="0">
                <a:latin typeface="AGKornelia Mon" pitchFamily="2" charset="0"/>
              </a:rPr>
              <a:t>ð÷ëºëòèéí</a:t>
            </a:r>
            <a:r>
              <a:rPr lang="en-US" sz="2000" dirty="0" smtClean="0">
                <a:latin typeface="AGKornelia Mon" pitchFamily="2" charset="0"/>
              </a:rPr>
              <a:t> ¿</a:t>
            </a:r>
            <a:r>
              <a:rPr lang="en-US" sz="2000" dirty="0" err="1" smtClean="0">
                <a:latin typeface="AGKornelia Mon" pitchFamily="2" charset="0"/>
              </a:rPr>
              <a:t>íäýñíèé</a:t>
            </a:r>
            <a:r>
              <a:rPr lang="en-US" sz="2000" dirty="0" smtClean="0">
                <a:latin typeface="AGKornelia Mon" pitchFamily="2" charset="0"/>
              </a:rPr>
              <a:t> </a:t>
            </a:r>
            <a:r>
              <a:rPr lang="en-US" sz="2000" dirty="0" err="1" smtClean="0">
                <a:latin typeface="AGKornelia Mon" pitchFamily="2" charset="0"/>
              </a:rPr>
              <a:t>õºòºëáºð</a:t>
            </a:r>
            <a:r>
              <a:rPr lang="en-US" sz="2000" dirty="0" smtClean="0">
                <a:latin typeface="AGKornelia Mon" pitchFamily="2" charset="0"/>
              </a:rPr>
              <a:t> ..</a:t>
            </a:r>
            <a:endParaRPr lang="mn-MN" sz="2000" dirty="0" smtClean="0">
              <a:latin typeface="AGKornelia Mon" pitchFamily="2" charset="0"/>
            </a:endParaRPr>
          </a:p>
          <a:p>
            <a:pPr marL="342900" indent="-342900">
              <a:buAutoNum type="arabicPeriod"/>
            </a:pPr>
            <a:r>
              <a:rPr lang="mn-MN" sz="2000" dirty="0" smtClean="0">
                <a:latin typeface="AGKornelia Mon" pitchFamily="2" charset="0"/>
              </a:rPr>
              <a:t>“ Монгол орны уур амьсгалын өөрчлөлтийн үнэлгээний хоёрдугаар илтгэл- 2014” БОНХАЖЯ</a:t>
            </a:r>
          </a:p>
          <a:p>
            <a:pPr marL="342900" indent="-342900">
              <a:buAutoNum type="arabicPeriod"/>
            </a:pPr>
            <a:r>
              <a:rPr lang="ru-RU" sz="2000" dirty="0" smtClean="0">
                <a:latin typeface="AGKornelia Mon" pitchFamily="2" charset="0"/>
              </a:rPr>
              <a:t>“</a:t>
            </a:r>
            <a:r>
              <a:rPr lang="mn-MN" sz="2000" dirty="0" smtClean="0">
                <a:latin typeface="AGKornelia Mon" pitchFamily="2" charset="0"/>
              </a:rPr>
              <a:t>Монгол орны б</a:t>
            </a:r>
            <a:r>
              <a:rPr lang="ru-RU" sz="2000" dirty="0" smtClean="0">
                <a:latin typeface="AGKornelia Mon" pitchFamily="2" charset="0"/>
              </a:rPr>
              <a:t>айгаль орчны төлөв байдлын 2013-2014 оны тайлан”</a:t>
            </a:r>
            <a:r>
              <a:rPr lang="mn-MN" sz="2000" dirty="0" smtClean="0">
                <a:latin typeface="AGKornelia Mon" pitchFamily="2" charset="0"/>
              </a:rPr>
              <a:t> 	БОНХАЖЯ</a:t>
            </a:r>
          </a:p>
          <a:p>
            <a:pPr marL="342900" indent="-342900">
              <a:buAutoNum type="arabicPeriod"/>
            </a:pPr>
            <a:r>
              <a:rPr lang="mn-MN" sz="2000" i="1" dirty="0" smtClean="0">
                <a:latin typeface="AGKornelia Mon" pitchFamily="2" charset="0"/>
              </a:rPr>
              <a:t>“Уур амьсгалын өөрчлөлтөд дасан зохицоход болон хүлэмжийн хийн ялгаралтыг бууруулахад шаардлагатай технологийн хэрэгцээний үнэлгээ” төсөл “</a:t>
            </a:r>
            <a:r>
              <a:rPr lang="mn-MN" sz="2000" dirty="0" smtClean="0">
                <a:latin typeface="AGKornelia Mon" pitchFamily="2" charset="0"/>
              </a:rPr>
              <a:t>Уур амьсгалын өөрчлөлтөд дасан зохицох технологийн үнэлгээ, салбар ба технологийн сонголт</a:t>
            </a:r>
            <a:r>
              <a:rPr lang="mn-MN" sz="2000" i="1" dirty="0" smtClean="0">
                <a:latin typeface="AGKornelia Mon" pitchFamily="2" charset="0"/>
              </a:rPr>
              <a:t>” П.Гомболүүдэв, Л.Нацагдорж, Г.Даваадорж, Б.Болорцэцэг, Б.Эрдэнэцэцэг, Г.Даваа, Н.Тогтохбаяр</a:t>
            </a:r>
          </a:p>
          <a:p>
            <a:pPr marL="342900" indent="-342900">
              <a:buAutoNum type="arabicPeriod"/>
            </a:pPr>
            <a:r>
              <a:rPr lang="en-US" sz="2000" i="1" dirty="0" smtClean="0">
                <a:latin typeface="AGKornelia Mon" pitchFamily="2" charset="0"/>
                <a:hlinkClick r:id="rId2"/>
              </a:rPr>
              <a:t>www.NASA.gov/climate365</a:t>
            </a:r>
            <a:endParaRPr lang="mn-MN" sz="2000" i="1" dirty="0" smtClean="0">
              <a:latin typeface="AGKornelia Mon" pitchFamily="2" charset="0"/>
            </a:endParaRPr>
          </a:p>
          <a:p>
            <a:pPr marL="342900" indent="-342900">
              <a:buAutoNum type="arabicPeriod"/>
            </a:pPr>
            <a:r>
              <a:rPr lang="en-US" sz="2000" i="1" dirty="0" smtClean="0">
                <a:latin typeface="AGKornelia Mon" pitchFamily="2" charset="0"/>
              </a:rPr>
              <a:t>WMO,UNEP intergovernmental panel on climate change</a:t>
            </a:r>
            <a:endParaRPr lang="mn-MN" sz="2000" i="1" dirty="0" smtClean="0">
              <a:latin typeface="AGKornelia Mon" pitchFamily="2" charset="0"/>
            </a:endParaRPr>
          </a:p>
          <a:p>
            <a:pPr marL="342900" indent="-342900">
              <a:buAutoNum type="arabicPeriod"/>
            </a:pPr>
            <a:r>
              <a:rPr lang="en-US" sz="2000" i="1" dirty="0">
                <a:latin typeface="AGKornelia Mon" pitchFamily="2" charset="0"/>
              </a:rPr>
              <a:t>Á</a:t>
            </a:r>
            <a:r>
              <a:rPr lang="mn-MN" sz="2000" i="1" dirty="0">
                <a:latin typeface="AGKornelia Mon" pitchFamily="2" charset="0"/>
              </a:rPr>
              <a:t>ОНХЯ болон ГХАН-ийн “</a:t>
            </a:r>
            <a:r>
              <a:rPr lang="en-US" sz="2000" i="1" dirty="0">
                <a:latin typeface="AGKornelia Mon" pitchFamily="2" charset="0"/>
              </a:rPr>
              <a:t>ÓÓÐ ÀÌÜÑÃÀËÛÍ ªªÐ×ËªËÒªÄ</a:t>
            </a:r>
            <a:r>
              <a:rPr lang="mn-MN" sz="2000" i="1" dirty="0">
                <a:latin typeface="AGKornelia Mon" pitchFamily="2" charset="0"/>
              </a:rPr>
              <a:t> </a:t>
            </a:r>
            <a:r>
              <a:rPr lang="en-US" sz="2000" i="1" dirty="0">
                <a:latin typeface="AGKornelia Mon" pitchFamily="2" charset="0"/>
              </a:rPr>
              <a:t>ÄÀÑÀÍ ÇÎÕÈÖÎÕ ÍÜ</a:t>
            </a:r>
            <a:r>
              <a:rPr lang="mn-MN" sz="2000" i="1" dirty="0">
                <a:latin typeface="AGKornelia Mon" pitchFamily="2" charset="0"/>
              </a:rPr>
              <a:t>” 2014</a:t>
            </a:r>
            <a:endParaRPr lang="mn-MN" sz="2000" i="1" dirty="0" smtClean="0">
              <a:latin typeface="AGKornelia Mon" pitchFamily="2" charset="0"/>
            </a:endParaRPr>
          </a:p>
          <a:p>
            <a:pPr marL="342900" indent="-342900">
              <a:buAutoNum type="arabicPeriod" startAt="3"/>
            </a:pPr>
            <a:endParaRPr lang="en-US" sz="2000" dirty="0">
              <a:latin typeface="AGKornelia Mon" pitchFamily="2"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362199"/>
            <a:ext cx="7886700" cy="3814763"/>
          </a:xfrm>
        </p:spPr>
        <p:txBody>
          <a:bodyPr/>
          <a:lstStyle/>
          <a:p>
            <a:pPr>
              <a:buNone/>
            </a:pPr>
            <a:r>
              <a:rPr lang="mn-MN" sz="4800" dirty="0" smtClean="0">
                <a:solidFill>
                  <a:schemeClr val="accent6">
                    <a:lumMod val="75000"/>
                  </a:schemeClr>
                </a:solidFill>
                <a:latin typeface="Times New Roman" pitchFamily="18" charset="0"/>
                <a:cs typeface="Times New Roman" pitchFamily="18" charset="0"/>
              </a:rPr>
              <a:t>Анхаарал тавьсанд баярлалаа</a:t>
            </a:r>
            <a:endParaRPr lang="en-US" sz="4800"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251654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9_c365-2-l.jpg"/>
          <p:cNvPicPr>
            <a:picLocks noGrp="1" noChangeAspect="1"/>
          </p:cNvPicPr>
          <p:nvPr>
            <p:ph idx="1"/>
          </p:nvPr>
        </p:nvPicPr>
        <p:blipFill>
          <a:blip r:embed="rId3"/>
          <a:stretch>
            <a:fillRect/>
          </a:stretch>
        </p:blipFill>
        <p:spPr>
          <a:xfrm>
            <a:off x="0" y="838200"/>
            <a:ext cx="5285201" cy="4191000"/>
          </a:xfrm>
        </p:spPr>
      </p:pic>
      <p:pic>
        <p:nvPicPr>
          <p:cNvPr id="3" name="Picture 2" descr="IPCCA1BL"/>
          <p:cNvPicPr>
            <a:picLocks noChangeAspect="1" noChangeArrowheads="1"/>
          </p:cNvPicPr>
          <p:nvPr/>
        </p:nvPicPr>
        <p:blipFill>
          <a:blip r:embed="rId4"/>
          <a:srcRect/>
          <a:stretch>
            <a:fillRect/>
          </a:stretch>
        </p:blipFill>
        <p:spPr bwMode="auto">
          <a:xfrm>
            <a:off x="5105400" y="836426"/>
            <a:ext cx="4038600" cy="4192774"/>
          </a:xfrm>
          <a:prstGeom prst="rect">
            <a:avLst/>
          </a:prstGeom>
          <a:noFill/>
          <a:ln w="9525">
            <a:noFill/>
            <a:miter lim="800000"/>
            <a:headEnd/>
            <a:tailEnd/>
          </a:ln>
        </p:spPr>
      </p:pic>
      <p:sp>
        <p:nvSpPr>
          <p:cNvPr id="6" name="TextBox 5"/>
          <p:cNvSpPr txBox="1"/>
          <p:nvPr/>
        </p:nvSpPr>
        <p:spPr>
          <a:xfrm>
            <a:off x="457200" y="5184338"/>
            <a:ext cx="8229600" cy="1292662"/>
          </a:xfrm>
          <a:prstGeom prst="rect">
            <a:avLst/>
          </a:prstGeom>
          <a:noFill/>
        </p:spPr>
        <p:txBody>
          <a:bodyPr wrap="square" rtlCol="0">
            <a:spAutoFit/>
          </a:bodyPr>
          <a:lstStyle/>
          <a:p>
            <a:pPr algn="ctr"/>
            <a:r>
              <a:rPr lang="mn-MN" sz="2000" dirty="0" smtClean="0"/>
              <a:t>Дэлхийн зарим эрдэмтэд өнөөгийн дэлхийн дулаарал явагдах ёстой процесс хэмээн хэлдэг ч дээрх графикаас харахад дэлхийн нэр хүндтэй      4 байгууллагын судалгааны үр дүн давхцаж байгааг бодолцох ёстой.</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1524000"/>
            <a:ext cx="4419600" cy="3449443"/>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4953000" y="1572321"/>
            <a:ext cx="4330699" cy="335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371600"/>
            <a:ext cx="6096000" cy="4799068"/>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4415619" y="1371599"/>
            <a:ext cx="4612597" cy="35052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Text Box 8"/>
          <p:cNvSpPr txBox="1">
            <a:spLocks noChangeArrowheads="1"/>
          </p:cNvSpPr>
          <p:nvPr/>
        </p:nvSpPr>
        <p:spPr bwMode="auto">
          <a:xfrm>
            <a:off x="2538413" y="1133475"/>
            <a:ext cx="762000" cy="366713"/>
          </a:xfrm>
          <a:prstGeom prst="rect">
            <a:avLst/>
          </a:prstGeom>
          <a:noFill/>
          <a:ln w="9525">
            <a:noFill/>
            <a:miter lim="800000"/>
            <a:headEnd/>
            <a:tailEnd/>
          </a:ln>
        </p:spPr>
        <p:txBody>
          <a:bodyPr>
            <a:spAutoFit/>
          </a:bodyPr>
          <a:lstStyle/>
          <a:p>
            <a:pPr algn="ctr" eaLnBrk="1" hangingPunct="1">
              <a:spcBef>
                <a:spcPct val="50000"/>
              </a:spcBef>
              <a:defRPr/>
            </a:pPr>
            <a:r>
              <a:rPr lang="en-GB" b="1" dirty="0">
                <a:solidFill>
                  <a:srgbClr val="FFFF99"/>
                </a:solidFill>
                <a:effectLst>
                  <a:outerShdw blurRad="38100" dist="38100" dir="2700000" algn="tl">
                    <a:srgbClr val="000000">
                      <a:alpha val="43137"/>
                    </a:srgbClr>
                  </a:outerShdw>
                </a:effectLst>
                <a:latin typeface="+mj-lt"/>
              </a:rPr>
              <a:t>1</a:t>
            </a:r>
            <a:r>
              <a:rPr lang="en-GB" b="1" dirty="0">
                <a:solidFill>
                  <a:srgbClr val="FFFF99"/>
                </a:solidFill>
                <a:effectLst>
                  <a:outerShdw blurRad="38100" dist="38100" dir="2700000" algn="tl">
                    <a:srgbClr val="000000">
                      <a:alpha val="43137"/>
                    </a:srgbClr>
                  </a:outerShdw>
                </a:effectLst>
                <a:latin typeface="+mj-lt"/>
                <a:cs typeface="Arial" charset="0"/>
              </a:rPr>
              <a:t>°C</a:t>
            </a:r>
          </a:p>
        </p:txBody>
      </p:sp>
      <p:sp>
        <p:nvSpPr>
          <p:cNvPr id="26634" name="Text Box 9"/>
          <p:cNvSpPr txBox="1">
            <a:spLocks noChangeArrowheads="1"/>
          </p:cNvSpPr>
          <p:nvPr/>
        </p:nvSpPr>
        <p:spPr bwMode="auto">
          <a:xfrm>
            <a:off x="3910013" y="1133475"/>
            <a:ext cx="711200" cy="366713"/>
          </a:xfrm>
          <a:prstGeom prst="rect">
            <a:avLst/>
          </a:prstGeom>
          <a:noFill/>
          <a:ln w="9525">
            <a:noFill/>
            <a:miter lim="800000"/>
            <a:headEnd/>
            <a:tailEnd/>
          </a:ln>
        </p:spPr>
        <p:txBody>
          <a:bodyPr>
            <a:spAutoFit/>
          </a:bodyPr>
          <a:lstStyle/>
          <a:p>
            <a:pPr algn="ctr" eaLnBrk="1" hangingPunct="1">
              <a:spcBef>
                <a:spcPct val="50000"/>
              </a:spcBef>
              <a:defRPr/>
            </a:pPr>
            <a:r>
              <a:rPr lang="en-GB" b="1" dirty="0">
                <a:solidFill>
                  <a:srgbClr val="FECE00"/>
                </a:solidFill>
                <a:effectLst>
                  <a:outerShdw blurRad="38100" dist="38100" dir="2700000" algn="tl">
                    <a:srgbClr val="000000">
                      <a:alpha val="43137"/>
                    </a:srgbClr>
                  </a:outerShdw>
                </a:effectLst>
                <a:latin typeface="+mj-lt"/>
              </a:rPr>
              <a:t>2</a:t>
            </a:r>
            <a:r>
              <a:rPr lang="en-GB" b="1" dirty="0">
                <a:solidFill>
                  <a:srgbClr val="FECE00"/>
                </a:solidFill>
                <a:effectLst>
                  <a:outerShdw blurRad="38100" dist="38100" dir="2700000" algn="tl">
                    <a:srgbClr val="000000">
                      <a:alpha val="43137"/>
                    </a:srgbClr>
                  </a:outerShdw>
                </a:effectLst>
                <a:latin typeface="+mj-lt"/>
                <a:cs typeface="Arial" charset="0"/>
              </a:rPr>
              <a:t>°C</a:t>
            </a:r>
          </a:p>
        </p:txBody>
      </p:sp>
      <p:sp>
        <p:nvSpPr>
          <p:cNvPr id="26635" name="Text Box 10"/>
          <p:cNvSpPr txBox="1">
            <a:spLocks noChangeArrowheads="1"/>
          </p:cNvSpPr>
          <p:nvPr/>
        </p:nvSpPr>
        <p:spPr bwMode="auto">
          <a:xfrm>
            <a:off x="7948613" y="1133475"/>
            <a:ext cx="838200" cy="366713"/>
          </a:xfrm>
          <a:prstGeom prst="rect">
            <a:avLst/>
          </a:prstGeom>
          <a:noFill/>
          <a:ln w="9525">
            <a:noFill/>
            <a:miter lim="800000"/>
            <a:headEnd/>
            <a:tailEnd/>
          </a:ln>
        </p:spPr>
        <p:txBody>
          <a:bodyPr>
            <a:spAutoFit/>
          </a:bodyPr>
          <a:lstStyle/>
          <a:p>
            <a:pPr algn="ctr" eaLnBrk="1" hangingPunct="1">
              <a:spcBef>
                <a:spcPct val="50000"/>
              </a:spcBef>
              <a:defRPr/>
            </a:pPr>
            <a:r>
              <a:rPr lang="en-GB" b="1" dirty="0">
                <a:solidFill>
                  <a:srgbClr val="DA0000"/>
                </a:solidFill>
                <a:effectLst>
                  <a:outerShdw blurRad="38100" dist="38100" dir="2700000" algn="tl">
                    <a:srgbClr val="000000">
                      <a:alpha val="43137"/>
                    </a:srgbClr>
                  </a:outerShdw>
                </a:effectLst>
                <a:latin typeface="+mj-lt"/>
              </a:rPr>
              <a:t>5</a:t>
            </a:r>
            <a:r>
              <a:rPr lang="en-GB" b="1" dirty="0">
                <a:solidFill>
                  <a:srgbClr val="DA0000"/>
                </a:solidFill>
                <a:effectLst>
                  <a:outerShdw blurRad="38100" dist="38100" dir="2700000" algn="tl">
                    <a:srgbClr val="000000">
                      <a:alpha val="43137"/>
                    </a:srgbClr>
                  </a:outerShdw>
                </a:effectLst>
                <a:latin typeface="+mj-lt"/>
                <a:cs typeface="Arial" charset="0"/>
              </a:rPr>
              <a:t>°C</a:t>
            </a:r>
          </a:p>
        </p:txBody>
      </p:sp>
      <p:sp>
        <p:nvSpPr>
          <p:cNvPr id="26636" name="Text Box 11"/>
          <p:cNvSpPr txBox="1">
            <a:spLocks noChangeArrowheads="1"/>
          </p:cNvSpPr>
          <p:nvPr/>
        </p:nvSpPr>
        <p:spPr bwMode="auto">
          <a:xfrm>
            <a:off x="6577013" y="1133475"/>
            <a:ext cx="787400" cy="366713"/>
          </a:xfrm>
          <a:prstGeom prst="rect">
            <a:avLst/>
          </a:prstGeom>
          <a:noFill/>
          <a:ln w="9525">
            <a:noFill/>
            <a:miter lim="800000"/>
            <a:headEnd/>
            <a:tailEnd/>
          </a:ln>
        </p:spPr>
        <p:txBody>
          <a:bodyPr>
            <a:spAutoFit/>
          </a:bodyPr>
          <a:lstStyle/>
          <a:p>
            <a:pPr algn="ctr" eaLnBrk="1" hangingPunct="1">
              <a:spcBef>
                <a:spcPct val="50000"/>
              </a:spcBef>
              <a:defRPr/>
            </a:pPr>
            <a:r>
              <a:rPr lang="en-GB" b="1" dirty="0">
                <a:solidFill>
                  <a:srgbClr val="FF6600"/>
                </a:solidFill>
                <a:effectLst>
                  <a:outerShdw blurRad="38100" dist="38100" dir="2700000" algn="tl">
                    <a:srgbClr val="000000">
                      <a:alpha val="43137"/>
                    </a:srgbClr>
                  </a:outerShdw>
                </a:effectLst>
                <a:latin typeface="+mj-lt"/>
              </a:rPr>
              <a:t>4</a:t>
            </a:r>
            <a:r>
              <a:rPr lang="en-GB" b="1" dirty="0">
                <a:solidFill>
                  <a:srgbClr val="FF6600"/>
                </a:solidFill>
                <a:effectLst>
                  <a:outerShdw blurRad="38100" dist="38100" dir="2700000" algn="tl">
                    <a:srgbClr val="000000">
                      <a:alpha val="43137"/>
                    </a:srgbClr>
                  </a:outerShdw>
                </a:effectLst>
                <a:latin typeface="+mj-lt"/>
                <a:cs typeface="Arial" charset="0"/>
              </a:rPr>
              <a:t>°C</a:t>
            </a:r>
          </a:p>
        </p:txBody>
      </p:sp>
      <p:sp>
        <p:nvSpPr>
          <p:cNvPr id="26637" name="Text Box 12"/>
          <p:cNvSpPr txBox="1">
            <a:spLocks noChangeArrowheads="1"/>
          </p:cNvSpPr>
          <p:nvPr/>
        </p:nvSpPr>
        <p:spPr bwMode="auto">
          <a:xfrm>
            <a:off x="5281613" y="1133475"/>
            <a:ext cx="863600" cy="366713"/>
          </a:xfrm>
          <a:prstGeom prst="rect">
            <a:avLst/>
          </a:prstGeom>
          <a:noFill/>
          <a:ln w="9525">
            <a:noFill/>
            <a:miter lim="800000"/>
            <a:headEnd/>
            <a:tailEnd/>
          </a:ln>
        </p:spPr>
        <p:txBody>
          <a:bodyPr>
            <a:spAutoFit/>
          </a:bodyPr>
          <a:lstStyle/>
          <a:p>
            <a:pPr algn="ctr" eaLnBrk="1" hangingPunct="1">
              <a:spcBef>
                <a:spcPct val="50000"/>
              </a:spcBef>
              <a:defRPr/>
            </a:pPr>
            <a:r>
              <a:rPr lang="en-GB" b="1" dirty="0">
                <a:solidFill>
                  <a:srgbClr val="FF8588"/>
                </a:solidFill>
                <a:effectLst>
                  <a:outerShdw blurRad="38100" dist="38100" dir="2700000" algn="tl">
                    <a:srgbClr val="000000">
                      <a:alpha val="43137"/>
                    </a:srgbClr>
                  </a:outerShdw>
                </a:effectLst>
                <a:latin typeface="+mj-lt"/>
              </a:rPr>
              <a:t>3</a:t>
            </a:r>
            <a:r>
              <a:rPr lang="en-GB" b="1" dirty="0">
                <a:solidFill>
                  <a:srgbClr val="FF8588"/>
                </a:solidFill>
                <a:effectLst>
                  <a:outerShdw blurRad="38100" dist="38100" dir="2700000" algn="tl">
                    <a:srgbClr val="000000">
                      <a:alpha val="43137"/>
                    </a:srgbClr>
                  </a:outerShdw>
                </a:effectLst>
                <a:latin typeface="+mj-lt"/>
                <a:cs typeface="Arial" charset="0"/>
              </a:rPr>
              <a:t>°C</a:t>
            </a:r>
          </a:p>
        </p:txBody>
      </p:sp>
      <p:sp>
        <p:nvSpPr>
          <p:cNvPr id="26639" name="AutoShape 14"/>
          <p:cNvSpPr>
            <a:spLocks noChangeArrowheads="1"/>
          </p:cNvSpPr>
          <p:nvPr/>
        </p:nvSpPr>
        <p:spPr bwMode="auto">
          <a:xfrm>
            <a:off x="6072188" y="3133725"/>
            <a:ext cx="2771775" cy="1214438"/>
          </a:xfrm>
          <a:custGeom>
            <a:avLst/>
            <a:gdLst>
              <a:gd name="T0" fmla="*/ 1736068 w 21600"/>
              <a:gd name="T1" fmla="*/ 0 h 21600"/>
              <a:gd name="T2" fmla="*/ 0 w 21600"/>
              <a:gd name="T3" fmla="*/ 495300 h 21600"/>
              <a:gd name="T4" fmla="*/ 1736068 w 21600"/>
              <a:gd name="T5" fmla="*/ 990600 h 21600"/>
              <a:gd name="T6" fmla="*/ 2398712 w 21600"/>
              <a:gd name="T7" fmla="*/ 495300 h 21600"/>
              <a:gd name="T8" fmla="*/ 17694720 60000 65536"/>
              <a:gd name="T9" fmla="*/ 11796480 60000 65536"/>
              <a:gd name="T10" fmla="*/ 5898240 60000 65536"/>
              <a:gd name="T11" fmla="*/ 0 60000 65536"/>
              <a:gd name="T12" fmla="*/ 3375 w 21600"/>
              <a:gd name="T13" fmla="*/ 3682 h 21600"/>
              <a:gd name="T14" fmla="*/ 17667 w 21600"/>
              <a:gd name="T15" fmla="*/ 17918 h 21600"/>
            </a:gdLst>
            <a:ahLst/>
            <a:cxnLst>
              <a:cxn ang="T8">
                <a:pos x="T0" y="T1"/>
              </a:cxn>
              <a:cxn ang="T9">
                <a:pos x="T2" y="T3"/>
              </a:cxn>
              <a:cxn ang="T10">
                <a:pos x="T4" y="T5"/>
              </a:cxn>
              <a:cxn ang="T11">
                <a:pos x="T6" y="T7"/>
              </a:cxn>
            </a:cxnLst>
            <a:rect l="T12" t="T13" r="T14" b="T15"/>
            <a:pathLst>
              <a:path w="21600" h="21600">
                <a:moveTo>
                  <a:pt x="15633" y="0"/>
                </a:moveTo>
                <a:lnTo>
                  <a:pt x="15633" y="3682"/>
                </a:lnTo>
                <a:lnTo>
                  <a:pt x="3375" y="3682"/>
                </a:lnTo>
                <a:lnTo>
                  <a:pt x="3375" y="17918"/>
                </a:lnTo>
                <a:lnTo>
                  <a:pt x="15633" y="17918"/>
                </a:lnTo>
                <a:lnTo>
                  <a:pt x="15633" y="21600"/>
                </a:lnTo>
                <a:lnTo>
                  <a:pt x="21600" y="10800"/>
                </a:lnTo>
                <a:close/>
              </a:path>
              <a:path w="21600" h="21600">
                <a:moveTo>
                  <a:pt x="1350" y="3682"/>
                </a:moveTo>
                <a:lnTo>
                  <a:pt x="1350" y="17918"/>
                </a:lnTo>
                <a:lnTo>
                  <a:pt x="2700" y="17918"/>
                </a:lnTo>
                <a:lnTo>
                  <a:pt x="2700" y="3682"/>
                </a:lnTo>
                <a:close/>
              </a:path>
              <a:path w="21600" h="21600">
                <a:moveTo>
                  <a:pt x="0" y="3682"/>
                </a:moveTo>
                <a:lnTo>
                  <a:pt x="0" y="17918"/>
                </a:lnTo>
                <a:lnTo>
                  <a:pt x="675" y="17918"/>
                </a:lnTo>
                <a:lnTo>
                  <a:pt x="675" y="3682"/>
                </a:lnTo>
                <a:close/>
              </a:path>
            </a:pathLst>
          </a:custGeom>
          <a:gradFill rotWithShape="0">
            <a:gsLst>
              <a:gs pos="0">
                <a:srgbClr val="FFFF66"/>
              </a:gs>
              <a:gs pos="100000">
                <a:srgbClr val="FF0000"/>
              </a:gs>
            </a:gsLst>
            <a:lin ang="0" scaled="1"/>
          </a:gradFill>
          <a:ln w="9525">
            <a:noFill/>
            <a:miter lim="800000"/>
            <a:headEnd/>
            <a:tailEnd/>
          </a:ln>
        </p:spPr>
        <p:txBody>
          <a:bodyPr wrap="none" anchor="ctr"/>
          <a:lstStyle/>
          <a:p>
            <a:pPr algn="ctr" eaLnBrk="1" hangingPunct="1">
              <a:defRPr/>
            </a:pPr>
            <a:endParaRPr lang="en-US">
              <a:latin typeface="+mj-lt"/>
            </a:endParaRPr>
          </a:p>
        </p:txBody>
      </p:sp>
      <p:sp>
        <p:nvSpPr>
          <p:cNvPr id="26640" name="Rectangle 15"/>
          <p:cNvSpPr>
            <a:spLocks noChangeArrowheads="1"/>
          </p:cNvSpPr>
          <p:nvPr/>
        </p:nvSpPr>
        <p:spPr bwMode="auto">
          <a:xfrm>
            <a:off x="6429375" y="3276600"/>
            <a:ext cx="2500313" cy="954088"/>
          </a:xfrm>
          <a:prstGeom prst="rect">
            <a:avLst/>
          </a:prstGeom>
          <a:noFill/>
          <a:ln w="9525">
            <a:noFill/>
            <a:miter lim="800000"/>
            <a:headEnd/>
            <a:tailEnd/>
          </a:ln>
        </p:spPr>
        <p:txBody>
          <a:bodyPr>
            <a:spAutoFit/>
          </a:bodyPr>
          <a:lstStyle/>
          <a:p>
            <a:pPr algn="ctr" eaLnBrk="1" hangingPunct="1">
              <a:defRPr/>
            </a:pPr>
            <a:r>
              <a:rPr lang="mn-MN" sz="1400" i="1" dirty="0">
                <a:effectLst>
                  <a:outerShdw blurRad="38100" dist="38100" dir="2700000" algn="tl">
                    <a:srgbClr val="000000">
                      <a:alpha val="43137"/>
                    </a:srgbClr>
                  </a:outerShdw>
                </a:effectLst>
                <a:latin typeface="+mj-lt"/>
                <a:cs typeface="Arial" charset="0"/>
              </a:rPr>
              <a:t>Далай тэнгисийн усны түвшин нэмэгдсэнээр зарим арал, хотууд аюулд өртөх магадлалтай </a:t>
            </a:r>
            <a:endParaRPr lang="en-GB" sz="1400" i="1" dirty="0">
              <a:effectLst>
                <a:outerShdw blurRad="38100" dist="38100" dir="2700000" algn="tl">
                  <a:srgbClr val="000000">
                    <a:alpha val="43137"/>
                  </a:srgbClr>
                </a:outerShdw>
              </a:effectLst>
              <a:latin typeface="+mj-lt"/>
            </a:endParaRPr>
          </a:p>
        </p:txBody>
      </p:sp>
      <p:sp>
        <p:nvSpPr>
          <p:cNvPr id="26641" name="AutoShape 16"/>
          <p:cNvSpPr>
            <a:spLocks noChangeArrowheads="1"/>
          </p:cNvSpPr>
          <p:nvPr/>
        </p:nvSpPr>
        <p:spPr bwMode="auto">
          <a:xfrm>
            <a:off x="1219200" y="1562100"/>
            <a:ext cx="7620000" cy="571500"/>
          </a:xfrm>
          <a:custGeom>
            <a:avLst/>
            <a:gdLst>
              <a:gd name="T0" fmla="*/ 5499099 w 21600"/>
              <a:gd name="T1" fmla="*/ 0 h 21600"/>
              <a:gd name="T2" fmla="*/ 0 w 21600"/>
              <a:gd name="T3" fmla="*/ 381000 h 21600"/>
              <a:gd name="T4" fmla="*/ 5499099 w 21600"/>
              <a:gd name="T5" fmla="*/ 762000 h 21600"/>
              <a:gd name="T6" fmla="*/ 7620000 w 21600"/>
              <a:gd name="T7" fmla="*/ 381000 h 21600"/>
              <a:gd name="T8" fmla="*/ 17694720 60000 65536"/>
              <a:gd name="T9" fmla="*/ 11796480 60000 65536"/>
              <a:gd name="T10" fmla="*/ 5898240 60000 65536"/>
              <a:gd name="T11" fmla="*/ 0 60000 65536"/>
              <a:gd name="T12" fmla="*/ 3375 w 21600"/>
              <a:gd name="T13" fmla="*/ 3211 h 21600"/>
              <a:gd name="T14" fmla="*/ 17375 w 21600"/>
              <a:gd name="T15" fmla="*/ 18389 h 21600"/>
            </a:gdLst>
            <a:ahLst/>
            <a:cxnLst>
              <a:cxn ang="T8">
                <a:pos x="T0" y="T1"/>
              </a:cxn>
              <a:cxn ang="T9">
                <a:pos x="T2" y="T3"/>
              </a:cxn>
              <a:cxn ang="T10">
                <a:pos x="T4" y="T5"/>
              </a:cxn>
              <a:cxn ang="T11">
                <a:pos x="T6" y="T7"/>
              </a:cxn>
            </a:cxnLst>
            <a:rect l="T12" t="T13" r="T14" b="T15"/>
            <a:pathLst>
              <a:path w="21600" h="21600">
                <a:moveTo>
                  <a:pt x="15588" y="0"/>
                </a:moveTo>
                <a:lnTo>
                  <a:pt x="15588" y="3211"/>
                </a:lnTo>
                <a:lnTo>
                  <a:pt x="3375" y="3211"/>
                </a:lnTo>
                <a:lnTo>
                  <a:pt x="3375" y="18389"/>
                </a:lnTo>
                <a:lnTo>
                  <a:pt x="15588" y="18389"/>
                </a:lnTo>
                <a:lnTo>
                  <a:pt x="15588" y="21600"/>
                </a:lnTo>
                <a:lnTo>
                  <a:pt x="21600" y="10800"/>
                </a:lnTo>
                <a:close/>
              </a:path>
              <a:path w="21600" h="21600">
                <a:moveTo>
                  <a:pt x="1350" y="3211"/>
                </a:moveTo>
                <a:lnTo>
                  <a:pt x="1350" y="18389"/>
                </a:lnTo>
                <a:lnTo>
                  <a:pt x="2700" y="18389"/>
                </a:lnTo>
                <a:lnTo>
                  <a:pt x="2700" y="3211"/>
                </a:lnTo>
                <a:close/>
              </a:path>
              <a:path w="21600" h="21600">
                <a:moveTo>
                  <a:pt x="0" y="3211"/>
                </a:moveTo>
                <a:lnTo>
                  <a:pt x="0" y="18389"/>
                </a:lnTo>
                <a:lnTo>
                  <a:pt x="675" y="18389"/>
                </a:lnTo>
                <a:lnTo>
                  <a:pt x="675" y="3211"/>
                </a:lnTo>
                <a:close/>
              </a:path>
            </a:pathLst>
          </a:custGeom>
          <a:gradFill rotWithShape="0">
            <a:gsLst>
              <a:gs pos="0">
                <a:srgbClr val="FFFF66"/>
              </a:gs>
              <a:gs pos="100000">
                <a:srgbClr val="FF0000"/>
              </a:gs>
            </a:gsLst>
            <a:lin ang="0" scaled="1"/>
          </a:gradFill>
          <a:ln w="9525">
            <a:noFill/>
            <a:miter lim="800000"/>
            <a:headEnd/>
            <a:tailEnd/>
          </a:ln>
        </p:spPr>
        <p:txBody>
          <a:bodyPr wrap="none" anchor="ctr"/>
          <a:lstStyle/>
          <a:p>
            <a:pPr algn="ctr" eaLnBrk="1" hangingPunct="1">
              <a:defRPr/>
            </a:pPr>
            <a:endParaRPr lang="en-US">
              <a:latin typeface="+mj-lt"/>
            </a:endParaRPr>
          </a:p>
        </p:txBody>
      </p:sp>
      <p:sp>
        <p:nvSpPr>
          <p:cNvPr id="26642" name="Text Box 17"/>
          <p:cNvSpPr txBox="1">
            <a:spLocks noChangeArrowheads="1"/>
          </p:cNvSpPr>
          <p:nvPr/>
        </p:nvSpPr>
        <p:spPr bwMode="auto">
          <a:xfrm>
            <a:off x="2428875" y="1704975"/>
            <a:ext cx="5848350" cy="307975"/>
          </a:xfrm>
          <a:prstGeom prst="rect">
            <a:avLst/>
          </a:prstGeom>
          <a:noFill/>
          <a:ln w="9525">
            <a:noFill/>
            <a:miter lim="800000"/>
            <a:headEnd/>
            <a:tailEnd/>
          </a:ln>
        </p:spPr>
        <p:txBody>
          <a:bodyPr>
            <a:spAutoFit/>
          </a:bodyPr>
          <a:lstStyle/>
          <a:p>
            <a:pPr algn="ctr" eaLnBrk="1" hangingPunct="1">
              <a:spcBef>
                <a:spcPct val="50000"/>
              </a:spcBef>
              <a:defRPr/>
            </a:pPr>
            <a:r>
              <a:rPr lang="mn-MN" sz="1400" i="1" dirty="0">
                <a:effectLst>
                  <a:outerShdw blurRad="38100" dist="38100" dir="2700000" algn="tl">
                    <a:srgbClr val="000000">
                      <a:alpha val="43137"/>
                    </a:srgbClr>
                  </a:outerShdw>
                </a:effectLst>
                <a:latin typeface="+mj-lt"/>
              </a:rPr>
              <a:t>Хөгжиж</a:t>
            </a:r>
            <a:r>
              <a:rPr lang="en-US" sz="1400" i="1" dirty="0">
                <a:effectLst>
                  <a:outerShdw blurRad="38100" dist="38100" dir="2700000" algn="tl">
                    <a:srgbClr val="000000">
                      <a:alpha val="43137"/>
                    </a:srgbClr>
                  </a:outerShdw>
                </a:effectLst>
                <a:latin typeface="+mj-lt"/>
              </a:rPr>
              <a:t> </a:t>
            </a:r>
            <a:r>
              <a:rPr lang="mn-MN" sz="1400" i="1" dirty="0">
                <a:effectLst>
                  <a:outerShdw blurRad="38100" dist="38100" dir="2700000" algn="tl">
                    <a:srgbClr val="000000">
                      <a:alpha val="43137"/>
                    </a:srgbClr>
                  </a:outerShdw>
                </a:effectLst>
                <a:latin typeface="+mj-lt"/>
              </a:rPr>
              <a:t>буй улс орнуудын үр тарианы ургац буурах  </a:t>
            </a:r>
            <a:endParaRPr lang="en-GB" sz="1400" i="1" dirty="0">
              <a:effectLst>
                <a:outerShdw blurRad="38100" dist="38100" dir="2700000" algn="tl">
                  <a:srgbClr val="000000">
                    <a:alpha val="43137"/>
                  </a:srgbClr>
                </a:outerShdw>
              </a:effectLst>
              <a:latin typeface="+mj-lt"/>
            </a:endParaRPr>
          </a:p>
        </p:txBody>
      </p:sp>
      <p:sp>
        <p:nvSpPr>
          <p:cNvPr id="38930" name="Text Box 18"/>
          <p:cNvSpPr txBox="1">
            <a:spLocks noChangeArrowheads="1"/>
          </p:cNvSpPr>
          <p:nvPr/>
        </p:nvSpPr>
        <p:spPr bwMode="auto">
          <a:xfrm>
            <a:off x="304800" y="1728788"/>
            <a:ext cx="1016000" cy="646112"/>
          </a:xfrm>
          <a:prstGeom prst="rect">
            <a:avLst/>
          </a:prstGeom>
          <a:noFill/>
          <a:ln w="9525">
            <a:noFill/>
            <a:miter lim="800000"/>
            <a:headEnd/>
            <a:tailEnd/>
          </a:ln>
          <a:effectLst/>
        </p:spPr>
        <p:txBody>
          <a:bodyPr>
            <a:spAutoFit/>
          </a:bodyPr>
          <a:lstStyle/>
          <a:p>
            <a:pPr algn="ctr" eaLnBrk="1" hangingPunct="1">
              <a:spcBef>
                <a:spcPct val="50000"/>
              </a:spcBef>
              <a:defRPr/>
            </a:pPr>
            <a:r>
              <a:rPr lang="mn-MN" b="1" dirty="0">
                <a:solidFill>
                  <a:srgbClr val="FF0000"/>
                </a:solidFill>
                <a:effectLst>
                  <a:outerShdw blurRad="38100" dist="38100" dir="2700000" algn="tl">
                    <a:srgbClr val="C0C0C0"/>
                  </a:outerShdw>
                </a:effectLst>
                <a:latin typeface="+mj-lt"/>
              </a:rPr>
              <a:t>Хоол хүнс</a:t>
            </a:r>
            <a:endParaRPr lang="en-GB" b="1" dirty="0">
              <a:solidFill>
                <a:srgbClr val="FF0000"/>
              </a:solidFill>
              <a:effectLst>
                <a:outerShdw blurRad="38100" dist="38100" dir="2700000" algn="tl">
                  <a:srgbClr val="C0C0C0"/>
                </a:outerShdw>
              </a:effectLst>
              <a:latin typeface="+mj-lt"/>
            </a:endParaRPr>
          </a:p>
        </p:txBody>
      </p:sp>
      <p:sp>
        <p:nvSpPr>
          <p:cNvPr id="38931" name="Text Box 19"/>
          <p:cNvSpPr txBox="1">
            <a:spLocks noChangeArrowheads="1"/>
          </p:cNvSpPr>
          <p:nvPr/>
        </p:nvSpPr>
        <p:spPr bwMode="auto">
          <a:xfrm>
            <a:off x="304800" y="3295650"/>
            <a:ext cx="1016000" cy="366713"/>
          </a:xfrm>
          <a:prstGeom prst="rect">
            <a:avLst/>
          </a:prstGeom>
          <a:noFill/>
          <a:ln w="9525">
            <a:noFill/>
            <a:miter lim="800000"/>
            <a:headEnd/>
            <a:tailEnd/>
          </a:ln>
          <a:effectLst/>
        </p:spPr>
        <p:txBody>
          <a:bodyPr>
            <a:spAutoFit/>
          </a:bodyPr>
          <a:lstStyle/>
          <a:p>
            <a:pPr algn="ctr" eaLnBrk="1" hangingPunct="1">
              <a:spcBef>
                <a:spcPct val="50000"/>
              </a:spcBef>
              <a:defRPr/>
            </a:pPr>
            <a:r>
              <a:rPr lang="mn-MN" b="1" dirty="0">
                <a:solidFill>
                  <a:srgbClr val="FF0000"/>
                </a:solidFill>
                <a:effectLst>
                  <a:outerShdw blurRad="38100" dist="38100" dir="2700000" algn="tl">
                    <a:srgbClr val="C0C0C0"/>
                  </a:outerShdw>
                </a:effectLst>
                <a:latin typeface="+mj-lt"/>
              </a:rPr>
              <a:t>Ус </a:t>
            </a:r>
            <a:endParaRPr lang="en-GB" b="1" dirty="0">
              <a:solidFill>
                <a:srgbClr val="FF0000"/>
              </a:solidFill>
              <a:effectLst>
                <a:outerShdw blurRad="38100" dist="38100" dir="2700000" algn="tl">
                  <a:srgbClr val="C0C0C0"/>
                </a:outerShdw>
              </a:effectLst>
              <a:latin typeface="+mj-lt"/>
            </a:endParaRPr>
          </a:p>
        </p:txBody>
      </p:sp>
      <p:sp>
        <p:nvSpPr>
          <p:cNvPr id="38932" name="Text Box 20"/>
          <p:cNvSpPr txBox="1">
            <a:spLocks noChangeArrowheads="1"/>
          </p:cNvSpPr>
          <p:nvPr/>
        </p:nvSpPr>
        <p:spPr bwMode="auto">
          <a:xfrm>
            <a:off x="142875" y="4205288"/>
            <a:ext cx="1600200" cy="366712"/>
          </a:xfrm>
          <a:prstGeom prst="rect">
            <a:avLst/>
          </a:prstGeom>
          <a:noFill/>
          <a:ln w="9525">
            <a:noFill/>
            <a:miter lim="800000"/>
            <a:headEnd/>
            <a:tailEnd/>
          </a:ln>
          <a:effectLst/>
        </p:spPr>
        <p:txBody>
          <a:bodyPr>
            <a:spAutoFit/>
          </a:bodyPr>
          <a:lstStyle/>
          <a:p>
            <a:pPr algn="ctr" eaLnBrk="1" hangingPunct="1">
              <a:spcBef>
                <a:spcPct val="50000"/>
              </a:spcBef>
              <a:defRPr/>
            </a:pPr>
            <a:r>
              <a:rPr lang="mn-MN" b="1" dirty="0">
                <a:solidFill>
                  <a:srgbClr val="FF0000"/>
                </a:solidFill>
                <a:effectLst>
                  <a:outerShdw blurRad="38100" dist="38100" dir="2700000" algn="tl">
                    <a:srgbClr val="C0C0C0"/>
                  </a:outerShdw>
                </a:effectLst>
                <a:latin typeface="+mj-lt"/>
              </a:rPr>
              <a:t>Экосистем</a:t>
            </a:r>
            <a:endParaRPr lang="en-GB" b="1" dirty="0">
              <a:solidFill>
                <a:srgbClr val="FF0000"/>
              </a:solidFill>
              <a:effectLst>
                <a:outerShdw blurRad="38100" dist="38100" dir="2700000" algn="tl">
                  <a:srgbClr val="C0C0C0"/>
                </a:outerShdw>
              </a:effectLst>
              <a:latin typeface="+mj-lt"/>
            </a:endParaRPr>
          </a:p>
        </p:txBody>
      </p:sp>
      <p:sp>
        <p:nvSpPr>
          <p:cNvPr id="26647" name="Text Box 22"/>
          <p:cNvSpPr txBox="1">
            <a:spLocks noChangeArrowheads="1"/>
          </p:cNvSpPr>
          <p:nvPr/>
        </p:nvSpPr>
        <p:spPr bwMode="auto">
          <a:xfrm>
            <a:off x="1166813" y="1133475"/>
            <a:ext cx="711200" cy="366713"/>
          </a:xfrm>
          <a:prstGeom prst="rect">
            <a:avLst/>
          </a:prstGeom>
          <a:noFill/>
          <a:ln w="9525">
            <a:noFill/>
            <a:miter lim="800000"/>
            <a:headEnd/>
            <a:tailEnd/>
          </a:ln>
        </p:spPr>
        <p:txBody>
          <a:bodyPr>
            <a:spAutoFit/>
          </a:bodyPr>
          <a:lstStyle/>
          <a:p>
            <a:pPr algn="ctr" eaLnBrk="1" hangingPunct="1">
              <a:spcBef>
                <a:spcPct val="50000"/>
              </a:spcBef>
              <a:defRPr/>
            </a:pPr>
            <a:r>
              <a:rPr lang="en-GB" b="1" dirty="0">
                <a:latin typeface="+mj-lt"/>
              </a:rPr>
              <a:t>0</a:t>
            </a:r>
            <a:r>
              <a:rPr lang="en-GB" b="1" dirty="0">
                <a:latin typeface="+mj-lt"/>
                <a:cs typeface="Arial" charset="0"/>
              </a:rPr>
              <a:t>°C</a:t>
            </a:r>
            <a:endParaRPr lang="en-GB" b="1" dirty="0">
              <a:latin typeface="+mj-lt"/>
            </a:endParaRPr>
          </a:p>
        </p:txBody>
      </p:sp>
      <p:sp>
        <p:nvSpPr>
          <p:cNvPr id="26648" name="AutoShape 23"/>
          <p:cNvSpPr>
            <a:spLocks noChangeArrowheads="1"/>
          </p:cNvSpPr>
          <p:nvPr/>
        </p:nvSpPr>
        <p:spPr bwMode="auto">
          <a:xfrm>
            <a:off x="5357813" y="2133600"/>
            <a:ext cx="3352800" cy="609600"/>
          </a:xfrm>
          <a:custGeom>
            <a:avLst/>
            <a:gdLst>
              <a:gd name="T0" fmla="*/ 2458720 w 21600"/>
              <a:gd name="T1" fmla="*/ 0 h 21600"/>
              <a:gd name="T2" fmla="*/ 0 w 21600"/>
              <a:gd name="T3" fmla="*/ 304800 h 21600"/>
              <a:gd name="T4" fmla="*/ 2458720 w 21600"/>
              <a:gd name="T5" fmla="*/ 609600 h 21600"/>
              <a:gd name="T6" fmla="*/ 3352800 w 21600"/>
              <a:gd name="T7" fmla="*/ 304800 h 21600"/>
              <a:gd name="T8" fmla="*/ 17694720 60000 65536"/>
              <a:gd name="T9" fmla="*/ 11796480 60000 65536"/>
              <a:gd name="T10" fmla="*/ 5898240 60000 65536"/>
              <a:gd name="T11" fmla="*/ 0 60000 65536"/>
              <a:gd name="T12" fmla="*/ 3375 w 21600"/>
              <a:gd name="T13" fmla="*/ 2700 h 21600"/>
              <a:gd name="T14" fmla="*/ 17280 w 21600"/>
              <a:gd name="T15" fmla="*/ 18900 h 21600"/>
            </a:gdLst>
            <a:ahLst/>
            <a:cxnLst>
              <a:cxn ang="T8">
                <a:pos x="T0" y="T1"/>
              </a:cxn>
              <a:cxn ang="T9">
                <a:pos x="T2" y="T3"/>
              </a:cxn>
              <a:cxn ang="T10">
                <a:pos x="T4" y="T5"/>
              </a:cxn>
              <a:cxn ang="T11">
                <a:pos x="T6" y="T7"/>
              </a:cxn>
            </a:cxnLst>
            <a:rect l="T12" t="T13" r="T14" b="T15"/>
            <a:pathLst>
              <a:path w="21600" h="21600">
                <a:moveTo>
                  <a:pt x="15840" y="0"/>
                </a:moveTo>
                <a:lnTo>
                  <a:pt x="15840" y="2700"/>
                </a:lnTo>
                <a:lnTo>
                  <a:pt x="3375" y="2700"/>
                </a:lnTo>
                <a:lnTo>
                  <a:pt x="3375" y="18900"/>
                </a:lnTo>
                <a:lnTo>
                  <a:pt x="15840" y="18900"/>
                </a:lnTo>
                <a:lnTo>
                  <a:pt x="15840" y="21600"/>
                </a:lnTo>
                <a:lnTo>
                  <a:pt x="21600" y="10800"/>
                </a:lnTo>
                <a:close/>
              </a:path>
              <a:path w="21600" h="21600">
                <a:moveTo>
                  <a:pt x="1350" y="2700"/>
                </a:moveTo>
                <a:lnTo>
                  <a:pt x="1350" y="18900"/>
                </a:lnTo>
                <a:lnTo>
                  <a:pt x="2700" y="18900"/>
                </a:lnTo>
                <a:lnTo>
                  <a:pt x="2700" y="2700"/>
                </a:lnTo>
                <a:close/>
              </a:path>
              <a:path w="21600" h="21600">
                <a:moveTo>
                  <a:pt x="0" y="2700"/>
                </a:moveTo>
                <a:lnTo>
                  <a:pt x="0" y="18900"/>
                </a:lnTo>
                <a:lnTo>
                  <a:pt x="675" y="18900"/>
                </a:lnTo>
                <a:lnTo>
                  <a:pt x="675" y="2700"/>
                </a:lnTo>
                <a:close/>
              </a:path>
            </a:pathLst>
          </a:custGeom>
          <a:gradFill rotWithShape="0">
            <a:gsLst>
              <a:gs pos="0">
                <a:srgbClr val="FFFF66"/>
              </a:gs>
              <a:gs pos="100000">
                <a:srgbClr val="FF0000"/>
              </a:gs>
            </a:gsLst>
            <a:lin ang="0" scaled="1"/>
          </a:gradFill>
          <a:ln w="9525">
            <a:noFill/>
            <a:miter lim="800000"/>
            <a:headEnd/>
            <a:tailEnd/>
          </a:ln>
        </p:spPr>
        <p:txBody>
          <a:bodyPr wrap="none" anchor="ctr"/>
          <a:lstStyle/>
          <a:p>
            <a:pPr algn="ctr" eaLnBrk="1" hangingPunct="1">
              <a:defRPr/>
            </a:pPr>
            <a:endParaRPr lang="en-US">
              <a:latin typeface="+mj-lt"/>
            </a:endParaRPr>
          </a:p>
        </p:txBody>
      </p:sp>
      <p:sp>
        <p:nvSpPr>
          <p:cNvPr id="26649" name="Rectangle 24"/>
          <p:cNvSpPr>
            <a:spLocks noChangeArrowheads="1"/>
          </p:cNvSpPr>
          <p:nvPr/>
        </p:nvSpPr>
        <p:spPr bwMode="auto">
          <a:xfrm>
            <a:off x="5786438" y="2181225"/>
            <a:ext cx="2928937" cy="523875"/>
          </a:xfrm>
          <a:prstGeom prst="rect">
            <a:avLst/>
          </a:prstGeom>
          <a:noFill/>
          <a:ln w="9525">
            <a:noFill/>
            <a:miter lim="800000"/>
            <a:headEnd/>
            <a:tailEnd/>
          </a:ln>
        </p:spPr>
        <p:txBody>
          <a:bodyPr>
            <a:spAutoFit/>
          </a:bodyPr>
          <a:lstStyle/>
          <a:p>
            <a:pPr algn="ctr" eaLnBrk="1" hangingPunct="1">
              <a:spcBef>
                <a:spcPct val="50000"/>
              </a:spcBef>
              <a:defRPr/>
            </a:pPr>
            <a:r>
              <a:rPr lang="mn-MN" sz="1400" i="1" dirty="0">
                <a:effectLst>
                  <a:outerShdw blurRad="38100" dist="38100" dir="2700000" algn="tl">
                    <a:srgbClr val="000000">
                      <a:alpha val="43137"/>
                    </a:srgbClr>
                  </a:outerShdw>
                </a:effectLst>
                <a:latin typeface="+mj-lt"/>
              </a:rPr>
              <a:t>Өндөр хөгжилтэй улс орнуудын үр тарианы ургац буурах  </a:t>
            </a:r>
            <a:endParaRPr lang="en-GB" sz="1400" i="1" dirty="0">
              <a:effectLst>
                <a:outerShdw blurRad="38100" dist="38100" dir="2700000" algn="tl">
                  <a:srgbClr val="000000">
                    <a:alpha val="43137"/>
                  </a:srgbClr>
                </a:outerShdw>
              </a:effectLst>
              <a:latin typeface="+mj-lt"/>
            </a:endParaRPr>
          </a:p>
        </p:txBody>
      </p:sp>
      <p:sp>
        <p:nvSpPr>
          <p:cNvPr id="26650" name="AutoShape 25"/>
          <p:cNvSpPr>
            <a:spLocks noChangeArrowheads="1"/>
          </p:cNvSpPr>
          <p:nvPr/>
        </p:nvSpPr>
        <p:spPr bwMode="auto">
          <a:xfrm>
            <a:off x="3251200" y="3290888"/>
            <a:ext cx="2820988" cy="914400"/>
          </a:xfrm>
          <a:custGeom>
            <a:avLst/>
            <a:gdLst>
              <a:gd name="T0" fmla="*/ 2424100 w 21600"/>
              <a:gd name="T1" fmla="*/ 0 h 21600"/>
              <a:gd name="T2" fmla="*/ 0 w 21600"/>
              <a:gd name="T3" fmla="*/ 533400 h 21600"/>
              <a:gd name="T4" fmla="*/ 2424100 w 21600"/>
              <a:gd name="T5" fmla="*/ 1066800 h 21600"/>
              <a:gd name="T6" fmla="*/ 3251200 w 21600"/>
              <a:gd name="T7" fmla="*/ 533400 h 21600"/>
              <a:gd name="T8" fmla="*/ 17694720 60000 65536"/>
              <a:gd name="T9" fmla="*/ 11796480 60000 65536"/>
              <a:gd name="T10" fmla="*/ 5898240 60000 65536"/>
              <a:gd name="T11" fmla="*/ 0 60000 65536"/>
              <a:gd name="T12" fmla="*/ 3375 w 21600"/>
              <a:gd name="T13" fmla="*/ 1929 h 21600"/>
              <a:gd name="T14" fmla="*/ 17086 w 21600"/>
              <a:gd name="T15" fmla="*/ 19671 h 21600"/>
            </a:gdLst>
            <a:ahLst/>
            <a:cxnLst>
              <a:cxn ang="T8">
                <a:pos x="T0" y="T1"/>
              </a:cxn>
              <a:cxn ang="T9">
                <a:pos x="T2" y="T3"/>
              </a:cxn>
              <a:cxn ang="T10">
                <a:pos x="T4" y="T5"/>
              </a:cxn>
              <a:cxn ang="T11">
                <a:pos x="T6" y="T7"/>
              </a:cxn>
            </a:cxnLst>
            <a:rect l="T12" t="T13" r="T14" b="T15"/>
            <a:pathLst>
              <a:path w="21600" h="21600">
                <a:moveTo>
                  <a:pt x="16105" y="0"/>
                </a:moveTo>
                <a:lnTo>
                  <a:pt x="16105" y="1929"/>
                </a:lnTo>
                <a:lnTo>
                  <a:pt x="3375" y="1929"/>
                </a:lnTo>
                <a:lnTo>
                  <a:pt x="3375" y="19671"/>
                </a:lnTo>
                <a:lnTo>
                  <a:pt x="16105" y="19671"/>
                </a:lnTo>
                <a:lnTo>
                  <a:pt x="16105" y="21600"/>
                </a:lnTo>
                <a:lnTo>
                  <a:pt x="21600" y="10800"/>
                </a:lnTo>
                <a:close/>
              </a:path>
              <a:path w="21600" h="21600">
                <a:moveTo>
                  <a:pt x="1350" y="1929"/>
                </a:moveTo>
                <a:lnTo>
                  <a:pt x="1350" y="19671"/>
                </a:lnTo>
                <a:lnTo>
                  <a:pt x="2700" y="19671"/>
                </a:lnTo>
                <a:lnTo>
                  <a:pt x="2700" y="1929"/>
                </a:lnTo>
                <a:close/>
              </a:path>
              <a:path w="21600" h="21600">
                <a:moveTo>
                  <a:pt x="0" y="1929"/>
                </a:moveTo>
                <a:lnTo>
                  <a:pt x="0" y="19671"/>
                </a:lnTo>
                <a:lnTo>
                  <a:pt x="675" y="19671"/>
                </a:lnTo>
                <a:lnTo>
                  <a:pt x="675" y="1929"/>
                </a:lnTo>
                <a:close/>
              </a:path>
            </a:pathLst>
          </a:custGeom>
          <a:gradFill rotWithShape="0">
            <a:gsLst>
              <a:gs pos="0">
                <a:srgbClr val="FFFF66"/>
              </a:gs>
              <a:gs pos="100000">
                <a:srgbClr val="FF0000"/>
              </a:gs>
            </a:gsLst>
            <a:lin ang="0" scaled="1"/>
          </a:gradFill>
          <a:ln w="9525">
            <a:noFill/>
            <a:miter lim="800000"/>
            <a:headEnd/>
            <a:tailEnd/>
          </a:ln>
        </p:spPr>
        <p:txBody>
          <a:bodyPr wrap="none" anchor="ctr"/>
          <a:lstStyle/>
          <a:p>
            <a:pPr algn="ctr" eaLnBrk="1" hangingPunct="1">
              <a:defRPr/>
            </a:pPr>
            <a:endParaRPr lang="en-US">
              <a:latin typeface="+mj-lt"/>
            </a:endParaRPr>
          </a:p>
        </p:txBody>
      </p:sp>
      <p:sp>
        <p:nvSpPr>
          <p:cNvPr id="26651" name="AutoShape 26"/>
          <p:cNvSpPr>
            <a:spLocks noChangeArrowheads="1"/>
          </p:cNvSpPr>
          <p:nvPr/>
        </p:nvSpPr>
        <p:spPr bwMode="auto">
          <a:xfrm>
            <a:off x="2357438" y="4348163"/>
            <a:ext cx="6075362" cy="571500"/>
          </a:xfrm>
          <a:custGeom>
            <a:avLst/>
            <a:gdLst>
              <a:gd name="T0" fmla="*/ 4483034 w 21600"/>
              <a:gd name="T1" fmla="*/ 0 h 21600"/>
              <a:gd name="T2" fmla="*/ 0 w 21600"/>
              <a:gd name="T3" fmla="*/ 395288 h 21600"/>
              <a:gd name="T4" fmla="*/ 4483034 w 21600"/>
              <a:gd name="T5" fmla="*/ 790575 h 21600"/>
              <a:gd name="T6" fmla="*/ 5994400 w 21600"/>
              <a:gd name="T7" fmla="*/ 395288 h 21600"/>
              <a:gd name="T8" fmla="*/ 17694720 60000 65536"/>
              <a:gd name="T9" fmla="*/ 11796480 60000 65536"/>
              <a:gd name="T10" fmla="*/ 5898240 60000 65536"/>
              <a:gd name="T11" fmla="*/ 0 60000 65536"/>
              <a:gd name="T12" fmla="*/ 3375 w 21600"/>
              <a:gd name="T13" fmla="*/ 3411 h 21600"/>
              <a:gd name="T14" fmla="*/ 17874 w 21600"/>
              <a:gd name="T15" fmla="*/ 18189 h 21600"/>
            </a:gdLst>
            <a:ahLst/>
            <a:cxnLst>
              <a:cxn ang="T8">
                <a:pos x="T0" y="T1"/>
              </a:cxn>
              <a:cxn ang="T9">
                <a:pos x="T2" y="T3"/>
              </a:cxn>
              <a:cxn ang="T10">
                <a:pos x="T4" y="T5"/>
              </a:cxn>
              <a:cxn ang="T11">
                <a:pos x="T6" y="T7"/>
              </a:cxn>
            </a:cxnLst>
            <a:rect l="T12" t="T13" r="T14" b="T15"/>
            <a:pathLst>
              <a:path w="21600" h="21600">
                <a:moveTo>
                  <a:pt x="16154" y="0"/>
                </a:moveTo>
                <a:lnTo>
                  <a:pt x="16154" y="3411"/>
                </a:lnTo>
                <a:lnTo>
                  <a:pt x="3375" y="3411"/>
                </a:lnTo>
                <a:lnTo>
                  <a:pt x="3375" y="18189"/>
                </a:lnTo>
                <a:lnTo>
                  <a:pt x="16154" y="18189"/>
                </a:lnTo>
                <a:lnTo>
                  <a:pt x="16154" y="21600"/>
                </a:lnTo>
                <a:lnTo>
                  <a:pt x="21600" y="10800"/>
                </a:lnTo>
                <a:close/>
              </a:path>
              <a:path w="21600" h="21600">
                <a:moveTo>
                  <a:pt x="1350" y="3411"/>
                </a:moveTo>
                <a:lnTo>
                  <a:pt x="1350" y="18189"/>
                </a:lnTo>
                <a:lnTo>
                  <a:pt x="2700" y="18189"/>
                </a:lnTo>
                <a:lnTo>
                  <a:pt x="2700" y="3411"/>
                </a:lnTo>
                <a:close/>
              </a:path>
              <a:path w="21600" h="21600">
                <a:moveTo>
                  <a:pt x="0" y="3411"/>
                </a:moveTo>
                <a:lnTo>
                  <a:pt x="0" y="18189"/>
                </a:lnTo>
                <a:lnTo>
                  <a:pt x="675" y="18189"/>
                </a:lnTo>
                <a:lnTo>
                  <a:pt x="675" y="3411"/>
                </a:lnTo>
                <a:close/>
              </a:path>
            </a:pathLst>
          </a:custGeom>
          <a:gradFill rotWithShape="0">
            <a:gsLst>
              <a:gs pos="0">
                <a:srgbClr val="FFFF66"/>
              </a:gs>
              <a:gs pos="100000">
                <a:srgbClr val="FF0000"/>
              </a:gs>
            </a:gsLst>
            <a:lin ang="0" scaled="1"/>
          </a:gradFill>
          <a:ln w="9525">
            <a:noFill/>
            <a:miter lim="800000"/>
            <a:headEnd/>
            <a:tailEnd/>
          </a:ln>
        </p:spPr>
        <p:txBody>
          <a:bodyPr wrap="none" anchor="ctr"/>
          <a:lstStyle/>
          <a:p>
            <a:pPr algn="ctr" eaLnBrk="1" hangingPunct="1">
              <a:defRPr/>
            </a:pPr>
            <a:endParaRPr lang="en-US">
              <a:latin typeface="+mj-lt"/>
            </a:endParaRPr>
          </a:p>
        </p:txBody>
      </p:sp>
      <p:sp>
        <p:nvSpPr>
          <p:cNvPr id="26652" name="Text Box 27"/>
          <p:cNvSpPr txBox="1">
            <a:spLocks noChangeArrowheads="1"/>
          </p:cNvSpPr>
          <p:nvPr/>
        </p:nvSpPr>
        <p:spPr bwMode="auto">
          <a:xfrm>
            <a:off x="3286125" y="4462463"/>
            <a:ext cx="5357813" cy="307975"/>
          </a:xfrm>
          <a:prstGeom prst="rect">
            <a:avLst/>
          </a:prstGeom>
          <a:noFill/>
          <a:ln w="9525">
            <a:noFill/>
            <a:miter lim="800000"/>
            <a:headEnd/>
            <a:tailEnd/>
          </a:ln>
        </p:spPr>
        <p:txBody>
          <a:bodyPr>
            <a:spAutoFit/>
          </a:bodyPr>
          <a:lstStyle/>
          <a:p>
            <a:pPr algn="ctr" eaLnBrk="1" hangingPunct="1">
              <a:spcBef>
                <a:spcPct val="50000"/>
              </a:spcBef>
              <a:defRPr/>
            </a:pPr>
            <a:r>
              <a:rPr lang="mn-MN" sz="1400" i="1" dirty="0">
                <a:effectLst>
                  <a:outerShdw blurRad="38100" dist="38100" dir="2700000" algn="tl">
                    <a:srgbClr val="000000">
                      <a:alpha val="43137"/>
                    </a:srgbClr>
                  </a:outerShdw>
                </a:effectLst>
                <a:latin typeface="+mj-lt"/>
              </a:rPr>
              <a:t>Бүрмөсөн устах аюулд орох төрөл зүйлийн тоо нэмэгдэнэ.</a:t>
            </a:r>
            <a:endParaRPr lang="en-GB" sz="1400" i="1" dirty="0">
              <a:effectLst>
                <a:outerShdw blurRad="38100" dist="38100" dir="2700000" algn="tl">
                  <a:srgbClr val="000000">
                    <a:alpha val="43137"/>
                  </a:srgbClr>
                </a:outerShdw>
              </a:effectLst>
              <a:latin typeface="+mj-lt"/>
            </a:endParaRPr>
          </a:p>
        </p:txBody>
      </p:sp>
      <p:sp>
        <p:nvSpPr>
          <p:cNvPr id="26654" name="Rectangle 29"/>
          <p:cNvSpPr>
            <a:spLocks noChangeArrowheads="1"/>
          </p:cNvSpPr>
          <p:nvPr/>
        </p:nvSpPr>
        <p:spPr bwMode="auto">
          <a:xfrm>
            <a:off x="3643313" y="3367088"/>
            <a:ext cx="2500312" cy="738187"/>
          </a:xfrm>
          <a:prstGeom prst="rect">
            <a:avLst/>
          </a:prstGeom>
          <a:noFill/>
          <a:ln w="9525">
            <a:noFill/>
            <a:miter lim="800000"/>
            <a:headEnd/>
            <a:tailEnd/>
          </a:ln>
        </p:spPr>
        <p:txBody>
          <a:bodyPr>
            <a:spAutoFit/>
          </a:bodyPr>
          <a:lstStyle/>
          <a:p>
            <a:pPr algn="ctr" eaLnBrk="1" hangingPunct="1">
              <a:defRPr/>
            </a:pPr>
            <a:r>
              <a:rPr lang="mn-MN" sz="1400" i="1" dirty="0">
                <a:effectLst>
                  <a:outerShdw blurRad="38100" dist="38100" dir="2700000" algn="tl">
                    <a:srgbClr val="000000">
                      <a:alpha val="43137"/>
                    </a:srgbClr>
                  </a:outerShdw>
                </a:effectLst>
                <a:latin typeface="+mj-lt"/>
                <a:cs typeface="Arial" charset="0"/>
              </a:rPr>
              <a:t>Дэлхийн ихэнх улс орнуудад цэвэр усны хүртээмж багасна</a:t>
            </a:r>
            <a:endParaRPr lang="en-GB" sz="1400" i="1" dirty="0">
              <a:effectLst>
                <a:outerShdw blurRad="38100" dist="38100" dir="2700000" algn="tl">
                  <a:srgbClr val="000000">
                    <a:alpha val="43137"/>
                  </a:srgbClr>
                </a:outerShdw>
              </a:effectLst>
              <a:latin typeface="+mj-lt"/>
              <a:cs typeface="Arial" charset="0"/>
            </a:endParaRPr>
          </a:p>
        </p:txBody>
      </p:sp>
      <p:sp>
        <p:nvSpPr>
          <p:cNvPr id="26655" name="AutoShape 30"/>
          <p:cNvSpPr>
            <a:spLocks noChangeArrowheads="1"/>
          </p:cNvSpPr>
          <p:nvPr/>
        </p:nvSpPr>
        <p:spPr bwMode="auto">
          <a:xfrm>
            <a:off x="1071563" y="3281363"/>
            <a:ext cx="2159000" cy="923925"/>
          </a:xfrm>
          <a:custGeom>
            <a:avLst/>
            <a:gdLst>
              <a:gd name="T0" fmla="*/ 1521295 w 21600"/>
              <a:gd name="T1" fmla="*/ 0 h 21600"/>
              <a:gd name="T2" fmla="*/ 0 w 21600"/>
              <a:gd name="T3" fmla="*/ 533400 h 21600"/>
              <a:gd name="T4" fmla="*/ 1521295 w 21600"/>
              <a:gd name="T5" fmla="*/ 1066800 h 21600"/>
              <a:gd name="T6" fmla="*/ 2159000 w 21600"/>
              <a:gd name="T7" fmla="*/ 533400 h 21600"/>
              <a:gd name="T8" fmla="*/ 17694720 60000 65536"/>
              <a:gd name="T9" fmla="*/ 11796480 60000 65536"/>
              <a:gd name="T10" fmla="*/ 5898240 60000 65536"/>
              <a:gd name="T11" fmla="*/ 0 60000 65536"/>
              <a:gd name="T12" fmla="*/ 3375 w 21600"/>
              <a:gd name="T13" fmla="*/ 1896 h 21600"/>
              <a:gd name="T14" fmla="*/ 16340 w 21600"/>
              <a:gd name="T15" fmla="*/ 19704 h 21600"/>
            </a:gdLst>
            <a:ahLst/>
            <a:cxnLst>
              <a:cxn ang="T8">
                <a:pos x="T0" y="T1"/>
              </a:cxn>
              <a:cxn ang="T9">
                <a:pos x="T2" y="T3"/>
              </a:cxn>
              <a:cxn ang="T10">
                <a:pos x="T4" y="T5"/>
              </a:cxn>
              <a:cxn ang="T11">
                <a:pos x="T6" y="T7"/>
              </a:cxn>
            </a:cxnLst>
            <a:rect l="T12" t="T13" r="T14" b="T15"/>
            <a:pathLst>
              <a:path w="21600" h="21600">
                <a:moveTo>
                  <a:pt x="15220" y="0"/>
                </a:moveTo>
                <a:lnTo>
                  <a:pt x="15220" y="1896"/>
                </a:lnTo>
                <a:lnTo>
                  <a:pt x="3375" y="1896"/>
                </a:lnTo>
                <a:lnTo>
                  <a:pt x="3375" y="19704"/>
                </a:lnTo>
                <a:lnTo>
                  <a:pt x="15220" y="19704"/>
                </a:lnTo>
                <a:lnTo>
                  <a:pt x="15220" y="21600"/>
                </a:lnTo>
                <a:lnTo>
                  <a:pt x="21600" y="10800"/>
                </a:lnTo>
                <a:close/>
              </a:path>
              <a:path w="21600" h="21600">
                <a:moveTo>
                  <a:pt x="1350" y="1896"/>
                </a:moveTo>
                <a:lnTo>
                  <a:pt x="1350" y="19704"/>
                </a:lnTo>
                <a:lnTo>
                  <a:pt x="2700" y="19704"/>
                </a:lnTo>
                <a:lnTo>
                  <a:pt x="2700" y="1896"/>
                </a:lnTo>
                <a:close/>
              </a:path>
              <a:path w="21600" h="21600">
                <a:moveTo>
                  <a:pt x="0" y="1896"/>
                </a:moveTo>
                <a:lnTo>
                  <a:pt x="0" y="19704"/>
                </a:lnTo>
                <a:lnTo>
                  <a:pt x="675" y="19704"/>
                </a:lnTo>
                <a:lnTo>
                  <a:pt x="675" y="1896"/>
                </a:lnTo>
                <a:close/>
              </a:path>
            </a:pathLst>
          </a:custGeom>
          <a:gradFill rotWithShape="0">
            <a:gsLst>
              <a:gs pos="0">
                <a:srgbClr val="FFFF66"/>
              </a:gs>
              <a:gs pos="100000">
                <a:srgbClr val="FF0000"/>
              </a:gs>
            </a:gsLst>
            <a:lin ang="0" scaled="1"/>
          </a:gradFill>
          <a:ln w="9525">
            <a:noFill/>
            <a:miter lim="800000"/>
            <a:headEnd/>
            <a:tailEnd/>
          </a:ln>
        </p:spPr>
        <p:txBody>
          <a:bodyPr wrap="none" anchor="ctr"/>
          <a:lstStyle/>
          <a:p>
            <a:pPr algn="ctr" eaLnBrk="1" hangingPunct="1">
              <a:defRPr/>
            </a:pPr>
            <a:endParaRPr lang="en-US">
              <a:latin typeface="+mj-lt"/>
            </a:endParaRPr>
          </a:p>
        </p:txBody>
      </p:sp>
      <p:sp>
        <p:nvSpPr>
          <p:cNvPr id="26656" name="Rectangle 31"/>
          <p:cNvSpPr>
            <a:spLocks noChangeArrowheads="1"/>
          </p:cNvSpPr>
          <p:nvPr/>
        </p:nvSpPr>
        <p:spPr bwMode="auto">
          <a:xfrm>
            <a:off x="1357313" y="3276600"/>
            <a:ext cx="2000250" cy="954088"/>
          </a:xfrm>
          <a:prstGeom prst="rect">
            <a:avLst/>
          </a:prstGeom>
          <a:noFill/>
          <a:ln w="9525">
            <a:noFill/>
            <a:miter lim="800000"/>
            <a:headEnd/>
            <a:tailEnd/>
          </a:ln>
        </p:spPr>
        <p:txBody>
          <a:bodyPr>
            <a:spAutoFit/>
          </a:bodyPr>
          <a:lstStyle/>
          <a:p>
            <a:pPr algn="ctr" eaLnBrk="1" hangingPunct="1">
              <a:defRPr/>
            </a:pPr>
            <a:r>
              <a:rPr lang="mn-MN" sz="1400" i="1" dirty="0">
                <a:effectLst>
                  <a:outerShdw blurRad="38100" dist="38100" dir="2700000" algn="tl">
                    <a:srgbClr val="000000">
                      <a:alpha val="43137"/>
                    </a:srgbClr>
                  </a:outerShdw>
                </a:effectLst>
                <a:latin typeface="+mj-lt"/>
                <a:cs typeface="Arial" charset="0"/>
              </a:rPr>
              <a:t>Мөнх цас мөс хайлна</a:t>
            </a:r>
            <a:r>
              <a:rPr lang="en-GB" sz="1400" i="1" dirty="0">
                <a:effectLst>
                  <a:outerShdw blurRad="38100" dist="38100" dir="2700000" algn="tl">
                    <a:srgbClr val="000000">
                      <a:alpha val="43137"/>
                    </a:srgbClr>
                  </a:outerShdw>
                </a:effectLst>
                <a:latin typeface="+mj-lt"/>
                <a:cs typeface="Arial" charset="0"/>
              </a:rPr>
              <a:t>– </a:t>
            </a:r>
            <a:r>
              <a:rPr lang="mn-MN" sz="1400" i="1" dirty="0">
                <a:effectLst>
                  <a:outerShdw blurRad="38100" dist="38100" dir="2700000" algn="tl">
                    <a:srgbClr val="000000">
                      <a:alpha val="43137"/>
                    </a:srgbClr>
                  </a:outerShdw>
                </a:effectLst>
                <a:latin typeface="+mj-lt"/>
                <a:cs typeface="Arial" charset="0"/>
              </a:rPr>
              <a:t>зарим нэгэн бүс нутгууд усны хомсдолд орно</a:t>
            </a:r>
            <a:endParaRPr lang="en-GB" sz="1400" i="1" dirty="0">
              <a:effectLst>
                <a:outerShdw blurRad="38100" dist="38100" dir="2700000" algn="tl">
                  <a:srgbClr val="000000">
                    <a:alpha val="43137"/>
                  </a:srgbClr>
                </a:outerShdw>
              </a:effectLst>
              <a:latin typeface="+mj-lt"/>
              <a:cs typeface="Arial" charset="0"/>
            </a:endParaRPr>
          </a:p>
        </p:txBody>
      </p:sp>
      <p:sp>
        <p:nvSpPr>
          <p:cNvPr id="26657" name="AutoShape 32"/>
          <p:cNvSpPr>
            <a:spLocks noChangeArrowheads="1"/>
          </p:cNvSpPr>
          <p:nvPr/>
        </p:nvSpPr>
        <p:spPr bwMode="auto">
          <a:xfrm>
            <a:off x="1016000" y="4814888"/>
            <a:ext cx="2235200" cy="461962"/>
          </a:xfrm>
          <a:custGeom>
            <a:avLst/>
            <a:gdLst>
              <a:gd name="T0" fmla="*/ 1570849 w 21600"/>
              <a:gd name="T1" fmla="*/ 0 h 21600"/>
              <a:gd name="T2" fmla="*/ 0 w 21600"/>
              <a:gd name="T3" fmla="*/ 342900 h 21600"/>
              <a:gd name="T4" fmla="*/ 1570849 w 21600"/>
              <a:gd name="T5" fmla="*/ 685800 h 21600"/>
              <a:gd name="T6" fmla="*/ 2235200 w 21600"/>
              <a:gd name="T7" fmla="*/ 342900 h 21600"/>
              <a:gd name="T8" fmla="*/ 17694720 60000 65536"/>
              <a:gd name="T9" fmla="*/ 11796480 60000 65536"/>
              <a:gd name="T10" fmla="*/ 5898240 60000 65536"/>
              <a:gd name="T11" fmla="*/ 0 60000 65536"/>
              <a:gd name="T12" fmla="*/ 3375 w 21600"/>
              <a:gd name="T13" fmla="*/ 2025 h 21600"/>
              <a:gd name="T14" fmla="*/ 16384 w 21600"/>
              <a:gd name="T15" fmla="*/ 19575 h 21600"/>
            </a:gdLst>
            <a:ahLst/>
            <a:cxnLst>
              <a:cxn ang="T8">
                <a:pos x="T0" y="T1"/>
              </a:cxn>
              <a:cxn ang="T9">
                <a:pos x="T2" y="T3"/>
              </a:cxn>
              <a:cxn ang="T10">
                <a:pos x="T4" y="T5"/>
              </a:cxn>
              <a:cxn ang="T11">
                <a:pos x="T6" y="T7"/>
              </a:cxn>
            </a:cxnLst>
            <a:rect l="T12" t="T13" r="T14" b="T15"/>
            <a:pathLst>
              <a:path w="21600" h="21600">
                <a:moveTo>
                  <a:pt x="15180" y="0"/>
                </a:moveTo>
                <a:lnTo>
                  <a:pt x="15180" y="2025"/>
                </a:lnTo>
                <a:lnTo>
                  <a:pt x="3375" y="2025"/>
                </a:lnTo>
                <a:lnTo>
                  <a:pt x="3375" y="19575"/>
                </a:lnTo>
                <a:lnTo>
                  <a:pt x="15180" y="19575"/>
                </a:lnTo>
                <a:lnTo>
                  <a:pt x="15180" y="21600"/>
                </a:lnTo>
                <a:lnTo>
                  <a:pt x="21600" y="10800"/>
                </a:lnTo>
                <a:close/>
              </a:path>
              <a:path w="21600" h="21600">
                <a:moveTo>
                  <a:pt x="1350" y="2025"/>
                </a:moveTo>
                <a:lnTo>
                  <a:pt x="1350" y="19575"/>
                </a:lnTo>
                <a:lnTo>
                  <a:pt x="2700" y="19575"/>
                </a:lnTo>
                <a:lnTo>
                  <a:pt x="2700" y="2025"/>
                </a:lnTo>
                <a:close/>
              </a:path>
              <a:path w="21600" h="21600">
                <a:moveTo>
                  <a:pt x="0" y="2025"/>
                </a:moveTo>
                <a:lnTo>
                  <a:pt x="0" y="19575"/>
                </a:lnTo>
                <a:lnTo>
                  <a:pt x="675" y="19575"/>
                </a:lnTo>
                <a:lnTo>
                  <a:pt x="675" y="2025"/>
                </a:lnTo>
                <a:close/>
              </a:path>
            </a:pathLst>
          </a:custGeom>
          <a:gradFill rotWithShape="0">
            <a:gsLst>
              <a:gs pos="0">
                <a:srgbClr val="FFFF66"/>
              </a:gs>
              <a:gs pos="100000">
                <a:srgbClr val="FF0000"/>
              </a:gs>
            </a:gsLst>
            <a:lin ang="0" scaled="1"/>
          </a:gradFill>
          <a:ln w="9525">
            <a:noFill/>
            <a:miter lim="800000"/>
            <a:headEnd/>
            <a:tailEnd/>
          </a:ln>
        </p:spPr>
        <p:txBody>
          <a:bodyPr wrap="none" anchor="ctr"/>
          <a:lstStyle/>
          <a:p>
            <a:pPr algn="ctr" eaLnBrk="1" hangingPunct="1">
              <a:defRPr/>
            </a:pPr>
            <a:endParaRPr lang="en-US">
              <a:latin typeface="+mj-lt"/>
            </a:endParaRPr>
          </a:p>
        </p:txBody>
      </p:sp>
      <p:sp>
        <p:nvSpPr>
          <p:cNvPr id="26658" name="Rectangle 33"/>
          <p:cNvSpPr>
            <a:spLocks noChangeArrowheads="1"/>
          </p:cNvSpPr>
          <p:nvPr/>
        </p:nvSpPr>
        <p:spPr bwMode="auto">
          <a:xfrm>
            <a:off x="1219200" y="4848225"/>
            <a:ext cx="2138363" cy="307975"/>
          </a:xfrm>
          <a:prstGeom prst="rect">
            <a:avLst/>
          </a:prstGeom>
          <a:noFill/>
          <a:ln w="9525">
            <a:noFill/>
            <a:miter lim="800000"/>
            <a:headEnd/>
            <a:tailEnd/>
          </a:ln>
        </p:spPr>
        <p:txBody>
          <a:bodyPr>
            <a:spAutoFit/>
          </a:bodyPr>
          <a:lstStyle/>
          <a:p>
            <a:pPr algn="ctr" eaLnBrk="1" hangingPunct="1">
              <a:defRPr/>
            </a:pPr>
            <a:r>
              <a:rPr lang="mn-MN" sz="1400" i="1" dirty="0">
                <a:effectLst>
                  <a:outerShdw blurRad="38100" dist="38100" dir="2700000" algn="tl">
                    <a:srgbClr val="000000">
                      <a:alpha val="43137"/>
                    </a:srgbClr>
                  </a:outerShdw>
                </a:effectLst>
                <a:latin typeface="+mj-lt"/>
                <a:cs typeface="Arial" charset="0"/>
              </a:rPr>
              <a:t>Шүрэн хаднууд устана</a:t>
            </a:r>
            <a:endParaRPr lang="en-GB" sz="1400" i="1" dirty="0">
              <a:effectLst>
                <a:outerShdw blurRad="38100" dist="38100" dir="2700000" algn="tl">
                  <a:srgbClr val="000000">
                    <a:alpha val="43137"/>
                  </a:srgbClr>
                </a:outerShdw>
              </a:effectLst>
              <a:latin typeface="+mj-lt"/>
            </a:endParaRPr>
          </a:p>
        </p:txBody>
      </p:sp>
      <p:sp>
        <p:nvSpPr>
          <p:cNvPr id="38946" name="Text Box 34"/>
          <p:cNvSpPr txBox="1">
            <a:spLocks noChangeArrowheads="1"/>
          </p:cNvSpPr>
          <p:nvPr/>
        </p:nvSpPr>
        <p:spPr bwMode="auto">
          <a:xfrm>
            <a:off x="142875" y="5491163"/>
            <a:ext cx="1785938" cy="646112"/>
          </a:xfrm>
          <a:prstGeom prst="rect">
            <a:avLst/>
          </a:prstGeom>
          <a:noFill/>
          <a:ln w="9525">
            <a:noFill/>
            <a:miter lim="800000"/>
            <a:headEnd/>
            <a:tailEnd/>
          </a:ln>
          <a:effectLst/>
        </p:spPr>
        <p:txBody>
          <a:bodyPr>
            <a:spAutoFit/>
          </a:bodyPr>
          <a:lstStyle/>
          <a:p>
            <a:pPr algn="ctr" eaLnBrk="1" hangingPunct="1">
              <a:spcBef>
                <a:spcPct val="50000"/>
              </a:spcBef>
              <a:defRPr/>
            </a:pPr>
            <a:r>
              <a:rPr lang="mn-MN" b="1" dirty="0">
                <a:solidFill>
                  <a:srgbClr val="FF0000"/>
                </a:solidFill>
                <a:effectLst>
                  <a:outerShdw blurRad="38100" dist="38100" dir="2700000" algn="tl">
                    <a:srgbClr val="C0C0C0"/>
                  </a:outerShdw>
                </a:effectLst>
                <a:latin typeface="+mj-lt"/>
                <a:cs typeface="Times New Roman" pitchFamily="18" charset="0"/>
              </a:rPr>
              <a:t>Цаг уурын үзэгдэл</a:t>
            </a:r>
            <a:endParaRPr lang="en-GB" b="1" dirty="0">
              <a:solidFill>
                <a:srgbClr val="FF0000"/>
              </a:solidFill>
              <a:effectLst>
                <a:outerShdw blurRad="38100" dist="38100" dir="2700000" algn="tl">
                  <a:srgbClr val="C0C0C0"/>
                </a:outerShdw>
              </a:effectLst>
              <a:latin typeface="+mj-lt"/>
            </a:endParaRPr>
          </a:p>
        </p:txBody>
      </p:sp>
      <p:sp>
        <p:nvSpPr>
          <p:cNvPr id="26660" name="AutoShape 35"/>
          <p:cNvSpPr>
            <a:spLocks noChangeArrowheads="1"/>
          </p:cNvSpPr>
          <p:nvPr/>
        </p:nvSpPr>
        <p:spPr bwMode="auto">
          <a:xfrm>
            <a:off x="1857375" y="5562600"/>
            <a:ext cx="6908800" cy="609600"/>
          </a:xfrm>
          <a:custGeom>
            <a:avLst/>
            <a:gdLst>
              <a:gd name="T0" fmla="*/ 5166886 w 21600"/>
              <a:gd name="T1" fmla="*/ 0 h 21600"/>
              <a:gd name="T2" fmla="*/ 0 w 21600"/>
              <a:gd name="T3" fmla="*/ 304800 h 21600"/>
              <a:gd name="T4" fmla="*/ 5166886 w 21600"/>
              <a:gd name="T5" fmla="*/ 609600 h 21600"/>
              <a:gd name="T6" fmla="*/ 6908800 w 21600"/>
              <a:gd name="T7" fmla="*/ 304800 h 21600"/>
              <a:gd name="T8" fmla="*/ 17694720 60000 65536"/>
              <a:gd name="T9" fmla="*/ 11796480 60000 65536"/>
              <a:gd name="T10" fmla="*/ 5898240 60000 65536"/>
              <a:gd name="T11" fmla="*/ 0 60000 65536"/>
              <a:gd name="T12" fmla="*/ 3375 w 21600"/>
              <a:gd name="T13" fmla="*/ 2200 h 21600"/>
              <a:gd name="T14" fmla="*/ 17263 w 21600"/>
              <a:gd name="T15" fmla="*/ 19400 h 21600"/>
            </a:gdLst>
            <a:ahLst/>
            <a:cxnLst>
              <a:cxn ang="T8">
                <a:pos x="T0" y="T1"/>
              </a:cxn>
              <a:cxn ang="T9">
                <a:pos x="T2" y="T3"/>
              </a:cxn>
              <a:cxn ang="T10">
                <a:pos x="T4" y="T5"/>
              </a:cxn>
              <a:cxn ang="T11">
                <a:pos x="T6" y="T7"/>
              </a:cxn>
            </a:cxnLst>
            <a:rect l="T12" t="T13" r="T14" b="T15"/>
            <a:pathLst>
              <a:path w="21600" h="21600">
                <a:moveTo>
                  <a:pt x="16154" y="0"/>
                </a:moveTo>
                <a:lnTo>
                  <a:pt x="16154" y="2200"/>
                </a:lnTo>
                <a:lnTo>
                  <a:pt x="3375" y="2200"/>
                </a:lnTo>
                <a:lnTo>
                  <a:pt x="3375" y="19400"/>
                </a:lnTo>
                <a:lnTo>
                  <a:pt x="16154" y="19400"/>
                </a:lnTo>
                <a:lnTo>
                  <a:pt x="16154" y="21600"/>
                </a:lnTo>
                <a:lnTo>
                  <a:pt x="21600" y="10800"/>
                </a:lnTo>
                <a:close/>
              </a:path>
              <a:path w="21600" h="21600">
                <a:moveTo>
                  <a:pt x="1350" y="2200"/>
                </a:moveTo>
                <a:lnTo>
                  <a:pt x="1350" y="19400"/>
                </a:lnTo>
                <a:lnTo>
                  <a:pt x="2700" y="19400"/>
                </a:lnTo>
                <a:lnTo>
                  <a:pt x="2700" y="2200"/>
                </a:lnTo>
                <a:close/>
              </a:path>
              <a:path w="21600" h="21600">
                <a:moveTo>
                  <a:pt x="0" y="2200"/>
                </a:moveTo>
                <a:lnTo>
                  <a:pt x="0" y="19400"/>
                </a:lnTo>
                <a:lnTo>
                  <a:pt x="675" y="19400"/>
                </a:lnTo>
                <a:lnTo>
                  <a:pt x="675" y="2200"/>
                </a:lnTo>
                <a:close/>
              </a:path>
            </a:pathLst>
          </a:custGeom>
          <a:gradFill rotWithShape="0">
            <a:gsLst>
              <a:gs pos="0">
                <a:srgbClr val="FFFF66"/>
              </a:gs>
              <a:gs pos="100000">
                <a:srgbClr val="FF0000"/>
              </a:gs>
            </a:gsLst>
            <a:lin ang="0" scaled="1"/>
          </a:gradFill>
          <a:ln w="9525">
            <a:noFill/>
            <a:miter lim="800000"/>
            <a:headEnd/>
            <a:tailEnd/>
          </a:ln>
        </p:spPr>
        <p:txBody>
          <a:bodyPr wrap="none" anchor="ctr"/>
          <a:lstStyle/>
          <a:p>
            <a:pPr algn="ctr" eaLnBrk="1" hangingPunct="1">
              <a:defRPr/>
            </a:pPr>
            <a:endParaRPr lang="en-US">
              <a:latin typeface="+mj-lt"/>
            </a:endParaRPr>
          </a:p>
        </p:txBody>
      </p:sp>
      <p:sp>
        <p:nvSpPr>
          <p:cNvPr id="26661" name="Rectangle 36"/>
          <p:cNvSpPr>
            <a:spLocks noChangeArrowheads="1"/>
          </p:cNvSpPr>
          <p:nvPr/>
        </p:nvSpPr>
        <p:spPr bwMode="auto">
          <a:xfrm>
            <a:off x="2928938" y="5634038"/>
            <a:ext cx="6000750" cy="307975"/>
          </a:xfrm>
          <a:prstGeom prst="rect">
            <a:avLst/>
          </a:prstGeom>
          <a:noFill/>
          <a:ln w="9525">
            <a:noFill/>
            <a:miter lim="800000"/>
            <a:headEnd/>
            <a:tailEnd/>
          </a:ln>
        </p:spPr>
        <p:txBody>
          <a:bodyPr>
            <a:spAutoFit/>
          </a:bodyPr>
          <a:lstStyle/>
          <a:p>
            <a:pPr algn="ctr" eaLnBrk="1" hangingPunct="1">
              <a:spcBef>
                <a:spcPct val="50000"/>
              </a:spcBef>
              <a:defRPr/>
            </a:pPr>
            <a:r>
              <a:rPr lang="mn-MN" sz="1400" i="1" dirty="0">
                <a:effectLst>
                  <a:outerShdw blurRad="38100" dist="38100" dir="2700000" algn="tl">
                    <a:srgbClr val="000000">
                      <a:alpha val="43137"/>
                    </a:srgbClr>
                  </a:outerShdw>
                </a:effectLst>
                <a:latin typeface="+mj-lt"/>
              </a:rPr>
              <a:t>Хүчтэй салхи шуурга, ойн түймэр, үер, ган зудын давтамж нэмэгдэнэ.</a:t>
            </a:r>
            <a:endParaRPr lang="en-GB" sz="1400" i="1" dirty="0">
              <a:effectLst>
                <a:outerShdw blurRad="38100" dist="38100" dir="2700000" algn="tl">
                  <a:srgbClr val="000000">
                    <a:alpha val="43137"/>
                  </a:srgbClr>
                </a:outerShdw>
              </a:effectLst>
              <a:latin typeface="+mj-lt"/>
            </a:endParaRPr>
          </a:p>
        </p:txBody>
      </p:sp>
      <p:sp>
        <p:nvSpPr>
          <p:cNvPr id="26662" name="AutoShape 37"/>
          <p:cNvSpPr>
            <a:spLocks noChangeArrowheads="1"/>
          </p:cNvSpPr>
          <p:nvPr/>
        </p:nvSpPr>
        <p:spPr bwMode="auto">
          <a:xfrm>
            <a:off x="1219200" y="2095500"/>
            <a:ext cx="3352800" cy="609600"/>
          </a:xfrm>
          <a:custGeom>
            <a:avLst/>
            <a:gdLst>
              <a:gd name="T0" fmla="*/ 2458720 w 21600"/>
              <a:gd name="T1" fmla="*/ 0 h 21600"/>
              <a:gd name="T2" fmla="*/ 0 w 21600"/>
              <a:gd name="T3" fmla="*/ 304800 h 21600"/>
              <a:gd name="T4" fmla="*/ 2458720 w 21600"/>
              <a:gd name="T5" fmla="*/ 609600 h 21600"/>
              <a:gd name="T6" fmla="*/ 3352800 w 21600"/>
              <a:gd name="T7" fmla="*/ 304800 h 21600"/>
              <a:gd name="T8" fmla="*/ 17694720 60000 65536"/>
              <a:gd name="T9" fmla="*/ 11796480 60000 65536"/>
              <a:gd name="T10" fmla="*/ 5898240 60000 65536"/>
              <a:gd name="T11" fmla="*/ 0 60000 65536"/>
              <a:gd name="T12" fmla="*/ 3375 w 21600"/>
              <a:gd name="T13" fmla="*/ 2700 h 21600"/>
              <a:gd name="T14" fmla="*/ 17280 w 21600"/>
              <a:gd name="T15" fmla="*/ 18900 h 21600"/>
            </a:gdLst>
            <a:ahLst/>
            <a:cxnLst>
              <a:cxn ang="T8">
                <a:pos x="T0" y="T1"/>
              </a:cxn>
              <a:cxn ang="T9">
                <a:pos x="T2" y="T3"/>
              </a:cxn>
              <a:cxn ang="T10">
                <a:pos x="T4" y="T5"/>
              </a:cxn>
              <a:cxn ang="T11">
                <a:pos x="T6" y="T7"/>
              </a:cxn>
            </a:cxnLst>
            <a:rect l="T12" t="T13" r="T14" b="T15"/>
            <a:pathLst>
              <a:path w="21600" h="21600">
                <a:moveTo>
                  <a:pt x="15840" y="0"/>
                </a:moveTo>
                <a:lnTo>
                  <a:pt x="15840" y="2700"/>
                </a:lnTo>
                <a:lnTo>
                  <a:pt x="3375" y="2700"/>
                </a:lnTo>
                <a:lnTo>
                  <a:pt x="3375" y="18900"/>
                </a:lnTo>
                <a:lnTo>
                  <a:pt x="15840" y="18900"/>
                </a:lnTo>
                <a:lnTo>
                  <a:pt x="15840" y="21600"/>
                </a:lnTo>
                <a:lnTo>
                  <a:pt x="21600" y="10800"/>
                </a:lnTo>
                <a:close/>
              </a:path>
              <a:path w="21600" h="21600">
                <a:moveTo>
                  <a:pt x="1350" y="2700"/>
                </a:moveTo>
                <a:lnTo>
                  <a:pt x="1350" y="18900"/>
                </a:lnTo>
                <a:lnTo>
                  <a:pt x="2700" y="18900"/>
                </a:lnTo>
                <a:lnTo>
                  <a:pt x="2700" y="2700"/>
                </a:lnTo>
                <a:close/>
              </a:path>
              <a:path w="21600" h="21600">
                <a:moveTo>
                  <a:pt x="0" y="2700"/>
                </a:moveTo>
                <a:lnTo>
                  <a:pt x="0" y="18900"/>
                </a:lnTo>
                <a:lnTo>
                  <a:pt x="675" y="18900"/>
                </a:lnTo>
                <a:lnTo>
                  <a:pt x="675" y="2700"/>
                </a:lnTo>
                <a:close/>
              </a:path>
            </a:pathLst>
          </a:custGeom>
          <a:gradFill rotWithShape="0">
            <a:gsLst>
              <a:gs pos="0">
                <a:srgbClr val="99CC00"/>
              </a:gs>
              <a:gs pos="100000">
                <a:srgbClr val="FFFF00"/>
              </a:gs>
            </a:gsLst>
            <a:lin ang="0" scaled="1"/>
          </a:gradFill>
          <a:ln w="9525">
            <a:noFill/>
            <a:miter lim="800000"/>
            <a:headEnd/>
            <a:tailEnd/>
          </a:ln>
        </p:spPr>
        <p:txBody>
          <a:bodyPr wrap="none" anchor="ctr"/>
          <a:lstStyle/>
          <a:p>
            <a:pPr algn="ctr" eaLnBrk="1" hangingPunct="1">
              <a:defRPr/>
            </a:pPr>
            <a:endParaRPr lang="en-US">
              <a:latin typeface="+mj-lt"/>
            </a:endParaRPr>
          </a:p>
        </p:txBody>
      </p:sp>
      <p:sp>
        <p:nvSpPr>
          <p:cNvPr id="26663" name="Rectangle 38"/>
          <p:cNvSpPr>
            <a:spLocks noChangeArrowheads="1"/>
          </p:cNvSpPr>
          <p:nvPr/>
        </p:nvSpPr>
        <p:spPr bwMode="auto">
          <a:xfrm>
            <a:off x="1714500" y="2181225"/>
            <a:ext cx="2786063" cy="523875"/>
          </a:xfrm>
          <a:prstGeom prst="rect">
            <a:avLst/>
          </a:prstGeom>
          <a:noFill/>
          <a:ln w="9525">
            <a:noFill/>
            <a:miter lim="800000"/>
            <a:headEnd/>
            <a:tailEnd/>
          </a:ln>
        </p:spPr>
        <p:txBody>
          <a:bodyPr>
            <a:spAutoFit/>
          </a:bodyPr>
          <a:lstStyle/>
          <a:p>
            <a:pPr algn="ctr" eaLnBrk="1" hangingPunct="1">
              <a:defRPr/>
            </a:pPr>
            <a:r>
              <a:rPr lang="mn-MN" sz="1400" i="1" dirty="0">
                <a:effectLst>
                  <a:outerShdw blurRad="38100" dist="38100" dir="2700000" algn="tl">
                    <a:srgbClr val="000000">
                      <a:alpha val="43137"/>
                    </a:srgbClr>
                  </a:outerShdw>
                </a:effectLst>
                <a:latin typeface="+mj-lt"/>
                <a:cs typeface="Arial" charset="0"/>
              </a:rPr>
              <a:t>Өндөр бүсийн орнуудын ургац нэмэгдэх магадлалтай </a:t>
            </a:r>
            <a:endParaRPr lang="en-GB" sz="1400" i="1" dirty="0">
              <a:effectLst>
                <a:outerShdw blurRad="38100" dist="38100" dir="2700000" algn="tl">
                  <a:srgbClr val="000000">
                    <a:alpha val="43137"/>
                  </a:srgbClr>
                </a:outerShdw>
              </a:effectLst>
              <a:latin typeface="+mj-lt"/>
            </a:endParaRPr>
          </a:p>
        </p:txBody>
      </p:sp>
      <p:sp>
        <p:nvSpPr>
          <p:cNvPr id="26664" name="Line 39"/>
          <p:cNvSpPr>
            <a:spLocks noChangeShapeType="1"/>
          </p:cNvSpPr>
          <p:nvPr/>
        </p:nvSpPr>
        <p:spPr bwMode="auto">
          <a:xfrm>
            <a:off x="1981200" y="3133725"/>
            <a:ext cx="3733800" cy="0"/>
          </a:xfrm>
          <a:prstGeom prst="line">
            <a:avLst/>
          </a:prstGeom>
          <a:noFill/>
          <a:ln w="76200">
            <a:solidFill>
              <a:schemeClr val="tx1"/>
            </a:solidFill>
            <a:round/>
            <a:headEnd/>
            <a:tailEnd type="oval" w="med" len="med"/>
          </a:ln>
        </p:spPr>
        <p:txBody>
          <a:bodyPr wrap="none"/>
          <a:lstStyle/>
          <a:p>
            <a:pPr algn="ctr" eaLnBrk="1" hangingPunct="1">
              <a:defRPr/>
            </a:pPr>
            <a:endParaRPr lang="en-US">
              <a:latin typeface="+mj-lt"/>
            </a:endParaRPr>
          </a:p>
        </p:txBody>
      </p:sp>
      <p:sp>
        <p:nvSpPr>
          <p:cNvPr id="26665" name="Line 40"/>
          <p:cNvSpPr>
            <a:spLocks noChangeShapeType="1"/>
          </p:cNvSpPr>
          <p:nvPr/>
        </p:nvSpPr>
        <p:spPr bwMode="auto">
          <a:xfrm>
            <a:off x="4343400" y="5419725"/>
            <a:ext cx="4343400" cy="0"/>
          </a:xfrm>
          <a:prstGeom prst="line">
            <a:avLst/>
          </a:prstGeom>
          <a:noFill/>
          <a:ln w="76200">
            <a:solidFill>
              <a:schemeClr val="tx1"/>
            </a:solidFill>
            <a:round/>
            <a:headEnd/>
            <a:tailEnd type="oval" w="med" len="med"/>
          </a:ln>
        </p:spPr>
        <p:txBody>
          <a:bodyPr wrap="none"/>
          <a:lstStyle/>
          <a:p>
            <a:pPr algn="ctr" eaLnBrk="1" hangingPunct="1">
              <a:defRPr/>
            </a:pPr>
            <a:endParaRPr lang="en-US">
              <a:latin typeface="+mj-lt"/>
            </a:endParaRPr>
          </a:p>
        </p:txBody>
      </p:sp>
      <p:sp>
        <p:nvSpPr>
          <p:cNvPr id="26666" name="Text Box 41"/>
          <p:cNvSpPr txBox="1">
            <a:spLocks noChangeArrowheads="1"/>
          </p:cNvSpPr>
          <p:nvPr/>
        </p:nvSpPr>
        <p:spPr bwMode="auto">
          <a:xfrm>
            <a:off x="3657600" y="2762250"/>
            <a:ext cx="1985963" cy="338138"/>
          </a:xfrm>
          <a:prstGeom prst="rect">
            <a:avLst/>
          </a:prstGeom>
          <a:noFill/>
          <a:ln w="9525">
            <a:noFill/>
            <a:miter lim="800000"/>
            <a:headEnd/>
            <a:tailEnd/>
          </a:ln>
        </p:spPr>
        <p:txBody>
          <a:bodyPr>
            <a:spAutoFit/>
          </a:bodyPr>
          <a:lstStyle/>
          <a:p>
            <a:pPr algn="r" eaLnBrk="1" hangingPunct="1">
              <a:spcBef>
                <a:spcPct val="50000"/>
              </a:spcBef>
              <a:defRPr/>
            </a:pPr>
            <a:r>
              <a:rPr lang="en-US" sz="1600" b="1" dirty="0">
                <a:latin typeface="+mj-lt"/>
              </a:rPr>
              <a:t>450 </a:t>
            </a:r>
            <a:r>
              <a:rPr lang="en-US" sz="1600" b="1" dirty="0" err="1">
                <a:latin typeface="+mj-lt"/>
              </a:rPr>
              <a:t>ppm</a:t>
            </a:r>
            <a:r>
              <a:rPr lang="en-US" sz="1600" b="1" dirty="0">
                <a:latin typeface="+mj-lt"/>
              </a:rPr>
              <a:t> CO2 </a:t>
            </a:r>
          </a:p>
        </p:txBody>
      </p:sp>
      <p:sp>
        <p:nvSpPr>
          <p:cNvPr id="26667" name="Text Box 42"/>
          <p:cNvSpPr txBox="1">
            <a:spLocks noChangeArrowheads="1"/>
          </p:cNvSpPr>
          <p:nvPr/>
        </p:nvSpPr>
        <p:spPr bwMode="auto">
          <a:xfrm>
            <a:off x="4857750" y="5062538"/>
            <a:ext cx="1981200" cy="336550"/>
          </a:xfrm>
          <a:prstGeom prst="rect">
            <a:avLst/>
          </a:prstGeom>
          <a:noFill/>
          <a:ln w="9525">
            <a:noFill/>
            <a:miter lim="800000"/>
            <a:headEnd/>
            <a:tailEnd/>
          </a:ln>
        </p:spPr>
        <p:txBody>
          <a:bodyPr>
            <a:spAutoFit/>
          </a:bodyPr>
          <a:lstStyle/>
          <a:p>
            <a:pPr algn="r" eaLnBrk="1" hangingPunct="1">
              <a:spcBef>
                <a:spcPct val="50000"/>
              </a:spcBef>
              <a:defRPr/>
            </a:pPr>
            <a:r>
              <a:rPr lang="mn-MN" sz="1600" b="1" dirty="0">
                <a:effectLst>
                  <a:outerShdw blurRad="38100" dist="38100" dir="2700000" algn="tl">
                    <a:srgbClr val="000000">
                      <a:alpha val="43137"/>
                    </a:srgbClr>
                  </a:outerShdw>
                </a:effectLst>
                <a:latin typeface="+mj-lt"/>
              </a:rPr>
              <a:t>5</a:t>
            </a:r>
            <a:r>
              <a:rPr lang="en-US" sz="1600" b="1" dirty="0">
                <a:effectLst>
                  <a:outerShdw blurRad="38100" dist="38100" dir="2700000" algn="tl">
                    <a:srgbClr val="000000">
                      <a:alpha val="43137"/>
                    </a:srgbClr>
                  </a:outerShdw>
                </a:effectLst>
                <a:latin typeface="+mj-lt"/>
              </a:rPr>
              <a:t>50 ppm CO2</a:t>
            </a:r>
          </a:p>
        </p:txBody>
      </p:sp>
      <p:sp>
        <p:nvSpPr>
          <p:cNvPr id="26668" name="Rectangle 43"/>
          <p:cNvSpPr>
            <a:spLocks noGrp="1" noChangeArrowheads="1"/>
          </p:cNvSpPr>
          <p:nvPr>
            <p:ph type="title"/>
          </p:nvPr>
        </p:nvSpPr>
        <p:spPr>
          <a:xfrm>
            <a:off x="295275" y="852487"/>
            <a:ext cx="8553450" cy="671513"/>
          </a:xfrm>
        </p:spPr>
        <p:txBody>
          <a:bodyPr>
            <a:normAutofit/>
          </a:bodyPr>
          <a:lstStyle/>
          <a:p>
            <a:pPr eaLnBrk="1" hangingPunct="1">
              <a:lnSpc>
                <a:spcPct val="80000"/>
              </a:lnSpc>
              <a:defRPr/>
            </a:pPr>
            <a:r>
              <a:rPr lang="mn-MN" sz="2400" dirty="0" smtClean="0">
                <a:effectLst>
                  <a:outerShdw blurRad="38100" dist="38100" dir="2700000" algn="tl">
                    <a:srgbClr val="000000">
                      <a:alpha val="43137"/>
                    </a:srgbClr>
                  </a:outerShdw>
                </a:effectLst>
                <a:cs typeface="Arial" pitchFamily="34" charset="0"/>
              </a:rPr>
              <a:t>Дэлхийн дулаарлын нөлөөлөл</a:t>
            </a:r>
            <a:endParaRPr lang="en-GB" sz="2400" dirty="0" smtClean="0">
              <a:effectLst>
                <a:outerShdw blurRad="38100" dist="38100" dir="2700000" algn="tl">
                  <a:srgbClr val="000000">
                    <a:alpha val="43137"/>
                  </a:srgbClr>
                </a:outerShdw>
              </a:effectLst>
              <a:cs typeface="Arial" pitchFamily="34" charset="0"/>
            </a:endParaRPr>
          </a:p>
        </p:txBody>
      </p:sp>
      <p:sp>
        <p:nvSpPr>
          <p:cNvPr id="26669" name="Text Box 44"/>
          <p:cNvSpPr txBox="1">
            <a:spLocks noChangeArrowheads="1"/>
          </p:cNvSpPr>
          <p:nvPr/>
        </p:nvSpPr>
        <p:spPr bwMode="auto">
          <a:xfrm>
            <a:off x="4572000" y="6215063"/>
            <a:ext cx="4176712" cy="276225"/>
          </a:xfrm>
          <a:prstGeom prst="rect">
            <a:avLst/>
          </a:prstGeom>
          <a:noFill/>
          <a:ln w="9525">
            <a:noFill/>
            <a:miter lim="800000"/>
            <a:headEnd/>
            <a:tailEnd/>
          </a:ln>
        </p:spPr>
        <p:txBody>
          <a:bodyPr>
            <a:spAutoFit/>
          </a:bodyPr>
          <a:lstStyle/>
          <a:p>
            <a:pPr algn="ctr" eaLnBrk="1" hangingPunct="1">
              <a:spcBef>
                <a:spcPct val="50000"/>
              </a:spcBef>
              <a:defRPr/>
            </a:pPr>
            <a:r>
              <a:rPr lang="en-US" sz="1200" dirty="0">
                <a:latin typeface="+mj-lt"/>
              </a:rPr>
              <a:t>Source: L. Rudolph, 2008</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1396</TotalTime>
  <Words>3523</Words>
  <Application>Microsoft Office PowerPoint</Application>
  <PresentationFormat>On-screen Show (4:3)</PresentationFormat>
  <Paragraphs>213</Paragraphs>
  <Slides>55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ＭＳ Ｐゴシック</vt:lpstr>
      <vt:lpstr>75 Helvetica Bold</vt:lpstr>
      <vt:lpstr>AGKornelia Mon</vt:lpstr>
      <vt:lpstr>Arial</vt:lpstr>
      <vt:lpstr>Calibri</vt:lpstr>
      <vt:lpstr>Times New Roman</vt:lpstr>
      <vt:lpstr>Times New Roman Mon</vt:lpstr>
      <vt:lpstr>Office Theme</vt:lpstr>
      <vt:lpstr>PowerPoint Presentation</vt:lpstr>
      <vt:lpstr>Уур амьсгал гэж юу вэ? Нар нь уур амьсгалын системийг хөтлөгч гол хүч юм</vt:lpstr>
      <vt:lpstr>Уур амьсгалын өөрчлөлт гэж юу вэ?</vt:lpstr>
      <vt:lpstr>Хүлэмжийн хийн үзэгдэл гэж юу вэ? </vt:lpstr>
      <vt:lpstr>Дэлхийн агаар мандал дахь нүүрстөрөгчийн давхар исэлийн өөрчлөлт</vt:lpstr>
      <vt:lpstr>PowerPoint Presentation</vt:lpstr>
      <vt:lpstr>PowerPoint Presentation</vt:lpstr>
      <vt:lpstr>PowerPoint Presentation</vt:lpstr>
      <vt:lpstr>Дэлхийн дулаарлын нөлөөлөл</vt:lpstr>
      <vt:lpstr>PowerPoint Presentation</vt:lpstr>
      <vt:lpstr>PowerPoint Presentation</vt:lpstr>
      <vt:lpstr>PowerPoint Presentation</vt:lpstr>
      <vt:lpstr>PowerPoint Presentation</vt:lpstr>
      <vt:lpstr>Г.Даваагийн хийсэн судалгаанаас үзэхэд манай орны мөстөлийн талбай сүүлийн 70 орчим жилд нийтдээ 27.8 хувиар багассан ба мөстөлийн усны нийт эзлэхүүн 40 орчим хувиар буурчээ.   Потанины мөсөн голын хайлалтын нийлбэр 2004-2011 онд  2977-2998 м өндөрт 29.44-33.72 м, 3033-3057 м өндөрт 25.34-28.06 м, 3116-3123 м өндөрт 21.68-25.37 м, 3234-3247 м өндөрт 19.54-23.00м,                         3339-3366 м өндөрт 13.05-19.24 м зузаан мөс хайлсан байна.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Уур амьсгалын өөрчлөлтөд дасан зохицохуй</vt:lpstr>
      <vt:lpstr>PowerPoint Presentation</vt:lpstr>
      <vt:lpstr>PowerPoint Presentation</vt:lpstr>
      <vt:lpstr>PowerPoint Presentation</vt:lpstr>
      <vt:lpstr>Уур амьсгалын өөрчлөлтийн үндэсний хөтөлбөр</vt:lpstr>
      <vt:lpstr>PowerPoint Presentation</vt:lpstr>
      <vt:lpstr>PowerPoint Presentation</vt:lpstr>
      <vt:lpstr>PowerPoint Presentation</vt:lpstr>
      <vt:lpstr>PowerPoint Presentation</vt:lpstr>
      <vt:lpstr>Уур амьсгалын  өөрчлөлтөд нийгмийн дасан зохицохуй  </vt:lpstr>
      <vt:lpstr>Уур амьсгалын өөрчлөлтөөс эрүүл мэндэд үзүүлэх сөрөг нөлөөлөл</vt:lpstr>
      <vt:lpstr>ХЭРХЭН УРЬДЧИЛАН СЭРГИЙЛЭХ ВЭ?</vt:lpstr>
      <vt:lpstr>Уур амьсгалын өөрчлөлтөд ойн дасан зохицохуй</vt:lpstr>
      <vt:lpstr>Нэр томъёоны тодорхойлолт</vt:lpstr>
      <vt:lpstr>Нэр томьёоны тодорхойлолт</vt:lpstr>
      <vt:lpstr>Нэр томьёоны тодорхойлолт</vt:lpstr>
      <vt:lpstr>Дэлхийн ойн нөөц</vt:lpstr>
      <vt:lpstr>Ойн нөөц</vt:lpstr>
      <vt:lpstr>Ой үржүүлгийн газрын талбай ихтэй 10 улс</vt:lpstr>
      <vt:lpstr>PowerPoint Presentation</vt:lpstr>
      <vt:lpstr>Монгол орны ойн тархалт</vt:lpstr>
      <vt:lpstr>Ойн сангийн ангилал</vt:lpstr>
      <vt:lpstr>PowerPoint Presentation</vt:lpstr>
      <vt:lpstr>PowerPoint Presentation</vt:lpstr>
      <vt:lpstr>PowerPoint Presentation</vt:lpstr>
      <vt:lpstr>PowerPoint Presentation</vt:lpstr>
      <vt:lpstr>Мал аж ахуйн салбараас ялгарах хүлэмжийн хий</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Уур амьсгалын өөрчлөт Монголд</dc:title>
  <dc:creator>USER</dc:creator>
  <cp:lastModifiedBy>Tumurchudur Lkham</cp:lastModifiedBy>
  <cp:revision>111</cp:revision>
  <dcterms:created xsi:type="dcterms:W3CDTF">2016-03-24T10:25:53Z</dcterms:created>
  <dcterms:modified xsi:type="dcterms:W3CDTF">2016-12-05T05:54:22Z</dcterms:modified>
</cp:coreProperties>
</file>