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0" r:id="rId3"/>
    <p:sldId id="281" r:id="rId4"/>
    <p:sldId id="282" r:id="rId5"/>
    <p:sldId id="283" r:id="rId6"/>
    <p:sldId id="284" r:id="rId7"/>
    <p:sldId id="285" r:id="rId8"/>
    <p:sldId id="297" r:id="rId9"/>
    <p:sldId id="286" r:id="rId10"/>
    <p:sldId id="258" r:id="rId11"/>
    <p:sldId id="259" r:id="rId12"/>
    <p:sldId id="260" r:id="rId13"/>
    <p:sldId id="261" r:id="rId14"/>
    <p:sldId id="262" r:id="rId15"/>
    <p:sldId id="263" r:id="rId16"/>
    <p:sldId id="264" r:id="rId17"/>
    <p:sldId id="265" r:id="rId18"/>
    <p:sldId id="292" r:id="rId19"/>
    <p:sldId id="266" r:id="rId20"/>
    <p:sldId id="287" r:id="rId21"/>
    <p:sldId id="267" r:id="rId22"/>
    <p:sldId id="288" r:id="rId23"/>
    <p:sldId id="268" r:id="rId24"/>
    <p:sldId id="298" r:id="rId25"/>
    <p:sldId id="269" r:id="rId26"/>
    <p:sldId id="270" r:id="rId27"/>
    <p:sldId id="271" r:id="rId28"/>
    <p:sldId id="272" r:id="rId29"/>
    <p:sldId id="273" r:id="rId30"/>
    <p:sldId id="274" r:id="rId31"/>
    <p:sldId id="275" r:id="rId32"/>
    <p:sldId id="276" r:id="rId33"/>
    <p:sldId id="277" r:id="rId34"/>
    <p:sldId id="278" r:id="rId35"/>
    <p:sldId id="294" r:id="rId36"/>
    <p:sldId id="295" r:id="rId37"/>
    <p:sldId id="296" r:id="rId38"/>
    <p:sldId id="289"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42" autoAdjust="0"/>
  </p:normalViewPr>
  <p:slideViewPr>
    <p:cSldViewPr>
      <p:cViewPr varScale="1">
        <p:scale>
          <a:sx n="66" d="100"/>
          <a:sy n="66"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19CEE-BDE1-49F5-8996-AFBF1585D222}" type="datetimeFigureOut">
              <a:rPr lang="en-US" smtClean="0"/>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A445B-B82A-43A1-A85A-F1A304415ED4}" type="slidenum">
              <a:rPr lang="en-US" smtClean="0"/>
              <a:pPr/>
              <a:t>‹#›</a:t>
            </a:fld>
            <a:endParaRPr lang="en-US"/>
          </a:p>
        </p:txBody>
      </p:sp>
    </p:spTree>
    <p:extLst>
      <p:ext uri="{BB962C8B-B14F-4D97-AF65-F5344CB8AC3E}">
        <p14:creationId xmlns="" xmlns:p14="http://schemas.microsoft.com/office/powerpoint/2010/main" val="2826126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Эдгээр нь бичил биетнийг биотехнологийн судалгааны “маш тохиромжтой” объект болгон хувиргадаг юм</a:t>
            </a:r>
            <a:endParaRPr lang="en-US" dirty="0"/>
          </a:p>
        </p:txBody>
      </p:sp>
      <p:sp>
        <p:nvSpPr>
          <p:cNvPr id="4" name="Slide Number Placeholder 3"/>
          <p:cNvSpPr>
            <a:spLocks noGrp="1"/>
          </p:cNvSpPr>
          <p:nvPr>
            <p:ph type="sldNum" sz="quarter" idx="10"/>
          </p:nvPr>
        </p:nvSpPr>
        <p:spPr/>
        <p:txBody>
          <a:bodyPr/>
          <a:lstStyle/>
          <a:p>
            <a:fld id="{FE2A445B-B82A-43A1-A85A-F1A304415ED4}" type="slidenum">
              <a:rPr lang="en-US" smtClean="0"/>
              <a:pPr/>
              <a:t>7</a:t>
            </a:fld>
            <a:endParaRPr lang="en-US"/>
          </a:p>
        </p:txBody>
      </p:sp>
    </p:spTree>
    <p:extLst>
      <p:ext uri="{BB962C8B-B14F-4D97-AF65-F5344CB8AC3E}">
        <p14:creationId xmlns="" xmlns:p14="http://schemas.microsoft.com/office/powerpoint/2010/main" val="1529697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200" kern="1200" baseline="0" dirty="0" smtClean="0">
                <a:solidFill>
                  <a:schemeClr val="tx1"/>
                </a:solidFill>
                <a:latin typeface="Arial" panose="020B0604020202020204" pitchFamily="34" charset="0"/>
                <a:ea typeface="+mn-ea"/>
                <a:cs typeface="+mn-cs"/>
              </a:rPr>
              <a:t>Харь амьтан, ургамлын зохицуулалт нь манай улсад харьцангуй шинэ асуудал бөгөөд эхлэлийн хэмжээнд байна 	</a:t>
            </a:r>
          </a:p>
          <a:p>
            <a:pPr marL="0" marR="0" indent="0" algn="l" defTabSz="914400" rtl="0" eaLnBrk="1" fontAlgn="auto" latinLnBrk="0" hangingPunct="1">
              <a:lnSpc>
                <a:spcPct val="100000"/>
              </a:lnSpc>
              <a:spcBef>
                <a:spcPts val="0"/>
              </a:spcBef>
              <a:spcAft>
                <a:spcPts val="0"/>
              </a:spcAft>
              <a:buClrTx/>
              <a:buSzTx/>
              <a:buFontTx/>
              <a:buNone/>
              <a:tabLst/>
              <a:defRPr/>
            </a:pPr>
            <a:r>
              <a:rPr lang="mn-MN" sz="1200" kern="1200" baseline="0" dirty="0" smtClean="0">
                <a:solidFill>
                  <a:schemeClr val="tx1"/>
                </a:solidFill>
                <a:latin typeface="Arial" panose="020B0604020202020204" pitchFamily="34" charset="0"/>
                <a:ea typeface="+mn-ea"/>
                <a:cs typeface="+mn-cs"/>
              </a:rPr>
              <a:t>харь амьтан, ургамлын аюулаас урьдчилан сэргийлэх зорилгоор зориудаар болон санамсаргүйгээр зөөвөрлөгдөн ирж нутагших харь зүйлийн бүртгэл хөтлөх, түрэмгийлэгч харь амьтан, ургамлыг судлах, устгах зэрэг зохицуулалтыг боловсронгуй болгох, хэрэгжүүлэх шаардлага зүй ёсоор тулгарч байна. 	</a:t>
            </a:r>
          </a:p>
          <a:p>
            <a:pPr marL="0" marR="0" indent="0" algn="l" defTabSz="914400" rtl="0" eaLnBrk="1" fontAlgn="auto" latinLnBrk="0" hangingPunct="1">
              <a:lnSpc>
                <a:spcPct val="100000"/>
              </a:lnSpc>
              <a:spcBef>
                <a:spcPts val="0"/>
              </a:spcBef>
              <a:spcAft>
                <a:spcPts val="0"/>
              </a:spcAft>
              <a:buClrTx/>
              <a:buSzTx/>
              <a:buFontTx/>
              <a:buNone/>
              <a:tabLst/>
              <a:defRPr/>
            </a:pPr>
            <a:r>
              <a:rPr lang="mn-MN" sz="1200" kern="1200" baseline="0" dirty="0" smtClean="0">
                <a:solidFill>
                  <a:schemeClr val="tx1"/>
                </a:solidFill>
                <a:latin typeface="Arial" panose="020B0604020202020204" pitchFamily="34" charset="0"/>
                <a:ea typeface="+mn-ea"/>
                <a:cs typeface="+mn-cs"/>
              </a:rPr>
              <a:t>Монгол Улсын Их Хурлаас баталсан Үндэсний аюулгүй байдлын үзэл баримтлалын биологийн олон янз байдлыг хадгалах, нөөцийн хомсдлоос сэргийлэх гэсэн бүрэлдэхүүн хэсэгт харь зүйлийн амьтан, ургамал, бичил биетнийг нутагшуулахдаа биологийн олон янз байдлын удмын санд өөрчлөлт гарахаас сэргийлэх, хяналт тавих тогтолцоог бүрдүүлэхээр тусгасан. Мөн шинэчлэн батлагдсан Амьтны тухай хуулийн хүрээнд “Харь амьтныг ашиглах журам”-ыг хэрэгжүүлэх Байгалийн ургамлын тухай хуулийн хүрээнд харь ургамлыг байгальд тарималжуулах зөвшөөрөл олгох зохицуулалтыг тусган хэрэгжүүлж байна. Түүнчлэн Биологийн олон янз байдлын тухай конвенцийг хэрэгжүүлэх Үндэсний тавдугаар тайланд харь зүйлийн асуудлыг анхаарах шаардлагатайг зөвлөмж болгосон зэрэг нь харь зүйл амьтан, ургамлын асуудлыг томъёолох үндэслэл болж байна.	</a:t>
            </a:r>
          </a:p>
          <a:p>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19</a:t>
            </a:fld>
            <a:endParaRPr lang="en-US" dirty="0"/>
          </a:p>
        </p:txBody>
      </p:sp>
    </p:spTree>
    <p:extLst>
      <p:ext uri="{BB962C8B-B14F-4D97-AF65-F5344CB8AC3E}">
        <p14:creationId xmlns="" xmlns:p14="http://schemas.microsoft.com/office/powerpoint/2010/main" val="9415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baseline="0" dirty="0" smtClean="0">
                <a:solidFill>
                  <a:schemeClr val="tx1"/>
                </a:solidFill>
                <a:latin typeface="Arial" panose="020B0604020202020204" pitchFamily="34" charset="0"/>
                <a:ea typeface="+mn-ea"/>
                <a:cs typeface="+mn-cs"/>
              </a:rPr>
              <a:t>Монгол орны унаган, нэн ховор, ховор амьтныг хамгаалах, зохистой ашиглах, өсгөн үржүүлэх бодлого, эрх зүйн орчинг бүрдүүлэхэд багагүй арга хэмжээг авч ирсэн ч санхүүгийн дутагдалтай байдал, салбар хоорондын уялдаа, нутгийн иргэдийн ойлголт дутмагаас хэрэгжилт удаашралтай байна. 	</a:t>
            </a:r>
          </a:p>
          <a:p>
            <a:r>
              <a:rPr lang="mn-MN" sz="1200" dirty="0" smtClean="0"/>
              <a:t>Биологийн олон янз байдалд шууд нөлөөлдөг өөр нэг дарамт нь олзворын агнуур, болон бусад байгалийн нөөц ашигласны төлбөрийн орлогыг төсвийн бүрдүүлэлтэд шууд тусгаж төлөвлөснөөс үүсч байна.</a:t>
            </a:r>
            <a:r>
              <a:rPr lang="mn-MN" sz="1200" baseline="0" dirty="0" smtClean="0"/>
              <a:t> </a:t>
            </a:r>
            <a:r>
              <a:rPr lang="mn-MN" sz="1200" dirty="0" smtClean="0"/>
              <a:t>Төсөв бүрдүүлэх зорилгоор 1962 оноос өдгөөг хүртэл зарим ховор амьтныг спорт болон олзворын агнуурын чиглэлээр тусгай зориулалтаар төлбөртэйгээр агнуулж, бариулж ирсэн. Өнгөрсөн хугацаанд жилд 50-70 угалз зарим жилд 150 угалз, 300 орчим тэхийг гадаадын анчдаар агнуулан улсын төсөвд орлогыг нь төвлөрүүлж байсан. Тухайлбал, тусгай зориулалттай агнуурын 2012 оны гүйцэтгэлээр нийт 50 угалз, 102 тэх, 3 халиун буга, 44 цагаан зээр, 13 бор гөрөөс, 7 саарал чоно, 150 идлэг шонхор, 545 толгой агнуурын шувууг гадаадын анчдад агнуулж, спорт загасчлал хийх 260 гадаадын загасчныг хүлээн авч ангийн төлбөр, хураамжийн орлогоос 3,5 тэрбум төгрөгийг улсын төсөвт төвлөрүүлсэн байна. </a:t>
            </a:r>
          </a:p>
          <a:p>
            <a:r>
              <a:rPr lang="mn-MN" sz="1200" dirty="0" smtClean="0"/>
              <a:t>2003 онд улсын төсөвт олзворын агнуур, идлэг шонхорын худалдаанаас 4,79 тэрбум төгрөг төвлөрүүлсөн нь байгалийн нөөц ашиглалтаас төсөвт оруулсан орлогын хэмжээгээрээ уул уурхайн лиценз, газар ашиглалтын төлбөрийн хураамжийн дараа орж байсан байна (</a:t>
            </a:r>
            <a:r>
              <a:rPr lang="en-US" sz="1200" dirty="0" err="1" smtClean="0"/>
              <a:t>Wingard</a:t>
            </a:r>
            <a:r>
              <a:rPr lang="en-US" sz="1200" dirty="0" smtClean="0"/>
              <a:t> J.R. and P. </a:t>
            </a:r>
            <a:r>
              <a:rPr lang="en-US" sz="1200" dirty="0" err="1" smtClean="0"/>
              <a:t>Zahler</a:t>
            </a:r>
            <a:r>
              <a:rPr lang="en-US" sz="1200" dirty="0" smtClean="0"/>
              <a:t>. 2006).</a:t>
            </a:r>
            <a:endParaRPr lang="mn-MN" sz="1200" dirty="0" smtClean="0"/>
          </a:p>
          <a:p>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21</a:t>
            </a:fld>
            <a:endParaRPr lang="en-US" dirty="0"/>
          </a:p>
        </p:txBody>
      </p:sp>
    </p:spTree>
    <p:extLst>
      <p:ext uri="{BB962C8B-B14F-4D97-AF65-F5344CB8AC3E}">
        <p14:creationId xmlns="" xmlns:p14="http://schemas.microsoft.com/office/powerpoint/2010/main" val="55792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200" kern="1200" baseline="0" dirty="0" smtClean="0">
                <a:solidFill>
                  <a:schemeClr val="tx1"/>
                </a:solidFill>
                <a:latin typeface="Arial" panose="020B0604020202020204" pitchFamily="34" charset="0"/>
                <a:ea typeface="+mn-ea"/>
                <a:cs typeface="+mn-cs"/>
              </a:rPr>
              <a:t>Монгол Улсын Засгийн газраас 1991 онд “Тусгай хамгаалалттай газрын дүрэм” батлан, тусгай хамгаалалттай газрын сүлжээ, түүний хамгаалалтын горим, дэглэмийг тодорхойлж, улсын ТХГН-ийг 4 ангилалд оруулсан нь улсын тусгай хамгаалалттай газар нутаг (ТХГН)-ийн нэгдсэн сүлжээг бүрдүүлэх эхлэл болсон. Улсын тусгай хамгаалалттай газар нутгийн тухай (1995 онд), Улсын тусгай хамгаалалттай газар нутгийн орчны бүсийн тухай (1997 он) хуулиуд, Засгийн газар 1995 онд дархан цаазат, байгалийн цогцолборт газрын нийтлэг болон тусгай горимыг, Улсын Их Хурлаас 1998 онд “Тусгай хамгаалалттай газар нутгийн үндэсний хөтөлбөр”-ийг тус тус батлан гаргаж мөрдүүлснээр ТХГН-ийн талаарх эрх зүйн үндэс бүрдсэн гэж үзэж болно. 	</a:t>
            </a:r>
          </a:p>
          <a:p>
            <a:endParaRPr lang="mn-MN" sz="1200" kern="1200" dirty="0" smtClean="0">
              <a:solidFill>
                <a:schemeClr val="tx1"/>
              </a:solidFill>
              <a:latin typeface="Arial" panose="020B0604020202020204" pitchFamily="34" charset="0"/>
              <a:ea typeface="+mn-ea"/>
              <a:cs typeface="+mn-cs"/>
            </a:endParaRPr>
          </a:p>
          <a:p>
            <a:r>
              <a:rPr lang="mn-MN" sz="1200" kern="1200" dirty="0" smtClean="0">
                <a:solidFill>
                  <a:schemeClr val="tx1"/>
                </a:solidFill>
                <a:latin typeface="Arial" panose="020B0604020202020204" pitchFamily="34" charset="0"/>
                <a:ea typeface="+mn-ea"/>
                <a:cs typeface="+mn-cs"/>
              </a:rPr>
              <a:t>Монгол орны хэмжээнд 2014 оны байдлаар нийслэл, 19 аймаг, 166 сумын нутаг </a:t>
            </a:r>
          </a:p>
          <a:p>
            <a:r>
              <a:rPr lang="mn-MN" sz="1200" kern="1200" dirty="0" smtClean="0">
                <a:solidFill>
                  <a:schemeClr val="tx1"/>
                </a:solidFill>
                <a:latin typeface="Arial" panose="020B0604020202020204" pitchFamily="34" charset="0"/>
                <a:ea typeface="+mn-ea"/>
                <a:cs typeface="+mn-cs"/>
              </a:rPr>
              <a:t>дэвсгэрийг хамарсан 27.2 сая га талбай бүхий 99 газрыг улсын тусгай хамгаалалттай </a:t>
            </a:r>
          </a:p>
          <a:p>
            <a:r>
              <a:rPr lang="mn-MN" sz="1200" kern="1200" dirty="0" smtClean="0">
                <a:solidFill>
                  <a:schemeClr val="tx1"/>
                </a:solidFill>
                <a:latin typeface="Arial" panose="020B0604020202020204" pitchFamily="34" charset="0"/>
                <a:ea typeface="+mn-ea"/>
                <a:cs typeface="+mn-cs"/>
              </a:rPr>
              <a:t>газарт хамруулаад байгаа нь нийт газар нутгийн 17.4 хувийг эзэлж байна (БОНХАЖЯ, </a:t>
            </a:r>
          </a:p>
          <a:p>
            <a:r>
              <a:rPr lang="mn-MN" sz="1200" kern="1200" dirty="0" smtClean="0">
                <a:solidFill>
                  <a:schemeClr val="tx1"/>
                </a:solidFill>
                <a:latin typeface="Arial" panose="020B0604020202020204" pitchFamily="34" charset="0"/>
                <a:ea typeface="+mn-ea"/>
                <a:cs typeface="+mn-cs"/>
              </a:rPr>
              <a:t>2015). </a:t>
            </a:r>
          </a:p>
          <a:p>
            <a:r>
              <a:rPr lang="mn-MN" sz="1200" kern="1200" dirty="0" smtClean="0">
                <a:solidFill>
                  <a:schemeClr val="tx1"/>
                </a:solidFill>
                <a:latin typeface="Arial" panose="020B0604020202020204" pitchFamily="34" charset="0"/>
                <a:ea typeface="+mn-ea"/>
                <a:cs typeface="+mn-cs"/>
              </a:rPr>
              <a:t>Улсын тусгай хамгаалалт газар нутгийг хуулиар тогтоосон 4 ангилалаар авч үзвэл:</a:t>
            </a:r>
          </a:p>
          <a:p>
            <a:r>
              <a:rPr lang="mn-MN" sz="1200" kern="1200" dirty="0" smtClean="0">
                <a:solidFill>
                  <a:schemeClr val="tx1"/>
                </a:solidFill>
                <a:latin typeface="Arial" panose="020B0604020202020204" pitchFamily="34" charset="0"/>
                <a:ea typeface="+mn-ea"/>
                <a:cs typeface="+mn-cs"/>
              </a:rPr>
              <a:t>• Дархан цаазат 20 газар 12,402,429 га талбайг, </a:t>
            </a:r>
          </a:p>
          <a:p>
            <a:r>
              <a:rPr lang="mn-MN" sz="1200" kern="1200" dirty="0" smtClean="0">
                <a:solidFill>
                  <a:schemeClr val="tx1"/>
                </a:solidFill>
                <a:latin typeface="Arial" panose="020B0604020202020204" pitchFamily="34" charset="0"/>
                <a:ea typeface="+mn-ea"/>
                <a:cs typeface="+mn-cs"/>
              </a:rPr>
              <a:t>• Байгалийн цогцолборт 32 газар 11,711,815 га талбайг, </a:t>
            </a:r>
          </a:p>
          <a:p>
            <a:r>
              <a:rPr lang="mn-MN" sz="1200" kern="1200" dirty="0" smtClean="0">
                <a:solidFill>
                  <a:schemeClr val="tx1"/>
                </a:solidFill>
                <a:latin typeface="Arial" panose="020B0604020202020204" pitchFamily="34" charset="0"/>
                <a:ea typeface="+mn-ea"/>
                <a:cs typeface="+mn-cs"/>
              </a:rPr>
              <a:t>• Байгалийн нөөц 34 газар 2,958,142 га талбайг, </a:t>
            </a:r>
          </a:p>
          <a:p>
            <a:r>
              <a:rPr lang="mn-MN" sz="1200" kern="1200" dirty="0" smtClean="0">
                <a:solidFill>
                  <a:schemeClr val="tx1"/>
                </a:solidFill>
                <a:latin typeface="Arial" panose="020B0604020202020204" pitchFamily="34" charset="0"/>
                <a:ea typeface="+mn-ea"/>
                <a:cs typeface="+mn-cs"/>
              </a:rPr>
              <a:t>• Дурсгалт 13 газар 126,848 га талбайг тус тус эзэлж байна. </a:t>
            </a:r>
          </a:p>
          <a:p>
            <a:endParaRPr lang="mn-MN" sz="1200" kern="1200" dirty="0" smtClean="0">
              <a:solidFill>
                <a:schemeClr val="tx1"/>
              </a:solidFill>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n-MN" sz="1200" kern="1200" baseline="0" dirty="0" smtClean="0">
                <a:solidFill>
                  <a:schemeClr val="tx1"/>
                </a:solidFill>
                <a:latin typeface="Arial" panose="020B0604020202020204" pitchFamily="34" charset="0"/>
                <a:ea typeface="+mn-ea"/>
                <a:cs typeface="+mn-cs"/>
              </a:rPr>
              <a:t>Монгол орны 4 эко бүс нутагт өндөр уулын 11.1 - 40.7 хувь, ойн 9.9 - 31.1 хувь, хээрийн 4.2 - 7.6 хувь, ус, намгархаг газрын 13.9 - 79.0 хувь, говь цөлийн 13.9 - 74.1 хувь, өвөрмөц экосистемийн 9 - 79.3 хувь нь ТХГН-ийн сүлжээнд хамрагдсан байна</a:t>
            </a:r>
          </a:p>
          <a:p>
            <a:endParaRPr lang="en-US" sz="1200" kern="1200" baseline="0" dirty="0" smtClean="0">
              <a:solidFill>
                <a:schemeClr val="tx1"/>
              </a:solidFill>
              <a:latin typeface="Arial" panose="020B0604020202020204" pitchFamily="34" charset="0"/>
              <a:ea typeface="+mn-ea"/>
              <a:cs typeface="+mn-cs"/>
            </a:endParaRPr>
          </a:p>
          <a:p>
            <a:r>
              <a:rPr lang="mn-MN" sz="1200" kern="1200" baseline="0" dirty="0" smtClean="0">
                <a:solidFill>
                  <a:schemeClr val="tx1"/>
                </a:solidFill>
                <a:latin typeface="Arial" panose="020B0604020202020204" pitchFamily="34" charset="0"/>
                <a:ea typeface="+mn-ea"/>
                <a:cs typeface="+mn-cs"/>
              </a:rPr>
              <a:t>Үүний зэрэгцээ экосистемийн хамгааллын цогц байдлыг хангахын тулд хил дамнасан Монгол дагуур (ОХУ, Монгол, БНХАУ,1994 он), Увс нуурын ай сав (ОХУ, Монгол, 2011 он) гэсэн хамгаалалттай газруудыг байгуулсан. Хил дамнасан хамгаалалттай газрууд жил бүр хамтын ажиллагааны төлөвлөгөө боловсруулдаг боловч санхүү, хүний нөөцийн дутагдалтай байдлаас шалтгаалан бүрэн хэрэгжихгүй байна. 	</a:t>
            </a:r>
          </a:p>
          <a:p>
            <a:pPr marL="0" marR="0" indent="0" algn="l" defTabSz="914400" rtl="0" eaLnBrk="1" fontAlgn="auto" latinLnBrk="0" hangingPunct="1">
              <a:lnSpc>
                <a:spcPct val="100000"/>
              </a:lnSpc>
              <a:spcBef>
                <a:spcPts val="0"/>
              </a:spcBef>
              <a:spcAft>
                <a:spcPts val="0"/>
              </a:spcAft>
              <a:buClrTx/>
              <a:buSzTx/>
              <a:buFontTx/>
              <a:buNone/>
              <a:tabLst/>
              <a:defRPr/>
            </a:pPr>
            <a:r>
              <a:rPr lang="mn-MN" sz="1200" kern="1200" baseline="0" dirty="0" smtClean="0">
                <a:solidFill>
                  <a:schemeClr val="tx1"/>
                </a:solidFill>
                <a:latin typeface="Arial" panose="020B0604020202020204" pitchFamily="34" charset="0"/>
                <a:ea typeface="+mn-ea"/>
                <a:cs typeface="+mn-cs"/>
              </a:rPr>
              <a:t> 	</a:t>
            </a:r>
          </a:p>
          <a:p>
            <a:endParaRPr lang="mn-MN" sz="1200" kern="1200" dirty="0" smtClean="0">
              <a:solidFill>
                <a:schemeClr val="tx1"/>
              </a:solidFill>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2E9F9E8-B6EC-4AC7-B079-EF16EEB4E209}" type="slidenum">
              <a:rPr lang="en-US" smtClean="0"/>
              <a:pPr/>
              <a:t>23</a:t>
            </a:fld>
            <a:endParaRPr lang="en-US"/>
          </a:p>
        </p:txBody>
      </p:sp>
    </p:spTree>
    <p:extLst>
      <p:ext uri="{BB962C8B-B14F-4D97-AF65-F5344CB8AC3E}">
        <p14:creationId xmlns="" xmlns:p14="http://schemas.microsoft.com/office/powerpoint/2010/main" val="249687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mn-MN" baseline="0" dirty="0" smtClean="0"/>
              <a:t>Олон улсын төвшинд гол төлөв ОУ-ын чанартай конвенцид нэгдэн орох, хамтарсан төсөл хөтөлбөр хэрэгжүүлэх замаар</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28600" indent="-228600">
              <a:buAutoNum type="arabicPeriod"/>
            </a:pPr>
            <a:endParaRPr lang="mn-MN" baseline="0" dirty="0" smtClean="0"/>
          </a:p>
          <a:p>
            <a:pPr marL="228600" indent="-228600">
              <a:buAutoNum type="arabicPeriod"/>
            </a:pPr>
            <a:r>
              <a:rPr lang="mn-MN" baseline="0" dirty="0" smtClean="0"/>
              <a:t>Бүс нутгийн төвшинд 2 ба түүнээс дээш улс орнууд гол төлөв хил дамнасан эко бүс нутгийн унаган төрөх  байгуулах замаар </a:t>
            </a:r>
          </a:p>
          <a:p>
            <a:pPr marL="228600" indent="-228600">
              <a:buAutoNum type="arabicPeriod"/>
            </a:pPr>
            <a:r>
              <a:rPr lang="mn-MN" baseline="0" dirty="0" smtClean="0"/>
              <a:t>Үндэсний болон орон нутгийн төвшинд ТХГН байгуулах</a:t>
            </a:r>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25</a:t>
            </a:fld>
            <a:endParaRPr lang="en-US" dirty="0"/>
          </a:p>
        </p:txBody>
      </p:sp>
    </p:spTree>
    <p:extLst>
      <p:ext uri="{BB962C8B-B14F-4D97-AF65-F5344CB8AC3E}">
        <p14:creationId xmlns="" xmlns:p14="http://schemas.microsoft.com/office/powerpoint/2010/main" val="62193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baseline="0" dirty="0" smtClean="0">
                <a:solidFill>
                  <a:schemeClr val="tx1"/>
                </a:solidFill>
                <a:latin typeface="Arial" panose="020B0604020202020204" pitchFamily="34" charset="0"/>
                <a:ea typeface="+mn-ea"/>
                <a:cs typeface="+mn-cs"/>
              </a:rPr>
              <a:t>Ус, намгархаг газрыг ухаалгаар ашиглах явдлыг “тогтвортой хөгжлийн үзэл санаа, зарчмын хүрээнд ус намгархаг газар нутгийн экологийн шинж чанарыг хадгалан, зөвхөн экосистемийн төвшинд үйл ажиллагаагаа гүйцэлдүүлэх” гэж тодорхойлжээ. Энэ нь ус намгархаг газар, нөөц баялагийг хүн төрөлхтөний тусын тулд хамгаалах, тогтвортой ашиглах гэсэн үндсэн санаа бүхий болохыг харуулж байна. </a:t>
            </a:r>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28</a:t>
            </a:fld>
            <a:endParaRPr lang="en-US" dirty="0"/>
          </a:p>
        </p:txBody>
      </p:sp>
    </p:spTree>
    <p:extLst>
      <p:ext uri="{BB962C8B-B14F-4D97-AF65-F5344CB8AC3E}">
        <p14:creationId xmlns="" xmlns:p14="http://schemas.microsoft.com/office/powerpoint/2010/main" val="295694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dirty="0" smtClean="0"/>
              <a:t>РАМСАР-ын жагсаалтанд манай орны 11 нуурыг хамруулснаас Өгий нуур, Нууруудын хөндий, Ачит нуур орчмын газар нутаг, Буйр нуур орчмын газар нутаг, Хурх хүйтний хөндийн нуурууд буюу 5 газар нутаг улсын хамгаалалтад хамрагдаагүй.</a:t>
            </a:r>
          </a:p>
          <a:p>
            <a:endParaRPr lang="en-US" sz="1200" kern="1200" baseline="0" dirty="0" smtClean="0">
              <a:solidFill>
                <a:schemeClr val="tx1"/>
              </a:solidFill>
              <a:latin typeface="Arial" panose="020B0604020202020204" pitchFamily="34" charset="0"/>
              <a:ea typeface="+mn-ea"/>
              <a:cs typeface="+mn-cs"/>
            </a:endParaRPr>
          </a:p>
          <a:p>
            <a:r>
              <a:rPr lang="mn-MN" sz="1200" kern="1200" baseline="0" dirty="0" smtClean="0">
                <a:solidFill>
                  <a:schemeClr val="tx1"/>
                </a:solidFill>
                <a:latin typeface="Arial" panose="020B0604020202020204" pitchFamily="34" charset="0"/>
                <a:ea typeface="+mn-ea"/>
                <a:cs typeface="+mn-cs"/>
              </a:rPr>
              <a:t>Монгол улсаас ЮНЕСКО-гийн Дэлхийн өвд 3, РАМСАР-ын конвенцийн жагсаалтад 11, Хүн ба шим мандлын нөөц газрын сүлжээнд 6, шувуудад чухал газрын сүлжээнд 70 газар хамрагдсан боловч эдгээр газрын хамгааллын менежментийг бүрэн хэрэгжүүлж чадахгүй байна.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29</a:t>
            </a:fld>
            <a:endParaRPr lang="en-US" dirty="0"/>
          </a:p>
        </p:txBody>
      </p:sp>
    </p:spTree>
    <p:extLst>
      <p:ext uri="{BB962C8B-B14F-4D97-AF65-F5344CB8AC3E}">
        <p14:creationId xmlns="" xmlns:p14="http://schemas.microsoft.com/office/powerpoint/2010/main" val="380778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baseline="0" dirty="0" smtClean="0">
                <a:solidFill>
                  <a:schemeClr val="tx1"/>
                </a:solidFill>
                <a:latin typeface="Arial" panose="020B0604020202020204" pitchFamily="34" charset="0"/>
                <a:ea typeface="+mn-ea"/>
                <a:cs typeface="+mn-cs"/>
              </a:rPr>
              <a:t>Биологийн олон янз байдлыг хамгаалах зорилгоор байгуулсан олон улсын дараагийн гэрээ хэлэлцээр бол Зэрлэг амьтан ба ургамлын аймгийн ховордсон зүйлийг олон улсын хэмжээнд худалдаалах тухай Конвенц юм. </a:t>
            </a:r>
          </a:p>
          <a:p>
            <a:r>
              <a:rPr lang="mn-MN" sz="1200" dirty="0" smtClean="0"/>
              <a:t>Энэхүү конвенцид Монгол улсаас Хавсралт </a:t>
            </a:r>
            <a:r>
              <a:rPr lang="mn-MN" sz="1200" dirty="0" smtClean="0">
                <a:solidFill>
                  <a:srgbClr val="FF0000"/>
                </a:solidFill>
              </a:rPr>
              <a:t>1</a:t>
            </a:r>
            <a:r>
              <a:rPr lang="en-US" sz="1200" dirty="0" smtClean="0">
                <a:solidFill>
                  <a:srgbClr val="FF0000"/>
                </a:solidFill>
              </a:rPr>
              <a:t>,</a:t>
            </a:r>
            <a:r>
              <a:rPr lang="en-US" sz="1200" baseline="0" dirty="0" smtClean="0">
                <a:solidFill>
                  <a:srgbClr val="FF0000"/>
                </a:solidFill>
              </a:rPr>
              <a:t> 2 </a:t>
            </a:r>
            <a:r>
              <a:rPr lang="mn-MN" sz="1200" baseline="0" dirty="0" smtClean="0">
                <a:solidFill>
                  <a:srgbClr val="FF0000"/>
                </a:solidFill>
              </a:rPr>
              <a:t>болон 3-</a:t>
            </a:r>
            <a:r>
              <a:rPr lang="mn-MN" sz="1200" dirty="0" smtClean="0">
                <a:solidFill>
                  <a:srgbClr val="FF0000"/>
                </a:solidFill>
              </a:rPr>
              <a:t>т нийлээд 15 зүйлийн хөхтөн, 71 зүйлийн шувуу, 8 зүйл ургамал, 2 зүйл загас, 1 зүйл шавьж, 1 зүйл мөлхөгч орсон.</a:t>
            </a:r>
          </a:p>
          <a:p>
            <a:r>
              <a:rPr lang="mn-MN" sz="1200" kern="1200" baseline="0" dirty="0" smtClean="0">
                <a:solidFill>
                  <a:srgbClr val="FF0000"/>
                </a:solidFill>
                <a:latin typeface="Arial" panose="020B0604020202020204" pitchFamily="34" charset="0"/>
                <a:ea typeface="+mn-ea"/>
                <a:cs typeface="+mn-cs"/>
              </a:rPr>
              <a:t>Өнөөдрийн байдлаар Конвенцийн 1 ба 2 дугаар хавсралтад нийт 33,925 зүйл амьтан ба ургамлыг бүртгэсэн бөгөөд энэ хирээрээ тэдгээрийн олон улсын худалдаатай холбоотой устах явдал хамгаалагдаж байгаа юм.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C7F0794-8C73-47D4-8704-BAC7BB43D2B5}" type="slidenum">
              <a:rPr lang="en-US" smtClean="0"/>
              <a:pPr/>
              <a:t>30</a:t>
            </a:fld>
            <a:endParaRPr lang="en-US" dirty="0"/>
          </a:p>
        </p:txBody>
      </p:sp>
    </p:spTree>
    <p:extLst>
      <p:ext uri="{BB962C8B-B14F-4D97-AF65-F5344CB8AC3E}">
        <p14:creationId xmlns="" xmlns:p14="http://schemas.microsoft.com/office/powerpoint/2010/main" val="140288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baseline="0" dirty="0" smtClean="0">
                <a:solidFill>
                  <a:schemeClr val="tx1"/>
                </a:solidFill>
                <a:latin typeface="Arial" panose="020B0604020202020204" pitchFamily="34" charset="0"/>
                <a:ea typeface="+mn-ea"/>
                <a:cs typeface="+mn-cs"/>
              </a:rPr>
              <a:t>КОНВЕНЦИЙН </a:t>
            </a:r>
            <a:r>
              <a:rPr lang="en-US" sz="1200" kern="1200" baseline="0" dirty="0" smtClean="0">
                <a:solidFill>
                  <a:schemeClr val="tx1"/>
                </a:solidFill>
                <a:latin typeface="Arial" panose="020B0604020202020204" pitchFamily="34" charset="0"/>
                <a:ea typeface="+mn-ea"/>
                <a:cs typeface="+mn-cs"/>
              </a:rPr>
              <a:t>Y</a:t>
            </a:r>
            <a:r>
              <a:rPr lang="mn-MN" sz="1200" kern="1200" baseline="0" dirty="0" smtClean="0">
                <a:solidFill>
                  <a:schemeClr val="tx1"/>
                </a:solidFill>
                <a:latin typeface="Arial" panose="020B0604020202020204" pitchFamily="34" charset="0"/>
                <a:ea typeface="+mn-ea"/>
                <a:cs typeface="+mn-cs"/>
              </a:rPr>
              <a:t>НДСЭН ЗОРИЛГО НЬ тухайн тодорхой зүйл амьтны тархац нутаг бүхий улс орнууд нүүдлийн зүйлүүдийг хамгаалах бөгөөд энэ зорилгод нийцүүлэн тохирсон, мөн зохицсон арга хэмжээ авч байх, хамгаалалтын статус нь доогуур байгаа нүүдлийн зүйлүүдэд онцгой анхаарал тавин тэдгээр зүйлүүдийг болон идээшил нутгийг нь хамгаалах талаар тохиромжтой, зайлшгүй алхмуудыг дангаараа болон хамтын ажиллагааны явцад хэрэгжүүлэх явдлыг дэмжихэд оршино. </a:t>
            </a:r>
          </a:p>
          <a:p>
            <a:endParaRPr lang="en-US" sz="1200" kern="1200" baseline="0" dirty="0" smtClean="0">
              <a:solidFill>
                <a:schemeClr val="tx1"/>
              </a:solidFill>
              <a:latin typeface="Arial" panose="020B0604020202020204" pitchFamily="34" charset="0"/>
              <a:ea typeface="+mn-ea"/>
              <a:cs typeface="+mn-cs"/>
            </a:endParaRPr>
          </a:p>
          <a:p>
            <a:r>
              <a:rPr lang="mn-MN" sz="1200" kern="1200" baseline="0" dirty="0" smtClean="0">
                <a:solidFill>
                  <a:schemeClr val="tx1"/>
                </a:solidFill>
                <a:latin typeface="Arial" panose="020B0604020202020204" pitchFamily="34" charset="0"/>
                <a:ea typeface="+mn-ea"/>
                <a:cs typeface="+mn-cs"/>
              </a:rPr>
              <a:t>1 дүгээр хавсралтад орсон зүйлүүдийн тухайд Конвенцид нэгдэн орсон улс орнууд өөрийн улсын дотоодын хууль тогтоомжийн хүрээнд төрөл бүрийн аргаар хамгаалалтын арга хэмжээг авч хэрэгжүүлэх бөгөөд харин 2 дугаар хавсралтад орсон зүйлүүдийн тухайд тухайн зүйл амьтныг хамгаалах талаар тархац нутгийн хүрээнд бусад улс оронтой хамтран олон улсын гэрээ эсвэл харилцан ойлголцолын Санамж бичиг байгуулан ажилладаг байна. </a:t>
            </a:r>
          </a:p>
          <a:p>
            <a:r>
              <a:rPr lang="ru-RU" sz="1200" i="1" kern="1200" baseline="0" dirty="0" smtClean="0">
                <a:solidFill>
                  <a:schemeClr val="tx1"/>
                </a:solidFill>
                <a:latin typeface="Arial" panose="020B0604020202020204"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31</a:t>
            </a:fld>
            <a:endParaRPr lang="en-US" dirty="0"/>
          </a:p>
        </p:txBody>
      </p:sp>
    </p:spTree>
    <p:extLst>
      <p:ext uri="{BB962C8B-B14F-4D97-AF65-F5344CB8AC3E}">
        <p14:creationId xmlns="" xmlns:p14="http://schemas.microsoft.com/office/powerpoint/2010/main" val="330721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mn-MN" sz="1200" kern="1200" baseline="0" dirty="0" smtClean="0">
                <a:solidFill>
                  <a:schemeClr val="tx1"/>
                </a:solidFill>
                <a:latin typeface="Arial" panose="020B0604020202020204" pitchFamily="34" charset="0"/>
                <a:ea typeface="+mn-ea"/>
                <a:cs typeface="+mn-cs"/>
              </a:rPr>
              <a:t>Энэхүү харилцан ойлголцлын санамж бичгийг 2008 оны Х сард 29 орон гарын үсэг зуран нэгдэн орсон ба махчин шувуудыг хамгаалах хамтын үүрэг хариуцлагыг хүлээсэн юм. Өнөөгийн байдлаар нүүдлийн махчин шувуудад хүний буруутай үйл ажиллагааны улмаас тоо толгой цөөрөх, амьдрах орчин доройтох зэрэг аюул нүүрлээд байна. Хүний буруутай үйл гэдэгт: хууль бус агнуур, цахилгааны утсанд цохиулах зэрэг аюул орно. Манай оронд шилийн сар, хээрийн бүргэд, цармын бүргэд, идлэг шонхор, амарын шонхор, зээрд шонхор, нөмрөг тас, ооч ёл зэрэг 44 зүйлийн махчин шувуу бий. Тэдгээрийн ихэнх нь нүүдлийнх байдаг. </a:t>
            </a:r>
          </a:p>
          <a:p>
            <a:pPr marL="228600" indent="-228600">
              <a:buFont typeface="+mj-lt"/>
              <a:buAutoNum type="arabicPeriod"/>
            </a:pPr>
            <a:r>
              <a:rPr lang="mn-MN" sz="1200" kern="1200" baseline="0" dirty="0" smtClean="0">
                <a:solidFill>
                  <a:schemeClr val="tx1"/>
                </a:solidFill>
                <a:latin typeface="Arial" panose="020B0604020202020204" pitchFamily="34" charset="0"/>
                <a:ea typeface="+mn-ea"/>
                <a:cs typeface="+mn-cs"/>
              </a:rPr>
              <a:t>Дэлхий дээр бөхөнгийн 2 салбар зүйл, 5 популяц байдаг бөгөөд Каспийн тэнгисийн баруун хойно, Урал, Устьюрт, Бетпак-Дала </a:t>
            </a:r>
            <a:r>
              <a:rPr lang="mn-MN" sz="1200" i="1" kern="1200" baseline="0" dirty="0" smtClean="0">
                <a:solidFill>
                  <a:schemeClr val="tx1"/>
                </a:solidFill>
                <a:latin typeface="Arial" panose="020B0604020202020204" pitchFamily="34" charset="0"/>
                <a:ea typeface="+mn-ea"/>
                <a:cs typeface="+mn-cs"/>
              </a:rPr>
              <a:t>(</a:t>
            </a:r>
            <a:r>
              <a:rPr lang="en-US" sz="1200" i="1" kern="1200" baseline="0" dirty="0" err="1" smtClean="0">
                <a:solidFill>
                  <a:schemeClr val="tx1"/>
                </a:solidFill>
                <a:latin typeface="Arial" panose="020B0604020202020204" pitchFamily="34" charset="0"/>
                <a:ea typeface="+mn-ea"/>
                <a:cs typeface="+mn-cs"/>
              </a:rPr>
              <a:t>Saiga</a:t>
            </a:r>
            <a:r>
              <a:rPr lang="en-US" sz="1200" i="1" kern="1200" baseline="0" dirty="0" smtClean="0">
                <a:solidFill>
                  <a:schemeClr val="tx1"/>
                </a:solidFill>
                <a:latin typeface="Arial" panose="020B0604020202020204" pitchFamily="34" charset="0"/>
                <a:ea typeface="+mn-ea"/>
                <a:cs typeface="+mn-cs"/>
              </a:rPr>
              <a:t> </a:t>
            </a:r>
            <a:r>
              <a:rPr lang="en-US" sz="1200" i="1" kern="1200" baseline="0" dirty="0" err="1" smtClean="0">
                <a:solidFill>
                  <a:schemeClr val="tx1"/>
                </a:solidFill>
                <a:latin typeface="Arial" panose="020B0604020202020204" pitchFamily="34" charset="0"/>
                <a:ea typeface="+mn-ea"/>
                <a:cs typeface="+mn-cs"/>
              </a:rPr>
              <a:t>tatarica</a:t>
            </a:r>
            <a:r>
              <a:rPr lang="en-US" sz="1200" i="1" kern="1200" baseline="0" dirty="0" smtClean="0">
                <a:solidFill>
                  <a:schemeClr val="tx1"/>
                </a:solidFill>
                <a:latin typeface="Arial" panose="020B0604020202020204" pitchFamily="34" charset="0"/>
                <a:ea typeface="+mn-ea"/>
                <a:cs typeface="+mn-cs"/>
              </a:rPr>
              <a:t>) </a:t>
            </a:r>
            <a:r>
              <a:rPr lang="mn-MN" sz="1200" i="1" kern="1200" baseline="0" dirty="0" smtClean="0">
                <a:solidFill>
                  <a:schemeClr val="tx1"/>
                </a:solidFill>
                <a:latin typeface="Arial" panose="020B0604020202020204" pitchFamily="34" charset="0"/>
                <a:ea typeface="+mn-ea"/>
                <a:cs typeface="+mn-cs"/>
              </a:rPr>
              <a:t>мөн Монгол улсад (</a:t>
            </a:r>
            <a:r>
              <a:rPr lang="en-US" sz="1200" i="1" kern="1200" baseline="0" dirty="0" err="1" smtClean="0">
                <a:solidFill>
                  <a:schemeClr val="tx1"/>
                </a:solidFill>
                <a:latin typeface="Arial" panose="020B0604020202020204" pitchFamily="34" charset="0"/>
                <a:ea typeface="+mn-ea"/>
                <a:cs typeface="+mn-cs"/>
              </a:rPr>
              <a:t>Saiga</a:t>
            </a:r>
            <a:r>
              <a:rPr lang="en-US" sz="1200" i="1" kern="1200" baseline="0" dirty="0" smtClean="0">
                <a:solidFill>
                  <a:schemeClr val="tx1"/>
                </a:solidFill>
                <a:latin typeface="Arial" panose="020B0604020202020204" pitchFamily="34" charset="0"/>
                <a:ea typeface="+mn-ea"/>
                <a:cs typeface="+mn-cs"/>
              </a:rPr>
              <a:t> borealis) </a:t>
            </a:r>
            <a:r>
              <a:rPr lang="mn-MN" sz="1200" i="1" kern="1200" baseline="0" dirty="0" smtClean="0">
                <a:solidFill>
                  <a:schemeClr val="tx1"/>
                </a:solidFill>
                <a:latin typeface="Arial" panose="020B0604020202020204" pitchFamily="34" charset="0"/>
                <a:ea typeface="+mn-ea"/>
                <a:cs typeface="+mn-cs"/>
              </a:rPr>
              <a:t>байдаг. </a:t>
            </a:r>
            <a:r>
              <a:rPr lang="mn-MN" sz="1200" kern="1200" baseline="0" dirty="0" smtClean="0">
                <a:solidFill>
                  <a:schemeClr val="tx1"/>
                </a:solidFill>
                <a:latin typeface="Arial" panose="020B0604020202020204" pitchFamily="34" charset="0"/>
                <a:ea typeface="+mn-ea"/>
                <a:cs typeface="+mn-cs"/>
              </a:rPr>
              <a:t>Санамж бичгийн одоогийн хамрах хүрээнд Туркменстан, Узбекстан, Казахстан, Монгол, болон ОХУ-аас гадна бөхөн хамгаалах үйл ажиллагааг идвэхтэй явуулж буй төрийн болон төрийн бус байгууллагууд хамтран ажиллах талын статустайгаар гарын үсэг зуран нэгдэн ороод байна. Бөхөнг агнах нь бөхөн нутагшдаг улс орнууд болон Хятад улсад хуулиар хориотой боловч хууль бус агнуур буурахгүй байна. </a:t>
            </a:r>
          </a:p>
          <a:p>
            <a:pPr marL="228600" indent="-228600">
              <a:buFont typeface="+mj-lt"/>
              <a:buAutoNum type="arabicPeriod"/>
            </a:pPr>
            <a:r>
              <a:rPr lang="mn-MN" sz="1200" kern="1200" baseline="0" dirty="0" smtClean="0">
                <a:solidFill>
                  <a:schemeClr val="tx1"/>
                </a:solidFill>
                <a:latin typeface="Arial" panose="020B0604020202020204" pitchFamily="34" charset="0"/>
                <a:ea typeface="+mn-ea"/>
                <a:cs typeface="+mn-cs"/>
              </a:rPr>
              <a:t>Өнөөгийн байдлаар гурван зүйл ховор тогоруу байдгаас цагаан тогоруу нь нэн ховорт тооцогддог. Цагаан тогоруу нүүдэллэдэг 12 улс энэхүү нэн ховор зүйлийг хамгаалах зорилгоор Цагаан тогорууг хамгаалах асуудлаарх харилцан ойлголцлын санамж бичигт гарын үсэг зуран нэгдэн орсон байна. Цагаан тогоруу нь манай улсад өндөглөдөггүй харин зусах юмуу нүүдлийн үедээ дайрч өнгөрдөг байна. </a:t>
            </a:r>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32</a:t>
            </a:fld>
            <a:endParaRPr lang="en-US" dirty="0"/>
          </a:p>
        </p:txBody>
      </p:sp>
    </p:spTree>
    <p:extLst>
      <p:ext uri="{BB962C8B-B14F-4D97-AF65-F5344CB8AC3E}">
        <p14:creationId xmlns="" xmlns:p14="http://schemas.microsoft.com/office/powerpoint/2010/main" val="153163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anose="020B0604020202020204" pitchFamily="34" charset="0"/>
              <a:ea typeface="+mn-ea"/>
              <a:cs typeface="+mn-cs"/>
            </a:endParaRPr>
          </a:p>
          <a:p>
            <a:r>
              <a:rPr lang="mn-MN" sz="1200" kern="1200" baseline="0" dirty="0" smtClean="0">
                <a:solidFill>
                  <a:schemeClr val="tx1"/>
                </a:solidFill>
                <a:latin typeface="Arial" panose="020B0604020202020204" pitchFamily="34" charset="0"/>
                <a:ea typeface="+mn-ea"/>
                <a:cs typeface="+mn-cs"/>
              </a:rPr>
              <a:t>Биологийн олон янз байдлын тухай конвенци нь дэлхийн улс орнуудын биологийн олон янз байдлыг хамгаалах, түүний бүрэлдэхүүн хэсэг,генетикийн нөөцийг тогтвортой ашиглах, зохистой технологийг дамжуулан эзэмшүүлэх, санхүүжүүлэх замаар уг нөөцийг эрх зүйн дагуу шударга, тэгш зарчимд үндэслэн үр ашигтай ашиглах зорилготой, генийн нөөц, төрөл зүйл, экосистем зэрэг биологийн олон янз байдлын бүхий л хүрээг хамарсан дэлхий дахины анхны гэрээ бичиг юм. Уг конвенцид одоогийн байдлаар 190 гаруй орон нэгдэн орсон нь энэхүү конвенцийг байгаль орчны сэдвээр урьд өмнө нь хэрэгжиж байсан аливаа гэрээ, хэлэлцээрээс агуулга, хамрах хүрээний хувьд хамгийн том гэрээ гэдгийг харуулж байна. </a:t>
            </a:r>
            <a:endParaRPr lang="en-US" sz="1200" kern="1200" baseline="0" dirty="0" smtClean="0">
              <a:solidFill>
                <a:schemeClr val="tx1"/>
              </a:solidFill>
              <a:latin typeface="Arial" panose="020B0604020202020204" pitchFamily="34" charset="0"/>
              <a:ea typeface="+mn-ea"/>
              <a:cs typeface="+mn-cs"/>
            </a:endParaRPr>
          </a:p>
          <a:p>
            <a:endParaRPr lang="en-US" sz="1200" kern="1200" baseline="0" dirty="0" smtClean="0">
              <a:solidFill>
                <a:schemeClr val="tx1"/>
              </a:solidFill>
              <a:latin typeface="Arial" panose="020B0604020202020204" pitchFamily="34" charset="0"/>
              <a:ea typeface="+mn-ea"/>
              <a:cs typeface="+mn-cs"/>
            </a:endParaRPr>
          </a:p>
          <a:p>
            <a:r>
              <a:rPr lang="mn-MN" sz="1200" kern="1200" baseline="0" dirty="0" smtClean="0">
                <a:solidFill>
                  <a:schemeClr val="tx1"/>
                </a:solidFill>
                <a:latin typeface="Arial" panose="020B0604020202020204" pitchFamily="34" charset="0"/>
                <a:ea typeface="+mn-ea"/>
                <a:cs typeface="+mn-cs"/>
              </a:rPr>
              <a:t>Япон улсын Нагоя хотод 2010 онд болсон Талуудын бага хурлын 10-р хуралдаанаар “Биологийн олон янз байдлын 2010-2020 оны стратеги төлөвлөгөө”-г баталж талуудыг энэхүү стратеги төлөвлөгөөгөөр дэвшүүлсэн зорилтууд (Айчигийн зорилтууд)-ыг тусгасан үндэсний уян хатан, суурь стратеги төлөвлөгөөг боловсруулж, хэрэгжүүлэхийг уриалсан байна. </a:t>
            </a:r>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33</a:t>
            </a:fld>
            <a:endParaRPr lang="en-US" dirty="0"/>
          </a:p>
        </p:txBody>
      </p:sp>
    </p:spTree>
    <p:extLst>
      <p:ext uri="{BB962C8B-B14F-4D97-AF65-F5344CB8AC3E}">
        <p14:creationId xmlns="" xmlns:p14="http://schemas.microsoft.com/office/powerpoint/2010/main" val="368172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Биологийн олон янз байдал гэдэг нь дэлхий дээрх амьд бие организмын олон янз байдал тухайлбал хуурай газар, далай тэнгис, усан орчны экосистем, экосистемийн бүрэлдэхүүн хэсэг болох амьтан, ургамал зэрэг амьд биет болон тэдгээрийн генетикийн олон янз байдлыг багтаасан нийлмэл ойлголт юм.</a:t>
            </a:r>
            <a:endParaRPr lang="en-US" dirty="0" smtClean="0"/>
          </a:p>
          <a:p>
            <a:r>
              <a:rPr lang="mn-MN" dirty="0" smtClean="0"/>
              <a:t>Үүнд манай гаригийн амьтан, ургамал, мөөг, бичил биетний зүйлийн бүрдэл төдийгүй тэдгээрийн генийн сан хөмрөг, амьдралын хам бүрдэл, амьдрах орчны олон янз байдал, тэнд явагдах эволюци, экологийн нэгдмэл үйл явц цогцоороо хамаарна </a:t>
            </a:r>
          </a:p>
          <a:p>
            <a:r>
              <a:rPr lang="mn-MN" dirty="0" smtClean="0"/>
              <a:t>Аливаа амьд биет дангаараа оршин тогтнож чадахгүй.</a:t>
            </a:r>
            <a:endParaRPr lang="en-US" dirty="0" smtClean="0"/>
          </a:p>
          <a:p>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10</a:t>
            </a:fld>
            <a:endParaRPr lang="en-US" dirty="0"/>
          </a:p>
        </p:txBody>
      </p:sp>
    </p:spTree>
    <p:extLst>
      <p:ext uri="{BB962C8B-B14F-4D97-AF65-F5344CB8AC3E}">
        <p14:creationId xmlns="" xmlns:p14="http://schemas.microsoft.com/office/powerpoint/2010/main" val="3549808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b="1" kern="1200" baseline="0" dirty="0" smtClean="0">
                <a:solidFill>
                  <a:schemeClr val="tx1"/>
                </a:solidFill>
                <a:latin typeface="Arial" panose="020B0604020202020204" pitchFamily="34" charset="0"/>
                <a:ea typeface="+mn-ea"/>
                <a:cs typeface="+mn-cs"/>
              </a:rPr>
              <a:t>ХӨТӨЛБӨРИЙН ХЭРЭГЖИЛТИЙН ҮР ДҮНГ ҮНЭЛЭХ </a:t>
            </a:r>
          </a:p>
          <a:p>
            <a:r>
              <a:rPr lang="mn-MN" sz="1200" kern="1200" baseline="0" dirty="0" smtClean="0">
                <a:solidFill>
                  <a:schemeClr val="tx1"/>
                </a:solidFill>
                <a:latin typeface="Arial" panose="020B0604020202020204" pitchFamily="34" charset="0"/>
                <a:ea typeface="+mn-ea"/>
                <a:cs typeface="+mn-cs"/>
              </a:rPr>
              <a:t>Биологийн олон янз байдлын Үндэсний хөтөлбөрийн дэвшүүлсэн тэргүүлэх чиглэл, зорилго, зорилтыг хэрэгжүүлэх явцад хяналт-шинжилгээ хийх, үр дүнд үнэлгээ хийх ажлыг дараах үе шатаар зохион байгуулна. Үүнд: </a:t>
            </a:r>
          </a:p>
          <a:p>
            <a:r>
              <a:rPr lang="en-US" sz="1200" kern="1200" baseline="0" dirty="0" smtClean="0">
                <a:solidFill>
                  <a:schemeClr val="tx1"/>
                </a:solidFill>
                <a:latin typeface="Arial" panose="020B0604020202020204" pitchFamily="34" charset="0"/>
                <a:ea typeface="+mn-ea"/>
                <a:cs typeface="+mn-cs"/>
              </a:rPr>
              <a:t>• I </a:t>
            </a:r>
            <a:r>
              <a:rPr lang="mn-MN" sz="1200" kern="1200" baseline="0" dirty="0" smtClean="0">
                <a:solidFill>
                  <a:schemeClr val="tx1"/>
                </a:solidFill>
                <a:latin typeface="Arial" panose="020B0604020202020204" pitchFamily="34" charset="0"/>
                <a:ea typeface="+mn-ea"/>
                <a:cs typeface="+mn-cs"/>
              </a:rPr>
              <a:t>үе шат: Үндэсний хөтөлбөрийн хэрэгжилтийн эхний шатны үнэлгээ хийх, шаардлагатай өөрчлөлтийг тусгах (хугацаа: 2020 он); </a:t>
            </a:r>
          </a:p>
          <a:p>
            <a:r>
              <a:rPr lang="en-US" sz="1200" kern="1200" baseline="0" dirty="0" smtClean="0">
                <a:solidFill>
                  <a:schemeClr val="tx1"/>
                </a:solidFill>
                <a:latin typeface="Arial" panose="020B0604020202020204" pitchFamily="34" charset="0"/>
                <a:ea typeface="+mn-ea"/>
                <a:cs typeface="+mn-cs"/>
              </a:rPr>
              <a:t>• II </a:t>
            </a:r>
            <a:r>
              <a:rPr lang="mn-MN" sz="1200" kern="1200" baseline="0" dirty="0" smtClean="0">
                <a:solidFill>
                  <a:schemeClr val="tx1"/>
                </a:solidFill>
                <a:latin typeface="Arial" panose="020B0604020202020204" pitchFamily="34" charset="0"/>
                <a:ea typeface="+mn-ea"/>
                <a:cs typeface="+mn-cs"/>
              </a:rPr>
              <a:t>үе шат: Үндэсний хөтөлбөрийн хэрэгжилтийн сүүлийн шатны үнэлгээ хийх, шинэчлэн боловсруулах ажлын эхлэлийг тавих (хугацаа: 2025 он); </a:t>
            </a:r>
          </a:p>
          <a:p>
            <a:r>
              <a:rPr lang="mn-MN" sz="1200" kern="1200" baseline="0" dirty="0" smtClean="0">
                <a:solidFill>
                  <a:schemeClr val="tx1"/>
                </a:solidFill>
                <a:latin typeface="Arial" panose="020B0604020202020204" pitchFamily="34" charset="0"/>
                <a:ea typeface="+mn-ea"/>
                <a:cs typeface="+mn-cs"/>
              </a:rPr>
              <a:t>Хөтөлбөрийн хэрэгжилтийн явцад хяналт-шинжилгээ хийх, үр дүнд нь үнэлгээ хийх ажлыг байгаль орчны асуудал эрхэлсэн төрийн захиргааны төв байгууллага зохион байгуулна. </a:t>
            </a:r>
          </a:p>
          <a:p>
            <a:endParaRPr lang="mn-MN" sz="1200" kern="1200" baseline="0" dirty="0" smtClean="0">
              <a:solidFill>
                <a:schemeClr val="tx1"/>
              </a:solidFill>
              <a:latin typeface="Arial" panose="020B0604020202020204" pitchFamily="34" charset="0"/>
              <a:ea typeface="+mn-ea"/>
              <a:cs typeface="+mn-cs"/>
            </a:endParaRPr>
          </a:p>
          <a:p>
            <a:r>
              <a:rPr lang="mn-MN" sz="1200" b="1" kern="1200" baseline="0" dirty="0" smtClean="0">
                <a:solidFill>
                  <a:schemeClr val="tx1"/>
                </a:solidFill>
                <a:latin typeface="Arial" panose="020B0604020202020204" pitchFamily="34" charset="0"/>
                <a:ea typeface="+mn-ea"/>
                <a:cs typeface="+mn-cs"/>
              </a:rPr>
              <a:t>ХӨТӨЛБӨРИЙН ХЭРЭГЖИЛТИЙГ ТАЙЛАГНАХ, ХЯНАХ ТОГТОЛЦОО </a:t>
            </a:r>
          </a:p>
          <a:p>
            <a:r>
              <a:rPr lang="mn-MN" sz="1200" kern="1200" baseline="0" dirty="0" smtClean="0">
                <a:solidFill>
                  <a:schemeClr val="tx1"/>
                </a:solidFill>
                <a:latin typeface="Arial" panose="020B0604020202020204" pitchFamily="34" charset="0"/>
                <a:ea typeface="+mn-ea"/>
                <a:cs typeface="+mn-cs"/>
              </a:rPr>
              <a:t>Үндэсний хөтөлбөрийн хэрэгжилтийг байгаль орчны асуудал эрхэлсэн төрийн захиргааны төв байгууллага Засгийн газарт 3 жил тутамд тайлагнах бөгөөд Биологийн олон янз </a:t>
            </a:r>
            <a:r>
              <a:rPr lang="ru-RU" sz="1200" kern="1200" baseline="0" dirty="0" smtClean="0">
                <a:solidFill>
                  <a:schemeClr val="tx1"/>
                </a:solidFill>
                <a:latin typeface="Arial" panose="020B0604020202020204" pitchFamily="34" charset="0"/>
                <a:ea typeface="+mn-ea"/>
                <a:cs typeface="+mn-cs"/>
              </a:rPr>
              <a:t>байдлын Конвенцийн газарт 5 жил тутамд тайлагнана.</a:t>
            </a:r>
            <a:endParaRPr lang="en-US" dirty="0"/>
          </a:p>
        </p:txBody>
      </p:sp>
      <p:sp>
        <p:nvSpPr>
          <p:cNvPr id="4" name="Slide Number Placeholder 3"/>
          <p:cNvSpPr>
            <a:spLocks noGrp="1"/>
          </p:cNvSpPr>
          <p:nvPr>
            <p:ph type="sldNum" sz="quarter" idx="10"/>
          </p:nvPr>
        </p:nvSpPr>
        <p:spPr/>
        <p:txBody>
          <a:bodyPr/>
          <a:lstStyle/>
          <a:p>
            <a:fld id="{4C7F0794-8C73-47D4-8704-BAC7BB43D2B5}" type="slidenum">
              <a:rPr lang="en-US" smtClean="0"/>
              <a:pPr/>
              <a:t>34</a:t>
            </a:fld>
            <a:endParaRPr lang="en-US" dirty="0"/>
          </a:p>
        </p:txBody>
      </p:sp>
    </p:spTree>
    <p:extLst>
      <p:ext uri="{BB962C8B-B14F-4D97-AF65-F5344CB8AC3E}">
        <p14:creationId xmlns="" xmlns:p14="http://schemas.microsoft.com/office/powerpoint/2010/main" val="1195394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2A445B-B82A-43A1-A85A-F1A304415ED4}" type="slidenum">
              <a:rPr lang="en-US" smtClean="0"/>
              <a:pPr/>
              <a:t>38</a:t>
            </a:fld>
            <a:endParaRPr lang="en-US"/>
          </a:p>
        </p:txBody>
      </p:sp>
    </p:spTree>
    <p:extLst>
      <p:ext uri="{BB962C8B-B14F-4D97-AF65-F5344CB8AC3E}">
        <p14:creationId xmlns="" xmlns:p14="http://schemas.microsoft.com/office/powerpoint/2010/main" val="390611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dirty="0" smtClean="0"/>
              <a:t>Өнөөдөр 1.75 сая биологийн олон янз байдал тодорхойлогдоод байгаа бөгөөд ихэнх нь шавьж, бичил</a:t>
            </a:r>
            <a:r>
              <a:rPr lang="mn-MN" sz="1200" baseline="0" dirty="0" smtClean="0"/>
              <a:t> биетэн</a:t>
            </a:r>
            <a:r>
              <a:rPr lang="mn-MN" sz="1200" dirty="0" smtClean="0"/>
              <a:t> байна. Эрдэмтэд ойролцоогоор 13 сая олон янз байдал байна гэдгийг хүлээн зөвшөөрсөн Ш</a:t>
            </a:r>
            <a:r>
              <a:rPr lang="mn-MN" sz="1200" dirty="0" smtClean="0">
                <a:latin typeface="Times New Roman" panose="02020603050405020304" pitchFamily="18" charset="0"/>
                <a:cs typeface="Times New Roman" panose="02020603050405020304" pitchFamily="18" charset="0"/>
              </a:rPr>
              <a:t>инжлэх ухаан, судалгааны ажлын өнөөгийн хурдаар биологийн төрөл зүйлүүдийг нээн илрүүлэхэд наад зах нь </a:t>
            </a:r>
            <a:r>
              <a:rPr lang="mn-MN" sz="1200" b="1" dirty="0" smtClean="0">
                <a:solidFill>
                  <a:srgbClr val="FF0000"/>
                </a:solidFill>
                <a:latin typeface="Times New Roman" panose="02020603050405020304" pitchFamily="18" charset="0"/>
                <a:cs typeface="Times New Roman" panose="02020603050405020304" pitchFamily="18" charset="0"/>
              </a:rPr>
              <a:t>500 </a:t>
            </a:r>
            <a:r>
              <a:rPr lang="mn-MN" sz="1200" dirty="0" smtClean="0">
                <a:latin typeface="Times New Roman" panose="02020603050405020304" pitchFamily="18" charset="0"/>
                <a:cs typeface="Times New Roman" panose="02020603050405020304" pitchFamily="18" charset="0"/>
              </a:rPr>
              <a:t>жил шаардлагатай болох нь.</a:t>
            </a:r>
            <a:r>
              <a:rPr lang="mn-MN" sz="1100" dirty="0" smtClean="0">
                <a:latin typeface="Times New Roman" panose="02020603050405020304" pitchFamily="18" charset="0"/>
                <a:cs typeface="Times New Roman" panose="02020603050405020304" pitchFamily="18" charset="0"/>
              </a:rPr>
              <a:t>.</a:t>
            </a:r>
          </a:p>
          <a:p>
            <a:pPr algn="just"/>
            <a:r>
              <a:rPr lang="mn-MN" sz="1100" dirty="0" smtClean="0">
                <a:latin typeface="Times New Roman" panose="02020603050405020304" pitchFamily="18" charset="0"/>
                <a:cs typeface="Times New Roman" panose="02020603050405020304" pitchFamily="18" charset="0"/>
              </a:rPr>
              <a:t>Жилд дунджаар </a:t>
            </a:r>
            <a:r>
              <a:rPr lang="mn-MN" sz="1100" dirty="0" smtClean="0">
                <a:solidFill>
                  <a:srgbClr val="FF0000"/>
                </a:solidFill>
                <a:latin typeface="Times New Roman" panose="02020603050405020304" pitchFamily="18" charset="0"/>
                <a:cs typeface="Times New Roman" panose="02020603050405020304" pitchFamily="18" charset="0"/>
              </a:rPr>
              <a:t>10000-15000</a:t>
            </a:r>
            <a:r>
              <a:rPr lang="mn-MN" sz="1100" dirty="0" smtClean="0">
                <a:latin typeface="Times New Roman" panose="02020603050405020304" pitchFamily="18" charset="0"/>
                <a:cs typeface="Times New Roman" panose="02020603050405020304" pitchFamily="18" charset="0"/>
              </a:rPr>
              <a:t> орчим зүйлийг шинжлэх ухаан шинээр нээн илрүүлж байгаа юм.</a:t>
            </a:r>
          </a:p>
          <a:p>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11</a:t>
            </a:fld>
            <a:endParaRPr lang="en-US" dirty="0"/>
          </a:p>
        </p:txBody>
      </p:sp>
    </p:spTree>
    <p:extLst>
      <p:ext uri="{BB962C8B-B14F-4D97-AF65-F5344CB8AC3E}">
        <p14:creationId xmlns="" xmlns:p14="http://schemas.microsoft.com/office/powerpoint/2010/main" val="349725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dirty="0" smtClean="0">
                <a:latin typeface="Times New Roman" panose="02020603050405020304" pitchFamily="18" charset="0"/>
                <a:cs typeface="Times New Roman" panose="02020603050405020304" pitchFamily="18" charset="0"/>
              </a:rPr>
              <a:t>Мөн түүнчлэн манай дэлхий дээр устан алга болсон </a:t>
            </a:r>
            <a:r>
              <a:rPr lang="mn-MN" sz="1200" dirty="0" smtClean="0">
                <a:solidFill>
                  <a:srgbClr val="FF0000"/>
                </a:solidFill>
                <a:latin typeface="Times New Roman" panose="02020603050405020304" pitchFamily="18" charset="0"/>
                <a:cs typeface="Times New Roman" panose="02020603050405020304" pitchFamily="18" charset="0"/>
              </a:rPr>
              <a:t>7 сая </a:t>
            </a:r>
            <a:r>
              <a:rPr lang="mn-MN" sz="1200" dirty="0" smtClean="0">
                <a:latin typeface="Times New Roman" panose="02020603050405020304" pitchFamily="18" charset="0"/>
                <a:cs typeface="Times New Roman" panose="02020603050405020304" pitchFamily="18" charset="0"/>
              </a:rPr>
              <a:t>зүйл амьтан, </a:t>
            </a:r>
            <a:r>
              <a:rPr lang="mn-MN" sz="1200" dirty="0" smtClean="0">
                <a:solidFill>
                  <a:srgbClr val="FF0000"/>
                </a:solidFill>
                <a:latin typeface="Times New Roman" panose="02020603050405020304" pitchFamily="18" charset="0"/>
                <a:cs typeface="Times New Roman" panose="02020603050405020304" pitchFamily="18" charset="0"/>
              </a:rPr>
              <a:t>250000 </a:t>
            </a:r>
            <a:r>
              <a:rPr lang="mn-MN" sz="1200" dirty="0" smtClean="0">
                <a:latin typeface="Times New Roman" panose="02020603050405020304" pitchFamily="18" charset="0"/>
                <a:cs typeface="Times New Roman" panose="02020603050405020304" pitchFamily="18" charset="0"/>
              </a:rPr>
              <a:t>зүйл ургамал байгаа.</a:t>
            </a:r>
          </a:p>
          <a:p>
            <a:r>
              <a:rPr lang="mn-MN" sz="1200" dirty="0" smtClean="0">
                <a:latin typeface="Times New Roman" panose="02020603050405020304" pitchFamily="18" charset="0"/>
                <a:cs typeface="Times New Roman" panose="02020603050405020304" pitchFamily="18" charset="0"/>
              </a:rPr>
              <a:t>Зарим судлаачдын үзэж байгаагаар жилд </a:t>
            </a:r>
            <a:r>
              <a:rPr lang="mn-MN" sz="1200" dirty="0" smtClean="0">
                <a:solidFill>
                  <a:srgbClr val="FF0000"/>
                </a:solidFill>
                <a:latin typeface="Times New Roman" panose="02020603050405020304" pitchFamily="18" charset="0"/>
                <a:cs typeface="Times New Roman" panose="02020603050405020304" pitchFamily="18" charset="0"/>
              </a:rPr>
              <a:t>27000</a:t>
            </a:r>
            <a:r>
              <a:rPr lang="mn-MN" sz="1200" dirty="0" smtClean="0">
                <a:solidFill>
                  <a:schemeClr val="accent3">
                    <a:lumMod val="75000"/>
                  </a:schemeClr>
                </a:solidFill>
                <a:latin typeface="Times New Roman" panose="02020603050405020304" pitchFamily="18" charset="0"/>
                <a:cs typeface="Times New Roman" panose="02020603050405020304" pitchFamily="18" charset="0"/>
              </a:rPr>
              <a:t> </a:t>
            </a:r>
            <a:r>
              <a:rPr lang="mn-MN" sz="1200" dirty="0" smtClean="0">
                <a:latin typeface="Times New Roman" panose="02020603050405020304" pitchFamily="18" charset="0"/>
                <a:cs typeface="Times New Roman" panose="02020603050405020304" pitchFamily="18" charset="0"/>
              </a:rPr>
              <a:t>орчим зүйл буюу </a:t>
            </a:r>
            <a:r>
              <a:rPr lang="mn-MN" sz="1200" dirty="0" smtClean="0">
                <a:solidFill>
                  <a:srgbClr val="FF0000"/>
                </a:solidFill>
                <a:latin typeface="Times New Roman" panose="02020603050405020304" pitchFamily="18" charset="0"/>
                <a:cs typeface="Times New Roman" panose="02020603050405020304" pitchFamily="18" charset="0"/>
              </a:rPr>
              <a:t>20 </a:t>
            </a:r>
            <a:r>
              <a:rPr lang="mn-MN" sz="1200" dirty="0" smtClean="0">
                <a:latin typeface="Times New Roman" panose="02020603050405020304" pitchFamily="18" charset="0"/>
                <a:cs typeface="Times New Roman" panose="02020603050405020304" pitchFamily="18" charset="0"/>
              </a:rPr>
              <a:t>минут тутамд нэг зүйл устаж байна гэсэн тооцоо бий</a:t>
            </a:r>
          </a:p>
          <a:p>
            <a:endParaRPr lang="mn-MN" sz="1200" dirty="0" smtClean="0">
              <a:latin typeface="Times New Roman" panose="02020603050405020304" pitchFamily="18" charset="0"/>
              <a:cs typeface="Times New Roman" panose="02020603050405020304" pitchFamily="18" charset="0"/>
            </a:endParaRPr>
          </a:p>
          <a:p>
            <a:r>
              <a:rPr lang="mn-MN" sz="1200" dirty="0" smtClean="0"/>
              <a:t>Түүнчлэн дэлхийн гадаргуун температур 1.5-2.5 градусаар нэмэгдэхэд биологийн төрөл зүйлийн 20-30 хувь нь мөхнө гэсэн тооцоо гарчээ.</a:t>
            </a:r>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12</a:t>
            </a:fld>
            <a:endParaRPr lang="en-US" dirty="0"/>
          </a:p>
        </p:txBody>
      </p:sp>
    </p:spTree>
    <p:extLst>
      <p:ext uri="{BB962C8B-B14F-4D97-AF65-F5344CB8AC3E}">
        <p14:creationId xmlns="" xmlns:p14="http://schemas.microsoft.com/office/powerpoint/2010/main" val="428152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dirty="0" smtClean="0"/>
              <a:t>Дэлхийн шувуудын 12 хувь, хөхтөн амьтдын 21 хувь, мөлхөгчдийн 28 хувь, хоёр нутагтны 30 хувь, загасны 37 хувь, ургамлын 70 хувь нь устах аюулд өртөж эхэллээ.</a:t>
            </a:r>
            <a:endParaRPr lang="en-US" sz="1200" dirty="0" smtClean="0"/>
          </a:p>
          <a:p>
            <a:r>
              <a:rPr lang="mn-MN" sz="1200" dirty="0" smtClean="0"/>
              <a:t>Биологийн эдгээр олон янз байдлын устах аюулд уур амьсгалын өөрчлөлт, орчны бохирдол, зохисгүй хэрэглээ гэсэн гурван зүйл голлох нөлөө үзүүлдэг. </a:t>
            </a:r>
            <a:endParaRPr lang="en-US" sz="1200" dirty="0" smtClean="0"/>
          </a:p>
          <a:p>
            <a:r>
              <a:rPr lang="mn-MN" dirty="0" smtClean="0"/>
              <a:t>Биологийн нөөц нь хүн төрөлхтний эдийн засаг, нийгмийн хөгжилд чухал ач холбогдолтой бөгөөд түүний үнэ цэнэ, ач холбогдлыг дэлхий нийтээр ойлгох нь өсөн нэмэгдэж байна. Үүний зэрэгцээ хүний үйл ажиллагааны дарамтад өртөж, устаж үгүй болж байгаа амьтан, ургамал, экосистемийн хэмжээ, хамрах хүрээ сүүлийн хоёр зууны турш улам нэмэгдсэний улмаас өнөөдөр дэлхийн хүн амын хэрэглээ нь манай дэлхийн биологийн нөөцөөс 1,5 дахин хэтэрч дэлхийн хүн амын өсөлт, улс орнуудын хөгжлийн түвшинтэй уялдан нөөцийн тэгш бус хуваарилалт, зохисгүй ашиглалтын улмаас 1970-2010 оны хооронд зөвхөн сээр нуруутан амьтдын тоо толгой гэхэд л 52 хувиар буурсан байна.</a:t>
            </a:r>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13</a:t>
            </a:fld>
            <a:endParaRPr lang="en-US" dirty="0"/>
          </a:p>
        </p:txBody>
      </p:sp>
    </p:spTree>
    <p:extLst>
      <p:ext uri="{BB962C8B-B14F-4D97-AF65-F5344CB8AC3E}">
        <p14:creationId xmlns="" xmlns:p14="http://schemas.microsoft.com/office/powerpoint/2010/main" val="333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mn-MN" sz="1200" dirty="0" smtClean="0">
                <a:solidFill>
                  <a:schemeClr val="tx1"/>
                </a:solidFill>
                <a:latin typeface="Arial" panose="020B0604020202020204" pitchFamily="34" charset="0"/>
              </a:rPr>
              <a:t>Т</a:t>
            </a:r>
            <a:r>
              <a:rPr lang="nb-NO" sz="1200" dirty="0" smtClean="0">
                <a:solidFill>
                  <a:schemeClr val="tx1"/>
                </a:solidFill>
                <a:latin typeface="Arial" panose="020B0604020202020204" pitchFamily="34" charset="0"/>
              </a:rPr>
              <a:t>архац нутаг гэдэг нь “организм буюу зүйлүүдийн популяци байгалийн жамаар оршин байдаг тодорхой хэсэг газар буюу тодорхой талбай” юм. </a:t>
            </a:r>
            <a:r>
              <a:rPr lang="mn-MN" sz="1200" dirty="0" smtClean="0">
                <a:solidFill>
                  <a:schemeClr val="tx1"/>
                </a:solidFill>
                <a:latin typeface="Arial" panose="020B0604020202020204" pitchFamily="34" charset="0"/>
              </a:rPr>
              <a:t>С</a:t>
            </a:r>
            <a:r>
              <a:rPr lang="nb-NO" sz="1200" dirty="0" smtClean="0">
                <a:solidFill>
                  <a:schemeClr val="tx1"/>
                </a:solidFill>
                <a:latin typeface="Arial" panose="020B0604020202020204" pitchFamily="34" charset="0"/>
              </a:rPr>
              <a:t>удалгаануудаас үзвэл тархац нутаг устах, үгүй болох үзэгдэл нь дээрх улаан жагсаалтад багтсан зүйлүүдийн 85%-д тохиолдоод буй гол аюул болох нь тогтоогджээ. </a:t>
            </a:r>
            <a:endParaRPr lang="en-US" sz="1200" dirty="0" smtClean="0">
              <a:solidFill>
                <a:schemeClr val="tx1"/>
              </a:solidFill>
              <a:latin typeface="Arial" panose="020B0604020202020204" pitchFamily="34" charset="0"/>
            </a:endParaRPr>
          </a:p>
          <a:p>
            <a:pPr lvl="0" algn="just"/>
            <a:r>
              <a:rPr lang="nb-NO" sz="1200" dirty="0" smtClean="0">
                <a:solidFill>
                  <a:schemeClr val="tx1"/>
                </a:solidFill>
                <a:latin typeface="Arial" panose="020B0604020202020204" pitchFamily="34" charset="0"/>
              </a:rPr>
              <a:t>Хэсэглэн хуваах гэдэг нь тархац нутгийн өргөн уудам талбайг хэд хэдэн жижиг тусгаарлагдмал газар болгож байгааг хэлнэ. Энэ үзэгдэл нь зам барих, хотын хөгжил гэх мэтийн үйл ажиллагаануудаас болж үүсдэг байна. Үүний үр дүнд амьд организмуудын амьдрах нутаг хуваагдмал, хэсэглэгдсэн орчин болж хувирдаг.</a:t>
            </a:r>
            <a:endParaRPr lang="en-US" sz="1200" dirty="0" smtClean="0">
              <a:solidFill>
                <a:schemeClr val="tx1"/>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14</a:t>
            </a:fld>
            <a:endParaRPr lang="en-US" dirty="0"/>
          </a:p>
        </p:txBody>
      </p:sp>
    </p:spTree>
    <p:extLst>
      <p:ext uri="{BB962C8B-B14F-4D97-AF65-F5344CB8AC3E}">
        <p14:creationId xmlns="" xmlns:p14="http://schemas.microsoft.com/office/powerpoint/2010/main" val="398779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nb-NO" sz="1200" dirty="0" smtClean="0">
                <a:latin typeface="Times New Roman" panose="02020603050405020304" pitchFamily="18" charset="0"/>
                <a:cs typeface="Times New Roman" panose="02020603050405020304" pitchFamily="18" charset="0"/>
              </a:rPr>
              <a:t>Бидний хувь шийдвэрлэх хамгийн гол асуудал нь хүмүүс экосистемийн ач  холбогдол, төрөл зүйл болон амьд организмуудын талаар мэддэг болтол нь мэдлэгийнх нь түвшинг дээшлүүлэх ёстой.</a:t>
            </a:r>
            <a:endParaRPr lang="mn-MN" sz="1200" dirty="0" smtClean="0">
              <a:latin typeface="Times New Roman" panose="02020603050405020304" pitchFamily="18" charset="0"/>
              <a:cs typeface="Times New Roman" panose="02020603050405020304" pitchFamily="18" charset="0"/>
            </a:endParaRPr>
          </a:p>
          <a:p>
            <a:pPr algn="just"/>
            <a:r>
              <a:rPr lang="nb-NO" sz="1200" dirty="0" smtClean="0">
                <a:latin typeface="Times New Roman" panose="02020603050405020304" pitchFamily="18" charset="0"/>
                <a:cs typeface="Times New Roman" panose="02020603050405020304" pitchFamily="18" charset="0"/>
              </a:rPr>
              <a:t>Дараагийн асуудал нь биологийн </a:t>
            </a:r>
            <a:r>
              <a:rPr lang="mn-MN" sz="1200" dirty="0" smtClean="0">
                <a:latin typeface="Times New Roman" panose="02020603050405020304" pitchFamily="18" charset="0"/>
                <a:cs typeface="Times New Roman" panose="02020603050405020304" pitchFamily="18" charset="0"/>
              </a:rPr>
              <a:t>олон янз байдал</a:t>
            </a:r>
            <a:r>
              <a:rPr lang="nb-NO" sz="1200" dirty="0" smtClean="0">
                <a:latin typeface="Times New Roman" panose="02020603050405020304" pitchFamily="18" charset="0"/>
                <a:cs typeface="Times New Roman" panose="02020603050405020304" pitchFamily="18" charset="0"/>
              </a:rPr>
              <a:t>, түүний үнэ цэн, түүнд учирч буй аюулыг ойлгох, бичиг баримт боловсруулан тусгах чадавхи бий болгох асуудал юм.</a:t>
            </a:r>
            <a:endParaRPr lang="mn-MN" sz="1200" dirty="0" smtClean="0">
              <a:latin typeface="Times New Roman" panose="02020603050405020304" pitchFamily="18" charset="0"/>
              <a:cs typeface="Times New Roman" panose="02020603050405020304" pitchFamily="18" charset="0"/>
            </a:endParaRPr>
          </a:p>
          <a:p>
            <a:pPr algn="just"/>
            <a:r>
              <a:rPr lang="nb-NO" sz="1200" dirty="0" smtClean="0">
                <a:latin typeface="Times New Roman" panose="02020603050405020304" pitchFamily="18" charset="0"/>
                <a:cs typeface="Times New Roman" panose="02020603050405020304" pitchFamily="18" charset="0"/>
              </a:rPr>
              <a:t>Гурав дахь асуудал нь биологийн </a:t>
            </a:r>
            <a:r>
              <a:rPr lang="mn-MN" sz="1200" dirty="0" smtClean="0">
                <a:latin typeface="Times New Roman" panose="02020603050405020304" pitchFamily="18" charset="0"/>
                <a:cs typeface="Times New Roman" panose="02020603050405020304" pitchFamily="18" charset="0"/>
              </a:rPr>
              <a:t>олон янз байдлын </a:t>
            </a:r>
            <a:r>
              <a:rPr lang="nb-NO" sz="1200" dirty="0" smtClean="0">
                <a:latin typeface="Times New Roman" panose="02020603050405020304" pitchFamily="18" charset="0"/>
                <a:cs typeface="Times New Roman" panose="02020603050405020304" pitchFamily="18" charset="0"/>
              </a:rPr>
              <a:t>одоо байгаа </a:t>
            </a:r>
            <a:r>
              <a:rPr lang="mn-MN" sz="1200" dirty="0" smtClean="0">
                <a:latin typeface="Times New Roman" panose="02020603050405020304" pitchFamily="18" charset="0"/>
                <a:cs typeface="Times New Roman" panose="02020603050405020304" pitchFamily="18" charset="0"/>
              </a:rPr>
              <a:t>нөхцөл</a:t>
            </a:r>
            <a:r>
              <a:rPr lang="mn-MN" sz="1200" baseline="0" dirty="0" smtClean="0">
                <a:latin typeface="Times New Roman" panose="02020603050405020304" pitchFamily="18" charset="0"/>
                <a:cs typeface="Times New Roman" panose="02020603050405020304" pitchFamily="18" charset="0"/>
              </a:rPr>
              <a:t> байдалд</a:t>
            </a:r>
            <a:r>
              <a:rPr lang="nb-NO" sz="1200" dirty="0" smtClean="0">
                <a:latin typeface="Times New Roman" panose="02020603050405020304" pitchFamily="18" charset="0"/>
                <a:cs typeface="Times New Roman" panose="02020603050405020304" pitchFamily="18" charset="0"/>
              </a:rPr>
              <a:t> (ген, зүйлүүд, экосистем) үнэл</a:t>
            </a:r>
            <a:r>
              <a:rPr lang="mn-MN" sz="1200" dirty="0" smtClean="0">
                <a:latin typeface="Times New Roman" panose="02020603050405020304" pitchFamily="18" charset="0"/>
                <a:cs typeface="Times New Roman" panose="02020603050405020304" pitchFamily="18" charset="0"/>
              </a:rPr>
              <a:t>гээ</a:t>
            </a:r>
            <a:r>
              <a:rPr lang="nb-NO" sz="1200" dirty="0" smtClean="0">
                <a:latin typeface="Times New Roman" panose="02020603050405020304" pitchFamily="18" charset="0"/>
                <a:cs typeface="Times New Roman" panose="02020603050405020304" pitchFamily="18" charset="0"/>
              </a:rPr>
              <a:t> хийх хэрэгтэй. </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0DC53E-4466-47FF-9011-8C594370794E}" type="slidenum">
              <a:rPr lang="en-US" smtClean="0"/>
              <a:pPr/>
              <a:t>15</a:t>
            </a:fld>
            <a:endParaRPr lang="en-US" dirty="0"/>
          </a:p>
        </p:txBody>
      </p:sp>
    </p:spTree>
    <p:extLst>
      <p:ext uri="{BB962C8B-B14F-4D97-AF65-F5344CB8AC3E}">
        <p14:creationId xmlns="" xmlns:p14="http://schemas.microsoft.com/office/powerpoint/2010/main" val="4978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b="1" kern="1200" dirty="0" smtClean="0">
                <a:solidFill>
                  <a:schemeClr val="tx1"/>
                </a:solidFill>
                <a:latin typeface="Arial" panose="020B0604020202020204" pitchFamily="34" charset="0"/>
                <a:ea typeface="+mn-ea"/>
                <a:cs typeface="+mn-cs"/>
              </a:rPr>
              <a:t>Амьдрах орчны өөрчлөлт: </a:t>
            </a:r>
            <a:r>
              <a:rPr lang="mn-MN" sz="1200" kern="1200" dirty="0" smtClean="0">
                <a:solidFill>
                  <a:schemeClr val="tx1"/>
                </a:solidFill>
                <a:latin typeface="Arial" panose="020B0604020202020204" pitchFamily="34" charset="0"/>
                <a:ea typeface="+mn-ea"/>
                <a:cs typeface="+mn-cs"/>
              </a:rPr>
              <a:t>Тухайлбал, газар нутгийг газар тариалангийн зориулалтаар ашиглах, ургамлын нөөц, ой модыг замбараагүй хууль бусаар ашиглах огтлох, ой хээрийн түймэр, хортон шавьжийн нөлөө гэх мэт. </a:t>
            </a:r>
            <a:endParaRPr lang="en-US" sz="1200" kern="1200" dirty="0" smtClean="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200" b="1" kern="1200" dirty="0" smtClean="0">
                <a:solidFill>
                  <a:schemeClr val="tx1"/>
                </a:solidFill>
                <a:latin typeface="Arial" panose="020B0604020202020204" pitchFamily="34" charset="0"/>
                <a:ea typeface="+mn-ea"/>
                <a:cs typeface="+mn-cs"/>
              </a:rPr>
              <a:t>Уур амьсгалын өөрчлөлт:, </a:t>
            </a:r>
            <a:r>
              <a:rPr lang="mn-MN" sz="1200" kern="1200" dirty="0" smtClean="0">
                <a:solidFill>
                  <a:schemeClr val="tx1"/>
                </a:solidFill>
                <a:latin typeface="Arial" panose="020B0604020202020204" pitchFamily="34" charset="0"/>
                <a:ea typeface="+mn-ea"/>
                <a:cs typeface="+mn-cs"/>
              </a:rPr>
              <a:t>тухайлбал бүс нутаг дулаарах үзэгдэл, усны хомсдол, элсний нүүдэл, цөлжилт</a:t>
            </a:r>
            <a:endParaRPr lang="en-US" sz="1200" kern="1200" dirty="0" smtClean="0">
              <a:solidFill>
                <a:schemeClr val="tx1"/>
              </a:solidFill>
              <a:latin typeface="Arial" panose="020B0604020202020204" pitchFamily="34" charset="0"/>
              <a:ea typeface="+mn-ea"/>
              <a:cs typeface="+mn-cs"/>
            </a:endParaRPr>
          </a:p>
          <a:p>
            <a:r>
              <a:rPr lang="mn-MN" sz="1200" kern="1200" dirty="0" smtClean="0">
                <a:solidFill>
                  <a:schemeClr val="tx1"/>
                </a:solidFill>
                <a:latin typeface="Arial" panose="020B0604020202020204" pitchFamily="34" charset="0"/>
                <a:ea typeface="+mn-ea"/>
                <a:cs typeface="+mn-cs"/>
              </a:rPr>
              <a:t> </a:t>
            </a:r>
            <a:endParaRPr lang="en-US" sz="1200" kern="1200" dirty="0" smtClean="0">
              <a:solidFill>
                <a:schemeClr val="tx1"/>
              </a:solidFill>
              <a:latin typeface="Arial" panose="020B0604020202020204" pitchFamily="34" charset="0"/>
              <a:ea typeface="+mn-ea"/>
              <a:cs typeface="+mn-cs"/>
            </a:endParaRPr>
          </a:p>
          <a:p>
            <a:r>
              <a:rPr lang="mn-MN" sz="1200" b="1" kern="1200" dirty="0" smtClean="0">
                <a:solidFill>
                  <a:schemeClr val="tx1"/>
                </a:solidFill>
                <a:latin typeface="Arial" panose="020B0604020202020204" pitchFamily="34" charset="0"/>
                <a:ea typeface="+mn-ea"/>
                <a:cs typeface="+mn-cs"/>
              </a:rPr>
              <a:t>Харь зүйл: </a:t>
            </a:r>
            <a:r>
              <a:rPr lang="mn-MN" sz="1200" kern="1200" dirty="0" smtClean="0">
                <a:solidFill>
                  <a:schemeClr val="tx1"/>
                </a:solidFill>
                <a:latin typeface="Arial" panose="020B0604020202020204" pitchFamily="34" charset="0"/>
                <a:ea typeface="+mn-ea"/>
                <a:cs typeface="+mn-cs"/>
              </a:rPr>
              <a:t>тухайлбал худалдаа ба аялал жуулчлалтай холбоотойгоор </a:t>
            </a:r>
            <a:endParaRPr lang="en-US" sz="1200" kern="1200" dirty="0" smtClean="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200" b="1" kern="1200" dirty="0" smtClean="0">
                <a:solidFill>
                  <a:schemeClr val="tx1"/>
                </a:solidFill>
                <a:latin typeface="Arial" panose="020B0604020202020204" pitchFamily="34" charset="0"/>
                <a:ea typeface="+mn-ea"/>
                <a:cs typeface="+mn-cs"/>
              </a:rPr>
              <a:t>Хэт ашиглалт: </a:t>
            </a:r>
            <a:r>
              <a:rPr lang="mn-MN" sz="1200" kern="1200" dirty="0" smtClean="0">
                <a:solidFill>
                  <a:schemeClr val="tx1"/>
                </a:solidFill>
                <a:latin typeface="Arial" panose="020B0604020202020204" pitchFamily="34" charset="0"/>
                <a:ea typeface="+mn-ea"/>
                <a:cs typeface="+mn-cs"/>
              </a:rPr>
              <a:t>тухайлбал малыг удаан хугацаагаар бэлчээрлүүлснээс үүдсэн бэлчээрийн талхагдал,</a:t>
            </a:r>
            <a:r>
              <a:rPr lang="mn-MN" sz="1200" kern="1200" baseline="0" dirty="0" smtClean="0">
                <a:solidFill>
                  <a:schemeClr val="tx1"/>
                </a:solidFill>
                <a:latin typeface="Arial" panose="020B0604020202020204" pitchFamily="34" charset="0"/>
                <a:ea typeface="+mn-ea"/>
                <a:cs typeface="+mn-cs"/>
              </a:rPr>
              <a:t> х</a:t>
            </a:r>
            <a:r>
              <a:rPr lang="mn-MN" sz="1200" kern="1200" dirty="0" smtClean="0">
                <a:solidFill>
                  <a:schemeClr val="tx1"/>
                </a:solidFill>
                <a:latin typeface="Arial" panose="020B0604020202020204" pitchFamily="34" charset="0"/>
                <a:ea typeface="+mn-ea"/>
                <a:cs typeface="+mn-cs"/>
              </a:rPr>
              <a:t>ууль бус агналт</a:t>
            </a:r>
            <a:r>
              <a:rPr lang="en-US" sz="1200" kern="1200" dirty="0" smtClean="0">
                <a:solidFill>
                  <a:schemeClr val="tx1"/>
                </a:solidFill>
                <a:latin typeface="Arial" panose="020B0604020202020204" pitchFamily="34" charset="0"/>
                <a:ea typeface="+mn-ea"/>
                <a:cs typeface="+mn-cs"/>
              </a:rPr>
              <a:t>(</a:t>
            </a:r>
            <a:r>
              <a:rPr lang="mn-MN" sz="1200" kern="1200" dirty="0" smtClean="0">
                <a:solidFill>
                  <a:schemeClr val="tx1"/>
                </a:solidFill>
                <a:latin typeface="Arial" panose="020B0604020202020204" pitchFamily="34" charset="0"/>
                <a:ea typeface="+mn-ea"/>
                <a:cs typeface="+mn-cs"/>
              </a:rPr>
              <a:t>төлөвлөлтгүй, замбараагүй агналт, хулгайн ан</a:t>
            </a:r>
            <a:r>
              <a:rPr lang="en-US" sz="1200" kern="1200" dirty="0" smtClean="0">
                <a:solidFill>
                  <a:schemeClr val="tx1"/>
                </a:solidFill>
                <a:latin typeface="Arial" panose="020B0604020202020204" pitchFamily="34" charset="0"/>
                <a:ea typeface="+mn-ea"/>
                <a:cs typeface="+mn-cs"/>
              </a:rPr>
              <a:t>)</a:t>
            </a:r>
          </a:p>
          <a:p>
            <a:endParaRPr lang="en-US" sz="1200" kern="1200" dirty="0" smtClean="0">
              <a:solidFill>
                <a:schemeClr val="tx1"/>
              </a:solidFill>
              <a:latin typeface="Arial" panose="020B0604020202020204" pitchFamily="34" charset="0"/>
              <a:ea typeface="+mn-ea"/>
              <a:cs typeface="+mn-cs"/>
            </a:endParaRPr>
          </a:p>
          <a:p>
            <a:r>
              <a:rPr lang="mn-MN" sz="1200" b="1" kern="1200" dirty="0" smtClean="0">
                <a:solidFill>
                  <a:schemeClr val="tx1"/>
                </a:solidFill>
                <a:latin typeface="Arial" panose="020B0604020202020204" pitchFamily="34" charset="0"/>
                <a:ea typeface="+mn-ea"/>
                <a:cs typeface="+mn-cs"/>
              </a:rPr>
              <a:t>Орчны бохирдол:</a:t>
            </a:r>
            <a:r>
              <a:rPr lang="mn-MN" sz="1200" kern="1200" dirty="0" smtClean="0">
                <a:solidFill>
                  <a:schemeClr val="tx1"/>
                </a:solidFill>
                <a:latin typeface="Arial" panose="020B0604020202020204" pitchFamily="34" charset="0"/>
                <a:ea typeface="+mn-ea"/>
                <a:cs typeface="+mn-cs"/>
              </a:rPr>
              <a:t>тухайлбал химийн бордоо</a:t>
            </a:r>
            <a:endParaRPr lang="en-US" sz="1200" kern="1200" dirty="0" smtClean="0">
              <a:solidFill>
                <a:schemeClr val="tx1"/>
              </a:solidFill>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16</a:t>
            </a:fld>
            <a:endParaRPr lang="en-US" dirty="0"/>
          </a:p>
        </p:txBody>
      </p:sp>
    </p:spTree>
    <p:extLst>
      <p:ext uri="{BB962C8B-B14F-4D97-AF65-F5344CB8AC3E}">
        <p14:creationId xmlns="" xmlns:p14="http://schemas.microsoft.com/office/powerpoint/2010/main" val="326681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mn-MN" dirty="0" smtClean="0">
                <a:solidFill>
                  <a:schemeClr val="tx1"/>
                </a:solidFill>
                <a:latin typeface="Arial" panose="020B0604020202020204" pitchFamily="34" charset="0"/>
              </a:rPr>
              <a:t>Малын нөлөөгөөр баян бүрд, тал хээр, цөлийн бүсийн амьдрах орчин доройтож, 2006-2010 оны судалгаагаар баян бүрдэд онцгой үүрэг бүхий зарим ургамал цөөрч, зарим нь эрсдэлтэй байдалд хүрээд байна.</a:t>
            </a:r>
            <a:endParaRPr lang="en-US" dirty="0" smtClean="0">
              <a:solidFill>
                <a:schemeClr val="tx1"/>
              </a:solidFill>
              <a:latin typeface="Arial" panose="020B0604020202020204" pitchFamily="34" charset="0"/>
            </a:endParaRPr>
          </a:p>
          <a:p>
            <a:pPr lvl="0"/>
            <a:r>
              <a:rPr lang="mn-MN" dirty="0" smtClean="0">
                <a:solidFill>
                  <a:schemeClr val="tx1"/>
                </a:solidFill>
                <a:latin typeface="Arial" panose="020B0604020202020204" pitchFamily="34" charset="0"/>
              </a:rPr>
              <a:t>Тарвага, цагаан зээр, халиун буга, хар сүүлт, хулан адуу, хүрэн баавгай  зэрэг олон зүйл хөхтний тоо толгой буурч, тархац нутаг хумигдсан.</a:t>
            </a:r>
            <a:endParaRPr lang="en-US" dirty="0" smtClean="0">
              <a:solidFill>
                <a:schemeClr val="tx1"/>
              </a:solidFill>
              <a:latin typeface="Arial" panose="020B0604020202020204" pitchFamily="34" charset="0"/>
            </a:endParaRPr>
          </a:p>
          <a:p>
            <a:pPr lvl="0"/>
            <a:r>
              <a:rPr lang="mn-MN" dirty="0" smtClean="0">
                <a:solidFill>
                  <a:schemeClr val="tx1"/>
                </a:solidFill>
                <a:latin typeface="Arial" panose="020B0604020202020204" pitchFamily="34" charset="0"/>
              </a:rPr>
              <a:t>Сүүлийн 13-14 жилд гол, нуурын усны түвшин эрс багасч, олон гол, нуур хатаж ширгэсэн нь загасны тархац, тоо толгойд сөргөөр нөлөөлж байна. </a:t>
            </a:r>
            <a:endParaRPr lang="en-US" dirty="0" smtClean="0">
              <a:solidFill>
                <a:schemeClr val="tx1"/>
              </a:solidFill>
              <a:latin typeface="Arial" panose="020B0604020202020204" pitchFamily="34" charset="0"/>
            </a:endParaRPr>
          </a:p>
          <a:p>
            <a:pPr lvl="0"/>
            <a:r>
              <a:rPr lang="mn-MN" dirty="0" smtClean="0">
                <a:solidFill>
                  <a:schemeClr val="tx1"/>
                </a:solidFill>
                <a:latin typeface="Arial" panose="020B0604020202020204" pitchFamily="34" charset="0"/>
              </a:rPr>
              <a:t> Гадаргын ус ширгэж байгаа нь мөн хоёр нутагтан болон зарим нүүдлийн шувуудын амьдрах орчин хумигдахад хүргэж байна. </a:t>
            </a:r>
            <a:endParaRPr lang="en-US" dirty="0" smtClean="0">
              <a:solidFill>
                <a:schemeClr val="tx1"/>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60DC53E-4466-47FF-9011-8C594370794E}" type="slidenum">
              <a:rPr lang="en-US" smtClean="0"/>
              <a:pPr/>
              <a:t>17</a:t>
            </a:fld>
            <a:endParaRPr lang="en-US" dirty="0"/>
          </a:p>
        </p:txBody>
      </p:sp>
    </p:spTree>
    <p:extLst>
      <p:ext uri="{BB962C8B-B14F-4D97-AF65-F5344CB8AC3E}">
        <p14:creationId xmlns="" xmlns:p14="http://schemas.microsoft.com/office/powerpoint/2010/main" val="148481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E5CED-CEBA-4D08-9A03-D6D805600477}"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E5CED-CEBA-4D08-9A03-D6D805600477}"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E5CED-CEBA-4D08-9A03-D6D805600477}"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E5CED-CEBA-4D08-9A03-D6D805600477}"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E5CED-CEBA-4D08-9A03-D6D805600477}"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E5CED-CEBA-4D08-9A03-D6D805600477}"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E5CED-CEBA-4D08-9A03-D6D805600477}" type="datetimeFigureOut">
              <a:rPr lang="en-US" smtClean="0"/>
              <a:pPr/>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E5CED-CEBA-4D08-9A03-D6D805600477}" type="datetimeFigureOut">
              <a:rPr lang="en-US" smtClean="0"/>
              <a:pPr/>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E5CED-CEBA-4D08-9A03-D6D805600477}" type="datetimeFigureOut">
              <a:rPr lang="en-US" smtClean="0"/>
              <a:pPr/>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E5CED-CEBA-4D08-9A03-D6D805600477}"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E5CED-CEBA-4D08-9A03-D6D805600477}"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6690-A964-4E94-86D8-25656F4A70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E5CED-CEBA-4D08-9A03-D6D805600477}" type="datetimeFigureOut">
              <a:rPr lang="en-US" smtClean="0"/>
              <a:pPr/>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6690-A964-4E94-86D8-25656F4A70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cle.mn/" TargetMode="External"/><Relationship Id="rId2" Type="http://schemas.openxmlformats.org/officeDocument/2006/relationships/hyperlink" Target="mailto:lut-ochir@ncle.mn"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D:\lutaa\Surgaltad\BOY\&#1058;&#1061;&#1043;&#1053;.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cle.m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lutaa\Surgaltad\BOY\&#1072;&#1084;&#1100;&#1090;&#1072;&#1076;%20&#1095;%20&#1075;&#1101;&#1089;&#1101;&#1085;%20&#1089;&#1101;&#1090;&#1075;&#1101;&#1083;%20&#1079;&#1199;&#1088;&#1093;&#1090;&#1101;&#1081;.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590800"/>
            <a:ext cx="8458200" cy="16986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4400" b="1" i="0" u="none" strike="noStrike" kern="1200" cap="none" spc="0" normalizeH="0" baseline="0" noProof="0" dirty="0" smtClean="0">
                <a:ln>
                  <a:noFill/>
                </a:ln>
                <a:solidFill>
                  <a:srgbClr val="002060"/>
                </a:solidFill>
                <a:effectLst/>
                <a:uLnTx/>
                <a:uFillTx/>
                <a:latin typeface="+mj-lt"/>
                <a:ea typeface="+mj-ea"/>
                <a:cs typeface="+mj-cs"/>
              </a:rPr>
              <a:t>Биологийн олон янз байдал</a:t>
            </a:r>
            <a:endParaRPr kumimoji="0" lang="en-US" sz="4400" b="1" i="0" u="none" strike="noStrike" kern="1200" cap="none" spc="0" normalizeH="0" baseline="0" noProof="0" dirty="0">
              <a:ln>
                <a:noFill/>
              </a:ln>
              <a:solidFill>
                <a:srgbClr val="002060"/>
              </a:solidFill>
              <a:effectLst/>
              <a:uLnTx/>
              <a:uFillTx/>
              <a:latin typeface="+mj-lt"/>
              <a:ea typeface="+mj-ea"/>
              <a:cs typeface="+mj-cs"/>
            </a:endParaRPr>
          </a:p>
        </p:txBody>
      </p:sp>
      <p:sp>
        <p:nvSpPr>
          <p:cNvPr id="5" name="Subtitle 4"/>
          <p:cNvSpPr txBox="1">
            <a:spLocks/>
          </p:cNvSpPr>
          <p:nvPr/>
        </p:nvSpPr>
        <p:spPr>
          <a:xfrm>
            <a:off x="0" y="5786438"/>
            <a:ext cx="9072563" cy="1071562"/>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0" i="1" u="none" strike="noStrike" kern="1200" cap="none" spc="0" normalizeH="0" baseline="0" noProof="0" smtClean="0">
                <a:ln>
                  <a:noFill/>
                </a:ln>
                <a:solidFill>
                  <a:srgbClr val="002060"/>
                </a:solidFill>
                <a:effectLst>
                  <a:outerShdw blurRad="38100" dist="38100" dir="2700000" algn="tl">
                    <a:srgbClr val="000000">
                      <a:alpha val="43137"/>
                    </a:srgbClr>
                  </a:outerShdw>
                </a:effectLst>
                <a:uLnTx/>
                <a:uFillTx/>
                <a:latin typeface="+mn-lt"/>
                <a:ea typeface="+mn-ea"/>
                <a:cs typeface="+mn-cs"/>
              </a:rPr>
              <a:t>НТБҮТ-ийн мэргэжилтэн В.Лут-Очир</a:t>
            </a:r>
            <a:endParaRPr kumimoji="0" lang="en-US" sz="2000" b="0" i="1" u="none" strike="noStrike" kern="1200" cap="none" spc="0" normalizeH="0" baseline="0" noProof="0" smtClean="0">
              <a:ln>
                <a:noFill/>
              </a:ln>
              <a:solidFill>
                <a:srgbClr val="002060"/>
              </a:solidFill>
              <a:effectLst>
                <a:outerShdw blurRad="38100" dist="38100" dir="2700000" algn="tl">
                  <a:srgbClr val="000000">
                    <a:alpha val="43137"/>
                  </a:srgbClr>
                </a:outerShdw>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1" u="none" strike="noStrike" kern="1200" cap="none" spc="0" normalizeH="0" baseline="0" noProof="0" smtClean="0">
                <a:ln>
                  <a:noFill/>
                </a:ln>
                <a:solidFill>
                  <a:srgbClr val="002060"/>
                </a:solidFill>
                <a:effectLst>
                  <a:outerShdw blurRad="38100" dist="38100" dir="2700000" algn="tl">
                    <a:srgbClr val="000000">
                      <a:alpha val="43137"/>
                    </a:srgbClr>
                  </a:outerShdw>
                </a:effectLst>
                <a:uLnTx/>
                <a:uFillTx/>
                <a:latin typeface="+mn-lt"/>
                <a:ea typeface="+mn-ea"/>
                <a:cs typeface="+mn-cs"/>
                <a:hlinkClick r:id="rId2"/>
              </a:rPr>
              <a:t>lut-ochir@ncle.mn</a:t>
            </a:r>
            <a:endParaRPr kumimoji="0" lang="en-US" sz="1600" b="0" i="1" u="none" strike="noStrike" kern="1200" cap="none" spc="0" normalizeH="0" baseline="0" noProof="0" smtClean="0">
              <a:ln>
                <a:noFill/>
              </a:ln>
              <a:solidFill>
                <a:srgbClr val="002060"/>
              </a:solidFill>
              <a:effectLst>
                <a:outerShdw blurRad="38100" dist="38100" dir="2700000" algn="tl">
                  <a:srgbClr val="000000">
                    <a:alpha val="43137"/>
                  </a:srgbClr>
                </a:outerShdw>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1" u="none" strike="noStrike" kern="1200" cap="none" spc="0" normalizeH="0" baseline="0" noProof="0" smtClean="0">
                <a:ln>
                  <a:noFill/>
                </a:ln>
                <a:solidFill>
                  <a:srgbClr val="002060"/>
                </a:solidFill>
                <a:effectLst>
                  <a:outerShdw blurRad="38100" dist="38100" dir="2700000" algn="tl">
                    <a:srgbClr val="000000">
                      <a:alpha val="43137"/>
                    </a:srgbClr>
                  </a:outerShdw>
                </a:effectLst>
                <a:uLnTx/>
                <a:uFillTx/>
                <a:latin typeface="+mn-lt"/>
                <a:ea typeface="+mn-ea"/>
                <a:cs typeface="+mn-cs"/>
                <a:hlinkClick r:id="rId3"/>
              </a:rPr>
              <a:t>www.ncle.mn</a:t>
            </a:r>
            <a:r>
              <a:rPr kumimoji="0" lang="en-US" sz="1600" b="0" i="1" u="none" strike="noStrike" kern="1200" cap="none" spc="0" normalizeH="0" baseline="0" noProof="0" smtClean="0">
                <a:ln>
                  <a:noFill/>
                </a:ln>
                <a:solidFill>
                  <a:srgbClr val="002060"/>
                </a:solidFill>
                <a:effectLst>
                  <a:outerShdw blurRad="38100" dist="38100" dir="2700000" algn="tl">
                    <a:srgbClr val="000000">
                      <a:alpha val="43137"/>
                    </a:srgbClr>
                  </a:outerShdw>
                </a:effectLst>
                <a:uLnTx/>
                <a:uFillTx/>
                <a:latin typeface="+mn-lt"/>
                <a:ea typeface="+mn-ea"/>
                <a:cs typeface="+mn-cs"/>
              </a:rPr>
              <a:t> </a:t>
            </a:r>
            <a:endParaRPr kumimoji="0" lang="en-US" sz="1600" b="0"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n-ea"/>
              <a:cs typeface="+mn-cs"/>
            </a:endParaRPr>
          </a:p>
        </p:txBody>
      </p:sp>
      <p:sp>
        <p:nvSpPr>
          <p:cNvPr id="6" name="Title 4"/>
          <p:cNvSpPr txBox="1">
            <a:spLocks/>
          </p:cNvSpPr>
          <p:nvPr/>
        </p:nvSpPr>
        <p:spPr>
          <a:xfrm>
            <a:off x="0" y="1066800"/>
            <a:ext cx="9144000" cy="6365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mj-lt"/>
                <a:ea typeface="+mj-ea"/>
                <a:cs typeface="Times New Roman" pitchFamily="18" charset="0"/>
              </a:rPr>
              <a:t>НАСАН ТУРШИЙН БОЛОВСРОЛЫН</a:t>
            </a:r>
            <a:br>
              <a:rPr kumimoji="0" lang="ru-RU" sz="1400" b="1" i="0" u="none" strike="noStrike" kern="1200" cap="none" spc="0" normalizeH="0" baseline="0" noProof="0" dirty="0" smtClean="0">
                <a:ln>
                  <a:noFill/>
                </a:ln>
                <a:solidFill>
                  <a:srgbClr val="002060"/>
                </a:solidFill>
                <a:effectLst/>
                <a:uLnTx/>
                <a:uFillTx/>
                <a:latin typeface="+mj-lt"/>
                <a:ea typeface="+mj-ea"/>
                <a:cs typeface="Times New Roman" pitchFamily="18" charset="0"/>
              </a:rPr>
            </a:br>
            <a:r>
              <a:rPr kumimoji="0" lang="ru-RU" sz="1400" b="1" i="0" u="none" strike="noStrike" kern="1200" cap="none" spc="0" normalizeH="0" baseline="0" noProof="0" dirty="0" smtClean="0">
                <a:ln>
                  <a:noFill/>
                </a:ln>
                <a:solidFill>
                  <a:srgbClr val="002060"/>
                </a:solidFill>
                <a:effectLst/>
                <a:uLnTx/>
                <a:uFillTx/>
                <a:latin typeface="+mj-lt"/>
                <a:ea typeface="+mj-ea"/>
                <a:cs typeface="Times New Roman" pitchFamily="18" charset="0"/>
              </a:rPr>
              <a:t>ҮНДЭСНИЙ ТӨВ</a:t>
            </a:r>
            <a:endParaRPr kumimoji="0" lang="ru-RU" sz="1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4" descr="D:\Picture\logo new small.png"/>
          <p:cNvPicPr>
            <a:picLocks noChangeAspect="1" noChangeArrowheads="1"/>
          </p:cNvPicPr>
          <p:nvPr/>
        </p:nvPicPr>
        <p:blipFill>
          <a:blip r:embed="rId4"/>
          <a:srcRect/>
          <a:stretch>
            <a:fillRect/>
          </a:stretch>
        </p:blipFill>
        <p:spPr bwMode="auto">
          <a:xfrm>
            <a:off x="4241800" y="404813"/>
            <a:ext cx="6604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t="6495" b="11284"/>
          <a:stretch/>
        </p:blipFill>
        <p:spPr>
          <a:xfrm>
            <a:off x="1" y="99064"/>
            <a:ext cx="9037894" cy="5768336"/>
          </a:xfrm>
        </p:spPr>
      </p:pic>
      <p:sp>
        <p:nvSpPr>
          <p:cNvPr id="15" name="TextBox 14"/>
          <p:cNvSpPr txBox="1"/>
          <p:nvPr/>
        </p:nvSpPr>
        <p:spPr>
          <a:xfrm>
            <a:off x="152400" y="228600"/>
            <a:ext cx="5162550" cy="769441"/>
          </a:xfrm>
          <a:prstGeom prst="rect">
            <a:avLst/>
          </a:prstGeom>
          <a:solidFill>
            <a:schemeClr val="bg1"/>
          </a:solidFill>
        </p:spPr>
        <p:txBody>
          <a:bodyPr wrap="square" rtlCol="0">
            <a:spAutoFit/>
          </a:bodyPr>
          <a:lstStyle/>
          <a:p>
            <a:r>
              <a:rPr lang="mn-MN" sz="4400" dirty="0">
                <a:latin typeface="Arial" panose="020B0604020202020204" pitchFamily="34" charset="0"/>
                <a:cs typeface="Arial" panose="020B0604020202020204" pitchFamily="34" charset="0"/>
              </a:rPr>
              <a:t>Амьдралын мод</a:t>
            </a:r>
            <a:endParaRPr lang="en-US" sz="4400" dirty="0">
              <a:latin typeface="Arial" panose="020B0604020202020204" pitchFamily="34" charset="0"/>
              <a:cs typeface="Arial" panose="020B0604020202020204" pitchFamily="34" charset="0"/>
            </a:endParaRPr>
          </a:p>
        </p:txBody>
      </p:sp>
      <p:sp>
        <p:nvSpPr>
          <p:cNvPr id="16" name="TextBox 15"/>
          <p:cNvSpPr txBox="1"/>
          <p:nvPr/>
        </p:nvSpPr>
        <p:spPr>
          <a:xfrm>
            <a:off x="152400" y="968514"/>
            <a:ext cx="6172200" cy="707886"/>
          </a:xfrm>
          <a:prstGeom prst="rect">
            <a:avLst/>
          </a:prstGeom>
          <a:solidFill>
            <a:schemeClr val="bg1"/>
          </a:solidFill>
        </p:spPr>
        <p:txBody>
          <a:bodyPr wrap="square" rtlCol="0">
            <a:spAutoFit/>
          </a:bodyPr>
          <a:lstStyle/>
          <a:p>
            <a:r>
              <a:rPr lang="mn-MN" sz="2000" dirty="0">
                <a:latin typeface="Arial" panose="020B0604020202020204" pitchFamily="34" charset="0"/>
              </a:rPr>
              <a:t>Биологийн олон янз байдлын дэлхий дээрх гайхамшигт амьдрал</a:t>
            </a:r>
            <a:endParaRPr lang="en-US" sz="2000" dirty="0">
              <a:latin typeface="Arial" panose="020B0604020202020204" pitchFamily="34" charset="0"/>
            </a:endParaRPr>
          </a:p>
        </p:txBody>
      </p:sp>
      <p:sp>
        <p:nvSpPr>
          <p:cNvPr id="18" name="TextBox 17"/>
          <p:cNvSpPr txBox="1"/>
          <p:nvPr/>
        </p:nvSpPr>
        <p:spPr>
          <a:xfrm>
            <a:off x="838200" y="1676400"/>
            <a:ext cx="5562600" cy="1077218"/>
          </a:xfrm>
          <a:prstGeom prst="rect">
            <a:avLst/>
          </a:prstGeom>
          <a:solidFill>
            <a:schemeClr val="bg1"/>
          </a:solidFill>
        </p:spPr>
        <p:txBody>
          <a:bodyPr wrap="square" rtlCol="0">
            <a:spAutoFit/>
          </a:bodyPr>
          <a:lstStyle/>
          <a:p>
            <a:r>
              <a:rPr lang="mn-MN" sz="1600" b="1" dirty="0">
                <a:latin typeface="Arial" panose="020B0604020202020204" pitchFamily="34" charset="0"/>
              </a:rPr>
              <a:t>Амьтдын ертөнц</a:t>
            </a:r>
          </a:p>
          <a:p>
            <a:r>
              <a:rPr lang="mn-MN" sz="1600" dirty="0">
                <a:latin typeface="Arial" panose="020B0604020202020204" pitchFamily="34" charset="0"/>
              </a:rPr>
              <a:t>Хөвсгөр биетээс сээр нуруугүй амьтад, сээр нуруутан аалзнаас загас, шувууд, хэвлийгээр явагчид, хоёр нутагтан амьтад, болон хөхтөн амьтан</a:t>
            </a:r>
            <a:r>
              <a:rPr lang="mn-MN" sz="1600" dirty="0" smtClean="0">
                <a:latin typeface="Arial" panose="020B0604020202020204" pitchFamily="34" charset="0"/>
              </a:rPr>
              <a:t>...</a:t>
            </a:r>
            <a:r>
              <a:rPr lang="en-US" sz="1600" dirty="0" smtClean="0">
                <a:latin typeface="Arial" panose="020B0604020202020204" pitchFamily="34" charset="0"/>
              </a:rPr>
              <a:t>1 </a:t>
            </a:r>
            <a:r>
              <a:rPr lang="en-US" sz="1600" dirty="0">
                <a:latin typeface="Arial" panose="020B0604020202020204" pitchFamily="34" charset="0"/>
              </a:rPr>
              <a:t>318 000 </a:t>
            </a:r>
            <a:r>
              <a:rPr lang="mn-MN" sz="1600" dirty="0">
                <a:latin typeface="Arial" panose="020B0604020202020204" pitchFamily="34" charset="0"/>
              </a:rPr>
              <a:t>төрөл </a:t>
            </a:r>
            <a:endParaRPr lang="en-US" sz="1600" dirty="0">
              <a:latin typeface="Arial" panose="020B0604020202020204" pitchFamily="34" charset="0"/>
            </a:endParaRPr>
          </a:p>
        </p:txBody>
      </p:sp>
      <p:sp>
        <p:nvSpPr>
          <p:cNvPr id="19" name="TextBox 18"/>
          <p:cNvSpPr txBox="1"/>
          <p:nvPr/>
        </p:nvSpPr>
        <p:spPr>
          <a:xfrm>
            <a:off x="838200" y="2743200"/>
            <a:ext cx="3581400" cy="830997"/>
          </a:xfrm>
          <a:prstGeom prst="rect">
            <a:avLst/>
          </a:prstGeom>
          <a:solidFill>
            <a:schemeClr val="bg1"/>
          </a:solidFill>
        </p:spPr>
        <p:txBody>
          <a:bodyPr wrap="square" rtlCol="0">
            <a:spAutoFit/>
          </a:bodyPr>
          <a:lstStyle/>
          <a:p>
            <a:r>
              <a:rPr lang="mn-MN" sz="1600" b="1" dirty="0">
                <a:latin typeface="Arial" panose="020B0604020202020204" pitchFamily="34" charset="0"/>
              </a:rPr>
              <a:t>Ургамлын ертөнц</a:t>
            </a:r>
          </a:p>
          <a:p>
            <a:r>
              <a:rPr lang="mn-MN" sz="1600" dirty="0">
                <a:latin typeface="Arial" panose="020B0604020202020204" pitchFamily="34" charset="0"/>
              </a:rPr>
              <a:t>Цэцэгс ургамлууд, хөвдүүд, оймууд</a:t>
            </a:r>
            <a:r>
              <a:rPr lang="mn-MN" sz="1600" dirty="0" smtClean="0">
                <a:latin typeface="Arial" panose="020B0604020202020204" pitchFamily="34" charset="0"/>
              </a:rPr>
              <a:t>... </a:t>
            </a:r>
            <a:r>
              <a:rPr lang="en-US" sz="1600" dirty="0" smtClean="0">
                <a:latin typeface="Arial" panose="020B0604020202020204" pitchFamily="34" charset="0"/>
              </a:rPr>
              <a:t>270 </a:t>
            </a:r>
            <a:r>
              <a:rPr lang="en-US" sz="1600" dirty="0">
                <a:latin typeface="Arial" panose="020B0604020202020204" pitchFamily="34" charset="0"/>
              </a:rPr>
              <a:t>000 </a:t>
            </a:r>
            <a:r>
              <a:rPr lang="mn-MN" sz="1600" dirty="0">
                <a:latin typeface="Arial" panose="020B0604020202020204" pitchFamily="34" charset="0"/>
              </a:rPr>
              <a:t>төрөл</a:t>
            </a:r>
            <a:endParaRPr lang="en-US" sz="1600" dirty="0">
              <a:latin typeface="Arial" panose="020B0604020202020204" pitchFamily="34" charset="0"/>
            </a:endParaRPr>
          </a:p>
        </p:txBody>
      </p:sp>
      <p:sp>
        <p:nvSpPr>
          <p:cNvPr id="21" name="TextBox 20"/>
          <p:cNvSpPr txBox="1"/>
          <p:nvPr/>
        </p:nvSpPr>
        <p:spPr>
          <a:xfrm>
            <a:off x="838200" y="3588603"/>
            <a:ext cx="3657600" cy="830997"/>
          </a:xfrm>
          <a:prstGeom prst="rect">
            <a:avLst/>
          </a:prstGeom>
          <a:solidFill>
            <a:schemeClr val="bg1"/>
          </a:solidFill>
        </p:spPr>
        <p:txBody>
          <a:bodyPr wrap="square" rtlCol="0">
            <a:spAutoFit/>
          </a:bodyPr>
          <a:lstStyle/>
          <a:p>
            <a:r>
              <a:rPr lang="mn-MN" sz="1600" b="1" dirty="0">
                <a:latin typeface="Arial" panose="020B0604020202020204" pitchFamily="34" charset="0"/>
              </a:rPr>
              <a:t>Нэг эстийн ертөнц</a:t>
            </a:r>
          </a:p>
          <a:p>
            <a:r>
              <a:rPr lang="mn-MN" sz="1600" dirty="0">
                <a:latin typeface="Arial" panose="020B0604020202020204" pitchFamily="34" charset="0"/>
              </a:rPr>
              <a:t>Нэг эст цэнгэг усны амьтан, </a:t>
            </a:r>
            <a:r>
              <a:rPr lang="mn-MN" sz="1600" dirty="0" smtClean="0">
                <a:latin typeface="Arial" panose="020B0604020202020204" pitchFamily="34" charset="0"/>
              </a:rPr>
              <a:t>амёбууд</a:t>
            </a:r>
            <a:r>
              <a:rPr lang="mn-MN" sz="1600" dirty="0">
                <a:latin typeface="Arial" panose="020B0604020202020204" pitchFamily="34" charset="0"/>
              </a:rPr>
              <a:t>, замгууд</a:t>
            </a:r>
            <a:r>
              <a:rPr lang="mn-MN" sz="1600" dirty="0" smtClean="0">
                <a:latin typeface="Arial" panose="020B0604020202020204" pitchFamily="34" charset="0"/>
              </a:rPr>
              <a:t>... </a:t>
            </a:r>
            <a:r>
              <a:rPr lang="en-US" sz="1600" dirty="0" smtClean="0">
                <a:latin typeface="Arial" panose="020B0604020202020204" pitchFamily="34" charset="0"/>
              </a:rPr>
              <a:t>80 </a:t>
            </a:r>
            <a:r>
              <a:rPr lang="en-US" sz="1600" dirty="0">
                <a:latin typeface="Arial" panose="020B0604020202020204" pitchFamily="34" charset="0"/>
              </a:rPr>
              <a:t>000 </a:t>
            </a:r>
            <a:r>
              <a:rPr lang="mn-MN" sz="1600" dirty="0">
                <a:latin typeface="Arial" panose="020B0604020202020204" pitchFamily="34" charset="0"/>
              </a:rPr>
              <a:t>төрөл</a:t>
            </a:r>
            <a:endParaRPr lang="en-US" sz="1600" dirty="0">
              <a:latin typeface="Arial" panose="020B0604020202020204" pitchFamily="34" charset="0"/>
            </a:endParaRPr>
          </a:p>
        </p:txBody>
      </p:sp>
      <p:sp>
        <p:nvSpPr>
          <p:cNvPr id="10" name="TextBox 9"/>
          <p:cNvSpPr txBox="1"/>
          <p:nvPr/>
        </p:nvSpPr>
        <p:spPr>
          <a:xfrm>
            <a:off x="838200" y="4411152"/>
            <a:ext cx="3505200" cy="830997"/>
          </a:xfrm>
          <a:prstGeom prst="rect">
            <a:avLst/>
          </a:prstGeom>
          <a:solidFill>
            <a:schemeClr val="bg1"/>
          </a:solidFill>
        </p:spPr>
        <p:txBody>
          <a:bodyPr wrap="square" rtlCol="0">
            <a:spAutoFit/>
          </a:bodyPr>
          <a:lstStyle/>
          <a:p>
            <a:r>
              <a:rPr lang="mn-MN" sz="1600" b="1" dirty="0">
                <a:latin typeface="Arial" panose="020B0604020202020204" pitchFamily="34" charset="0"/>
              </a:rPr>
              <a:t>Мөөгний ертөнц</a:t>
            </a:r>
          </a:p>
          <a:p>
            <a:r>
              <a:rPr lang="mn-MN" sz="1600" dirty="0">
                <a:latin typeface="Arial" panose="020B0604020202020204" pitchFamily="34" charset="0"/>
              </a:rPr>
              <a:t>Мөөгнүүд, хөрөнгөний ургамлууд, хаг өвснүүд</a:t>
            </a:r>
            <a:r>
              <a:rPr lang="mn-MN" sz="1600" dirty="0" smtClean="0">
                <a:latin typeface="Arial" panose="020B0604020202020204" pitchFamily="34" charset="0"/>
              </a:rPr>
              <a:t>...</a:t>
            </a:r>
            <a:r>
              <a:rPr lang="en-US" sz="1600" dirty="0" smtClean="0">
                <a:latin typeface="Arial" panose="020B0604020202020204" pitchFamily="34" charset="0"/>
              </a:rPr>
              <a:t>72 </a:t>
            </a:r>
            <a:r>
              <a:rPr lang="en-US" sz="1600" dirty="0">
                <a:latin typeface="Arial" panose="020B0604020202020204" pitchFamily="34" charset="0"/>
              </a:rPr>
              <a:t>000 </a:t>
            </a:r>
            <a:r>
              <a:rPr lang="mn-MN" sz="1600" dirty="0">
                <a:latin typeface="Arial" panose="020B0604020202020204" pitchFamily="34" charset="0"/>
              </a:rPr>
              <a:t>төрөл</a:t>
            </a:r>
            <a:endParaRPr lang="en-US" sz="1600" dirty="0">
              <a:latin typeface="Arial" panose="020B0604020202020204" pitchFamily="34" charset="0"/>
            </a:endParaRPr>
          </a:p>
        </p:txBody>
      </p:sp>
      <p:sp>
        <p:nvSpPr>
          <p:cNvPr id="11" name="TextBox 10"/>
          <p:cNvSpPr txBox="1"/>
          <p:nvPr/>
        </p:nvSpPr>
        <p:spPr>
          <a:xfrm>
            <a:off x="838200" y="5282625"/>
            <a:ext cx="2895600" cy="584775"/>
          </a:xfrm>
          <a:prstGeom prst="rect">
            <a:avLst/>
          </a:prstGeom>
          <a:solidFill>
            <a:schemeClr val="bg1"/>
          </a:solidFill>
        </p:spPr>
        <p:txBody>
          <a:bodyPr wrap="square" rtlCol="0">
            <a:spAutoFit/>
          </a:bodyPr>
          <a:lstStyle/>
          <a:p>
            <a:r>
              <a:rPr lang="mn-MN" sz="1600" b="1" dirty="0">
                <a:latin typeface="Arial" panose="020B0604020202020204" pitchFamily="34" charset="0"/>
              </a:rPr>
              <a:t>Бактерийн ертөнц</a:t>
            </a:r>
          </a:p>
          <a:p>
            <a:r>
              <a:rPr lang="mn-MN" sz="1600" dirty="0">
                <a:latin typeface="Arial" panose="020B0604020202020204" pitchFamily="34" charset="0"/>
              </a:rPr>
              <a:t>Бактериуд</a:t>
            </a:r>
            <a:r>
              <a:rPr lang="mn-MN" sz="1600" dirty="0" smtClean="0">
                <a:latin typeface="Arial" panose="020B0604020202020204" pitchFamily="34" charset="0"/>
              </a:rPr>
              <a:t>... </a:t>
            </a:r>
            <a:r>
              <a:rPr lang="en-US" sz="1600" dirty="0" smtClean="0">
                <a:latin typeface="Arial" panose="020B0604020202020204" pitchFamily="34" charset="0"/>
              </a:rPr>
              <a:t>10 </a:t>
            </a:r>
            <a:r>
              <a:rPr lang="en-US" sz="1600" dirty="0">
                <a:latin typeface="Arial" panose="020B0604020202020204" pitchFamily="34" charset="0"/>
              </a:rPr>
              <a:t>000 </a:t>
            </a:r>
            <a:r>
              <a:rPr lang="mn-MN" sz="1600" dirty="0">
                <a:latin typeface="Arial" panose="020B0604020202020204" pitchFamily="34" charset="0"/>
              </a:rPr>
              <a:t>төрөл</a:t>
            </a:r>
            <a:endParaRPr lang="en-US" sz="1600" dirty="0">
              <a:latin typeface="Arial" panose="020B0604020202020204" pitchFamily="34" charset="0"/>
            </a:endParaRPr>
          </a:p>
        </p:txBody>
      </p:sp>
    </p:spTree>
    <p:extLst>
      <p:ext uri="{BB962C8B-B14F-4D97-AF65-F5344CB8AC3E}">
        <p14:creationId xmlns="" xmlns:p14="http://schemas.microsoft.com/office/powerpoint/2010/main" val="144317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rcRect b="6542"/>
          <a:stretch>
            <a:fillRect/>
          </a:stretch>
        </p:blipFill>
        <p:spPr>
          <a:xfrm>
            <a:off x="381000" y="0"/>
            <a:ext cx="8153400" cy="5638800"/>
          </a:xfrm>
        </p:spPr>
      </p:pic>
      <p:sp>
        <p:nvSpPr>
          <p:cNvPr id="3" name="TextBox 2"/>
          <p:cNvSpPr txBox="1"/>
          <p:nvPr/>
        </p:nvSpPr>
        <p:spPr>
          <a:xfrm>
            <a:off x="381000" y="-2"/>
            <a:ext cx="5435600" cy="1554480"/>
          </a:xfrm>
          <a:prstGeom prst="rect">
            <a:avLst/>
          </a:prstGeom>
          <a:solidFill>
            <a:schemeClr val="bg1"/>
          </a:solidFill>
        </p:spPr>
        <p:txBody>
          <a:bodyPr wrap="square" rtlCol="0">
            <a:spAutoFit/>
          </a:bodyPr>
          <a:lstStyle/>
          <a:p>
            <a:pPr algn="ctr"/>
            <a:endParaRPr lang="mn-MN" sz="2400" b="1" i="1" dirty="0" smtClean="0">
              <a:latin typeface="Arial" panose="020B0604020202020204" pitchFamily="34" charset="0"/>
            </a:endParaRPr>
          </a:p>
          <a:p>
            <a:pPr algn="ctr"/>
            <a:r>
              <a:rPr lang="mn-MN" sz="2400" b="1" i="1" dirty="0" smtClean="0">
                <a:latin typeface="Arial" panose="020B0604020202020204" pitchFamily="34" charset="0"/>
              </a:rPr>
              <a:t>Биологийн </a:t>
            </a:r>
            <a:r>
              <a:rPr lang="mn-MN" sz="2400" b="1" i="1" dirty="0">
                <a:latin typeface="Arial" panose="020B0604020202020204" pitchFamily="34" charset="0"/>
              </a:rPr>
              <a:t>олон янз байдал гэж юу вэ</a:t>
            </a:r>
            <a:r>
              <a:rPr lang="en-US" sz="2400" b="1" i="1" dirty="0">
                <a:latin typeface="Arial" panose="020B0604020202020204" pitchFamily="34" charset="0"/>
              </a:rPr>
              <a:t>?</a:t>
            </a:r>
            <a:endParaRPr lang="en-US" sz="2400" dirty="0">
              <a:latin typeface="Arial" panose="020B0604020202020204" pitchFamily="34" charset="0"/>
            </a:endParaRPr>
          </a:p>
        </p:txBody>
      </p:sp>
      <p:sp>
        <p:nvSpPr>
          <p:cNvPr id="5" name="TextBox 4"/>
          <p:cNvSpPr txBox="1"/>
          <p:nvPr/>
        </p:nvSpPr>
        <p:spPr>
          <a:xfrm>
            <a:off x="355600" y="1501914"/>
            <a:ext cx="5435600" cy="707886"/>
          </a:xfrm>
          <a:prstGeom prst="rect">
            <a:avLst/>
          </a:prstGeom>
          <a:solidFill>
            <a:schemeClr val="bg1"/>
          </a:solidFill>
        </p:spPr>
        <p:txBody>
          <a:bodyPr wrap="square" rtlCol="0">
            <a:spAutoFit/>
          </a:bodyPr>
          <a:lstStyle/>
          <a:p>
            <a:pPr lvl="0"/>
            <a:r>
              <a:rPr lang="mn-MN" sz="2000" dirty="0">
                <a:latin typeface="Arial" panose="020B0604020202020204" pitchFamily="34" charset="0"/>
              </a:rPr>
              <a:t>А. Дэлхий дээр организмийн олон зүйлд Биологийн олон янз байдал хамаарагддаг. </a:t>
            </a:r>
            <a:endParaRPr lang="en-US" sz="2000" dirty="0">
              <a:latin typeface="Arial" panose="020B0604020202020204" pitchFamily="34" charset="0"/>
            </a:endParaRPr>
          </a:p>
        </p:txBody>
      </p:sp>
      <p:sp>
        <p:nvSpPr>
          <p:cNvPr id="6" name="TextBox 5"/>
          <p:cNvSpPr txBox="1"/>
          <p:nvPr/>
        </p:nvSpPr>
        <p:spPr>
          <a:xfrm>
            <a:off x="355600" y="2234148"/>
            <a:ext cx="5435600" cy="3785652"/>
          </a:xfrm>
          <a:prstGeom prst="rect">
            <a:avLst/>
          </a:prstGeom>
          <a:solidFill>
            <a:schemeClr val="bg1"/>
          </a:solidFill>
        </p:spPr>
        <p:txBody>
          <a:bodyPr wrap="square" rtlCol="0">
            <a:spAutoFit/>
          </a:bodyPr>
          <a:lstStyle/>
          <a:p>
            <a:pPr lvl="0"/>
            <a:endParaRPr lang="mn-MN" sz="2000" dirty="0" smtClean="0">
              <a:latin typeface="Arial" panose="020B0604020202020204" pitchFamily="34" charset="0"/>
            </a:endParaRPr>
          </a:p>
          <a:p>
            <a:pPr lvl="0"/>
            <a:r>
              <a:rPr lang="mn-MN" sz="2000" dirty="0" smtClean="0">
                <a:latin typeface="Arial" panose="020B0604020202020204" pitchFamily="34" charset="0"/>
              </a:rPr>
              <a:t>Б</a:t>
            </a:r>
            <a:r>
              <a:rPr lang="mn-MN" sz="2000" dirty="0">
                <a:latin typeface="Arial" panose="020B0604020202020204" pitchFamily="34" charset="0"/>
              </a:rPr>
              <a:t>. </a:t>
            </a:r>
            <a:r>
              <a:rPr lang="en-US" sz="2000" dirty="0">
                <a:latin typeface="Arial" panose="020B0604020202020204" pitchFamily="34" charset="0"/>
              </a:rPr>
              <a:t>3 </a:t>
            </a:r>
            <a:r>
              <a:rPr lang="mn-MN" sz="2000" dirty="0">
                <a:latin typeface="Arial" panose="020B0604020202020204" pitchFamily="34" charset="0"/>
              </a:rPr>
              <a:t>өөр үе шатуудтай:</a:t>
            </a:r>
          </a:p>
          <a:p>
            <a:pPr lvl="0"/>
            <a:endParaRPr lang="mn-MN" sz="2000" dirty="0" smtClean="0">
              <a:latin typeface="Arial" panose="020B0604020202020204" pitchFamily="34" charset="0"/>
            </a:endParaRPr>
          </a:p>
          <a:p>
            <a:pPr lvl="0"/>
            <a:r>
              <a:rPr lang="en-US" sz="2000" dirty="0" smtClean="0">
                <a:latin typeface="Arial" panose="020B0604020202020204" pitchFamily="34" charset="0"/>
              </a:rPr>
              <a:t>1</a:t>
            </a:r>
            <a:r>
              <a:rPr lang="en-US" sz="2000" dirty="0">
                <a:latin typeface="Arial" panose="020B0604020202020204" pitchFamily="34" charset="0"/>
              </a:rPr>
              <a:t>. </a:t>
            </a:r>
            <a:r>
              <a:rPr lang="mn-MN" sz="2000" dirty="0">
                <a:latin typeface="Arial" panose="020B0604020202020204" pitchFamily="34" charset="0"/>
              </a:rPr>
              <a:t>Экосистем олон янз байдал </a:t>
            </a:r>
            <a:r>
              <a:rPr lang="en-US" sz="2000" dirty="0">
                <a:latin typeface="Arial" panose="020B0604020202020204" pitchFamily="34" charset="0"/>
              </a:rPr>
              <a:t>– </a:t>
            </a:r>
            <a:r>
              <a:rPr lang="mn-MN" sz="2000" dirty="0">
                <a:latin typeface="Arial" panose="020B0604020202020204" pitchFamily="34" charset="0"/>
              </a:rPr>
              <a:t>Тухайн бүс нутагт экосистем нь янз бүр.</a:t>
            </a:r>
          </a:p>
          <a:p>
            <a:pPr lvl="0"/>
            <a:endParaRPr lang="mn-MN" sz="2000" dirty="0">
              <a:latin typeface="Arial" panose="020B0604020202020204" pitchFamily="34" charset="0"/>
            </a:endParaRPr>
          </a:p>
          <a:p>
            <a:pPr lvl="0"/>
            <a:r>
              <a:rPr lang="mn-MN" sz="2000" dirty="0" smtClean="0">
                <a:latin typeface="Arial" panose="020B0604020202020204" pitchFamily="34" charset="0"/>
              </a:rPr>
              <a:t>2</a:t>
            </a:r>
            <a:r>
              <a:rPr lang="mn-MN" sz="2000" dirty="0">
                <a:latin typeface="Arial" panose="020B0604020202020204" pitchFamily="34" charset="0"/>
              </a:rPr>
              <a:t>. Төрөл зүйлийн олон янз байдал</a:t>
            </a:r>
            <a:r>
              <a:rPr lang="en-US" sz="2000" dirty="0">
                <a:latin typeface="Arial" panose="020B0604020202020204" pitchFamily="34" charset="0"/>
              </a:rPr>
              <a:t> -</a:t>
            </a:r>
            <a:r>
              <a:rPr lang="mn-MN" sz="2000" dirty="0">
                <a:latin typeface="Arial" panose="020B0604020202020204" pitchFamily="34" charset="0"/>
              </a:rPr>
              <a:t>  Тухайн экосистемд төрөл зүйлийн олон янз байдал</a:t>
            </a:r>
            <a:r>
              <a:rPr lang="en-US" sz="2000" dirty="0">
                <a:latin typeface="Arial" panose="020B0604020202020204" pitchFamily="34" charset="0"/>
              </a:rPr>
              <a:t> </a:t>
            </a:r>
            <a:r>
              <a:rPr lang="mn-MN" sz="2000" dirty="0">
                <a:latin typeface="Arial" panose="020B0604020202020204" pitchFamily="34" charset="0"/>
              </a:rPr>
              <a:t>байдаг.</a:t>
            </a:r>
          </a:p>
          <a:p>
            <a:pPr lvl="0"/>
            <a:endParaRPr lang="mn-MN" sz="2000" dirty="0">
              <a:latin typeface="Arial" panose="020B0604020202020204" pitchFamily="34" charset="0"/>
            </a:endParaRPr>
          </a:p>
          <a:p>
            <a:pPr lvl="0"/>
            <a:r>
              <a:rPr lang="mn-MN" sz="2000" dirty="0" smtClean="0">
                <a:latin typeface="Arial" panose="020B0604020202020204" pitchFamily="34" charset="0"/>
              </a:rPr>
              <a:t>3</a:t>
            </a:r>
            <a:r>
              <a:rPr lang="mn-MN" sz="2000" dirty="0">
                <a:latin typeface="Arial" panose="020B0604020202020204" pitchFamily="34" charset="0"/>
              </a:rPr>
              <a:t>. Генетикийн олон янз байдал </a:t>
            </a:r>
            <a:r>
              <a:rPr lang="en-US" sz="2000" dirty="0">
                <a:latin typeface="Arial" panose="020B0604020202020204" pitchFamily="34" charset="0"/>
              </a:rPr>
              <a:t>– </a:t>
            </a:r>
            <a:r>
              <a:rPr lang="mn-MN" sz="2000" dirty="0">
                <a:latin typeface="Arial" panose="020B0604020202020204" pitchFamily="34" charset="0"/>
              </a:rPr>
              <a:t>Тухайн зүйлийн дотор гене нь янз бүр.</a:t>
            </a:r>
            <a:endParaRPr lang="en-US" sz="2000" dirty="0">
              <a:latin typeface="Arial" panose="020B0604020202020204" pitchFamily="34" charset="0"/>
            </a:endParaRPr>
          </a:p>
        </p:txBody>
      </p:sp>
      <p:sp>
        <p:nvSpPr>
          <p:cNvPr id="7" name="TextBox 6"/>
          <p:cNvSpPr txBox="1"/>
          <p:nvPr/>
        </p:nvSpPr>
        <p:spPr>
          <a:xfrm>
            <a:off x="5867400" y="1616809"/>
            <a:ext cx="3102136" cy="276999"/>
          </a:xfrm>
          <a:prstGeom prst="rect">
            <a:avLst/>
          </a:prstGeom>
          <a:solidFill>
            <a:schemeClr val="bg1"/>
          </a:solidFill>
        </p:spPr>
        <p:txBody>
          <a:bodyPr wrap="square" rtlCol="0">
            <a:spAutoFit/>
          </a:bodyPr>
          <a:lstStyle/>
          <a:p>
            <a:r>
              <a:rPr lang="en-US" sz="1200" dirty="0">
                <a:latin typeface="Arial" panose="020B0604020202020204" pitchFamily="34" charset="0"/>
              </a:rPr>
              <a:t>(</a:t>
            </a:r>
            <a:r>
              <a:rPr lang="mn-MN" sz="1200" dirty="0">
                <a:latin typeface="Arial" panose="020B0604020202020204" pitchFamily="34" charset="0"/>
              </a:rPr>
              <a:t>а</a:t>
            </a:r>
            <a:r>
              <a:rPr lang="en-US" sz="1200" dirty="0">
                <a:latin typeface="Arial" panose="020B0604020202020204" pitchFamily="34" charset="0"/>
              </a:rPr>
              <a:t>)</a:t>
            </a:r>
            <a:r>
              <a:rPr lang="mn-MN" sz="1200" dirty="0">
                <a:latin typeface="Arial" panose="020B0604020202020204" pitchFamily="34" charset="0"/>
              </a:rPr>
              <a:t> Экосистемийн олон янз байдал</a:t>
            </a:r>
            <a:endParaRPr lang="en-US" sz="1200" dirty="0">
              <a:latin typeface="Arial" panose="020B0604020202020204" pitchFamily="34" charset="0"/>
            </a:endParaRPr>
          </a:p>
        </p:txBody>
      </p:sp>
      <p:sp>
        <p:nvSpPr>
          <p:cNvPr id="8" name="TextBox 7"/>
          <p:cNvSpPr txBox="1"/>
          <p:nvPr/>
        </p:nvSpPr>
        <p:spPr>
          <a:xfrm>
            <a:off x="5867400" y="3456801"/>
            <a:ext cx="3102136" cy="276999"/>
          </a:xfrm>
          <a:prstGeom prst="rect">
            <a:avLst/>
          </a:prstGeom>
          <a:solidFill>
            <a:schemeClr val="bg1"/>
          </a:solidFill>
        </p:spPr>
        <p:txBody>
          <a:bodyPr wrap="square" rtlCol="0">
            <a:spAutoFit/>
          </a:bodyPr>
          <a:lstStyle/>
          <a:p>
            <a:r>
              <a:rPr lang="en-US" sz="1200" dirty="0">
                <a:latin typeface="Arial" panose="020B0604020202020204" pitchFamily="34" charset="0"/>
              </a:rPr>
              <a:t>(</a:t>
            </a:r>
            <a:r>
              <a:rPr lang="mn-MN" sz="1200" dirty="0">
                <a:latin typeface="Arial" panose="020B0604020202020204" pitchFamily="34" charset="0"/>
              </a:rPr>
              <a:t>б</a:t>
            </a:r>
            <a:r>
              <a:rPr lang="en-US" sz="1200" dirty="0">
                <a:latin typeface="Arial" panose="020B0604020202020204" pitchFamily="34" charset="0"/>
              </a:rPr>
              <a:t>)</a:t>
            </a:r>
            <a:r>
              <a:rPr lang="mn-MN" sz="1200" dirty="0">
                <a:latin typeface="Arial" panose="020B0604020202020204" pitchFamily="34" charset="0"/>
              </a:rPr>
              <a:t> Төрөл зүйлийн олон янз байдал</a:t>
            </a:r>
            <a:endParaRPr lang="en-US" sz="1200" dirty="0">
              <a:latin typeface="Arial" panose="020B0604020202020204" pitchFamily="34" charset="0"/>
            </a:endParaRPr>
          </a:p>
        </p:txBody>
      </p:sp>
      <p:sp>
        <p:nvSpPr>
          <p:cNvPr id="10" name="TextBox 9"/>
          <p:cNvSpPr txBox="1"/>
          <p:nvPr/>
        </p:nvSpPr>
        <p:spPr>
          <a:xfrm>
            <a:off x="5791200" y="5943600"/>
            <a:ext cx="2495550" cy="369332"/>
          </a:xfrm>
          <a:prstGeom prst="rect">
            <a:avLst/>
          </a:prstGeom>
          <a:solidFill>
            <a:schemeClr val="bg1"/>
          </a:solidFill>
        </p:spPr>
        <p:txBody>
          <a:bodyPr wrap="square" rtlCol="0">
            <a:spAutoFit/>
          </a:bodyPr>
          <a:lstStyle/>
          <a:p>
            <a:endParaRPr lang="en-US" dirty="0">
              <a:latin typeface="Arial" panose="020B0604020202020204" pitchFamily="34" charset="0"/>
            </a:endParaRPr>
          </a:p>
        </p:txBody>
      </p:sp>
      <p:sp>
        <p:nvSpPr>
          <p:cNvPr id="11" name="TextBox 10"/>
          <p:cNvSpPr txBox="1"/>
          <p:nvPr/>
        </p:nvSpPr>
        <p:spPr>
          <a:xfrm>
            <a:off x="5791200" y="5361801"/>
            <a:ext cx="3102136" cy="276999"/>
          </a:xfrm>
          <a:prstGeom prst="rect">
            <a:avLst/>
          </a:prstGeom>
          <a:solidFill>
            <a:schemeClr val="bg1"/>
          </a:solidFill>
        </p:spPr>
        <p:txBody>
          <a:bodyPr wrap="square" rtlCol="0">
            <a:spAutoFit/>
          </a:bodyPr>
          <a:lstStyle/>
          <a:p>
            <a:r>
              <a:rPr lang="en-US" sz="1200" dirty="0">
                <a:latin typeface="Arial" panose="020B0604020202020204" pitchFamily="34" charset="0"/>
              </a:rPr>
              <a:t>(</a:t>
            </a:r>
            <a:r>
              <a:rPr lang="mn-MN" sz="1200" dirty="0">
                <a:latin typeface="Arial" panose="020B0604020202020204" pitchFamily="34" charset="0"/>
              </a:rPr>
              <a:t>в</a:t>
            </a:r>
            <a:r>
              <a:rPr lang="en-US" sz="1200" dirty="0">
                <a:latin typeface="Arial" panose="020B0604020202020204" pitchFamily="34" charset="0"/>
              </a:rPr>
              <a:t>)</a:t>
            </a:r>
            <a:r>
              <a:rPr lang="mn-MN" sz="1200" dirty="0">
                <a:latin typeface="Arial" panose="020B0604020202020204" pitchFamily="34" charset="0"/>
              </a:rPr>
              <a:t> Генетикийн олон янз байдал</a:t>
            </a:r>
            <a:endParaRPr lang="en-US" sz="1200" dirty="0">
              <a:latin typeface="Arial" panose="020B0604020202020204" pitchFamily="34" charset="0"/>
            </a:endParaRPr>
          </a:p>
        </p:txBody>
      </p:sp>
    </p:spTree>
    <p:extLst>
      <p:ext uri="{BB962C8B-B14F-4D97-AF65-F5344CB8AC3E}">
        <p14:creationId xmlns="" xmlns:p14="http://schemas.microsoft.com/office/powerpoint/2010/main" val="3403484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553200" cy="471489"/>
          </a:xfrm>
          <a:ln>
            <a:solidFill>
              <a:schemeClr val="bg1"/>
            </a:solidFill>
          </a:ln>
        </p:spPr>
        <p:style>
          <a:lnRef idx="2">
            <a:schemeClr val="dk1"/>
          </a:lnRef>
          <a:fillRef idx="1">
            <a:schemeClr val="lt1"/>
          </a:fillRef>
          <a:effectRef idx="0">
            <a:schemeClr val="dk1"/>
          </a:effectRef>
          <a:fontRef idx="minor">
            <a:schemeClr val="dk1"/>
          </a:fontRef>
        </p:style>
        <p:txBody>
          <a:bodyPr/>
          <a:lstStyle/>
          <a:p>
            <a:pPr algn="ctr"/>
            <a:r>
              <a:rPr lang="nb-NO" sz="2400" dirty="0">
                <a:latin typeface="Arial" panose="020B0604020202020204" pitchFamily="34" charset="0"/>
              </a:rPr>
              <a:t>Биологийн </a:t>
            </a:r>
            <a:r>
              <a:rPr lang="mn-MN" sz="2400" dirty="0">
                <a:latin typeface="Arial" panose="020B0604020202020204" pitchFamily="34" charset="0"/>
              </a:rPr>
              <a:t>олон янз байдлын </a:t>
            </a:r>
            <a:r>
              <a:rPr lang="nb-NO" sz="2400" dirty="0">
                <a:latin typeface="Arial" panose="020B0604020202020204" pitchFamily="34" charset="0"/>
              </a:rPr>
              <a:t>халуун цэг</a:t>
            </a:r>
            <a:endParaRPr lang="en-US" sz="2400" dirty="0">
              <a:latin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228600" y="609600"/>
            <a:ext cx="8686800" cy="6220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33400" y="3389055"/>
            <a:ext cx="807720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mn-MN" sz="3200" dirty="0" smtClean="0">
                <a:solidFill>
                  <a:sysClr val="windowText" lastClr="000000"/>
                </a:solidFill>
                <a:latin typeface="Times New Roman" panose="02020603050405020304" pitchFamily="18" charset="0"/>
                <a:cs typeface="Times New Roman" panose="02020603050405020304" pitchFamily="18" charset="0"/>
              </a:rPr>
              <a:t>Манай дэлхий дээр устан алга болсон 7 сая зүйл амьтан, 250000 зүйл ургамал байгаа.</a:t>
            </a:r>
          </a:p>
          <a:p>
            <a:pPr algn="just"/>
            <a:r>
              <a:rPr lang="mn-MN" sz="3200" dirty="0" smtClean="0">
                <a:solidFill>
                  <a:sysClr val="windowText" lastClr="000000"/>
                </a:solidFill>
                <a:latin typeface="Times New Roman" panose="02020603050405020304" pitchFamily="18" charset="0"/>
                <a:cs typeface="Times New Roman" panose="02020603050405020304" pitchFamily="18" charset="0"/>
              </a:rPr>
              <a:t>Зарим судлаачдын үзэж байгаагаар жилд 27000 орчим зүйл буюу 20 минут тутамд нэг зүйл устаж байна гэсэн тооцоо бий.</a:t>
            </a:r>
          </a:p>
        </p:txBody>
      </p:sp>
      <p:sp>
        <p:nvSpPr>
          <p:cNvPr id="6" name="Rectangle 5"/>
          <p:cNvSpPr/>
          <p:nvPr/>
        </p:nvSpPr>
        <p:spPr>
          <a:xfrm>
            <a:off x="533400" y="3352799"/>
            <a:ext cx="8077200" cy="2560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mn-MN" sz="3200" dirty="0" smtClean="0">
                <a:solidFill>
                  <a:sysClr val="windowText" lastClr="000000"/>
                </a:solidFill>
              </a:rPr>
              <a:t>Дэлхийн гадаргуун температур 1.5-2.5 градусаар нэмэгдэхэд биологийн төрөл зүйлийн 20-30 хувь нь мөхнө гэсэн тооцоо гарчээ.</a:t>
            </a:r>
            <a:endParaRPr lang="en-US" sz="3200" dirty="0">
              <a:solidFill>
                <a:sysClr val="windowText" lastClr="000000"/>
              </a:solidFill>
            </a:endParaRPr>
          </a:p>
        </p:txBody>
      </p:sp>
    </p:spTree>
    <p:extLst>
      <p:ext uri="{BB962C8B-B14F-4D97-AF65-F5344CB8AC3E}">
        <p14:creationId xmlns="" xmlns:p14="http://schemas.microsoft.com/office/powerpoint/2010/main" val="18963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77874"/>
          </a:xfrm>
          <a:ln>
            <a:solidFill>
              <a:srgbClr val="92D050"/>
            </a:solid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ru-RU" sz="2400" dirty="0">
                <a:latin typeface="Arial" panose="020B0604020202020204" pitchFamily="34" charset="0"/>
              </a:rPr>
              <a:t>Хүний үйл ажиллагаа </a:t>
            </a:r>
            <a:r>
              <a:rPr lang="mn-MN" sz="2400" dirty="0" smtClean="0">
                <a:latin typeface="Arial" panose="020B0604020202020204" pitchFamily="34" charset="0"/>
              </a:rPr>
              <a:t>биологийн олон </a:t>
            </a:r>
            <a:r>
              <a:rPr lang="mn-MN" sz="2400" dirty="0">
                <a:latin typeface="Arial" panose="020B0604020202020204" pitchFamily="34" charset="0"/>
              </a:rPr>
              <a:t>янз байдалд</a:t>
            </a:r>
            <a:r>
              <a:rPr lang="ru-RU" sz="2400" dirty="0">
                <a:latin typeface="Arial" panose="020B0604020202020204" pitchFamily="34" charset="0"/>
              </a:rPr>
              <a:t> олон янзаар нөлөө үзүүлдэг</a:t>
            </a:r>
            <a:endParaRPr lang="en-US" sz="2400" dirty="0">
              <a:latin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3209825" y="1676400"/>
            <a:ext cx="5857975"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52400" y="1343085"/>
            <a:ext cx="2819400" cy="4524315"/>
          </a:xfrm>
          <a:prstGeom prst="rect">
            <a:avLst/>
          </a:prstGeom>
          <a:solidFill>
            <a:schemeClr val="bg1"/>
          </a:solid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marL="285750" lvl="0" indent="-285750">
              <a:buFont typeface="Arial" panose="020B0604020202020204" pitchFamily="34" charset="0"/>
              <a:buChar char="•"/>
            </a:pPr>
            <a:r>
              <a:rPr lang="ru-RU" sz="2400" dirty="0">
                <a:solidFill>
                  <a:schemeClr val="tx1"/>
                </a:solidFill>
                <a:latin typeface="Arial" panose="020B0604020202020204" pitchFamily="34" charset="0"/>
              </a:rPr>
              <a:t>Генетикийн төрөл зүйл </a:t>
            </a:r>
            <a:endParaRPr lang="en-US" sz="2400" dirty="0">
              <a:solidFill>
                <a:schemeClr val="tx1"/>
              </a:solidFill>
              <a:latin typeface="Arial" panose="020B0604020202020204" pitchFamily="34" charset="0"/>
            </a:endParaRPr>
          </a:p>
          <a:p>
            <a:pPr marL="285750" lvl="0" indent="-285750">
              <a:buFont typeface="Arial" panose="020B0604020202020204" pitchFamily="34" charset="0"/>
              <a:buChar char="•"/>
            </a:pPr>
            <a:r>
              <a:rPr lang="ru-RU" sz="2400" dirty="0">
                <a:solidFill>
                  <a:schemeClr val="tx1"/>
                </a:solidFill>
                <a:latin typeface="Arial" panose="020B0604020202020204" pitchFamily="34" charset="0"/>
              </a:rPr>
              <a:t>Дэлхийн цаг уурын өөрчлөлт </a:t>
            </a:r>
            <a:endParaRPr lang="en-US" sz="2400" dirty="0">
              <a:solidFill>
                <a:schemeClr val="tx1"/>
              </a:solidFill>
              <a:latin typeface="Arial" panose="020B0604020202020204" pitchFamily="34" charset="0"/>
            </a:endParaRPr>
          </a:p>
          <a:p>
            <a:pPr marL="285750" lvl="0" indent="-285750">
              <a:buFont typeface="Arial" panose="020B0604020202020204" pitchFamily="34" charset="0"/>
              <a:buChar char="•"/>
            </a:pPr>
            <a:r>
              <a:rPr lang="ru-RU" sz="2400" dirty="0">
                <a:solidFill>
                  <a:schemeClr val="tx1"/>
                </a:solidFill>
                <a:latin typeface="Arial" panose="020B0604020202020204" pitchFamily="34" charset="0"/>
              </a:rPr>
              <a:t>Нөөцийг хэтрүүлэн ашиглах </a:t>
            </a:r>
            <a:endParaRPr lang="en-US" sz="2400" dirty="0">
              <a:solidFill>
                <a:schemeClr val="tx1"/>
              </a:solidFill>
              <a:latin typeface="Arial" panose="020B0604020202020204" pitchFamily="34" charset="0"/>
            </a:endParaRPr>
          </a:p>
          <a:p>
            <a:pPr marL="285750" lvl="0" indent="-285750">
              <a:buFont typeface="Arial" panose="020B0604020202020204" pitchFamily="34" charset="0"/>
              <a:buChar char="•"/>
            </a:pPr>
            <a:r>
              <a:rPr lang="ru-RU" sz="2400" dirty="0">
                <a:solidFill>
                  <a:schemeClr val="tx1"/>
                </a:solidFill>
                <a:latin typeface="Arial" panose="020B0604020202020204" pitchFamily="34" charset="0"/>
              </a:rPr>
              <a:t>Бохирдол </a:t>
            </a:r>
            <a:endParaRPr lang="en-US" sz="2400" dirty="0">
              <a:solidFill>
                <a:schemeClr val="tx1"/>
              </a:solidFill>
              <a:latin typeface="Arial" panose="020B0604020202020204" pitchFamily="34" charset="0"/>
            </a:endParaRPr>
          </a:p>
          <a:p>
            <a:pPr marL="285750" lvl="0" indent="-285750">
              <a:buFont typeface="Arial" panose="020B0604020202020204" pitchFamily="34" charset="0"/>
              <a:buChar char="•"/>
            </a:pPr>
            <a:r>
              <a:rPr lang="ru-RU" sz="2400" dirty="0">
                <a:solidFill>
                  <a:schemeClr val="tx1"/>
                </a:solidFill>
                <a:latin typeface="Arial" panose="020B0604020202020204" pitchFamily="34" charset="0"/>
              </a:rPr>
              <a:t>Б</a:t>
            </a:r>
            <a:r>
              <a:rPr lang="mn-MN" sz="2400" dirty="0">
                <a:solidFill>
                  <a:schemeClr val="tx1"/>
                </a:solidFill>
                <a:latin typeface="Arial" panose="020B0604020202020204" pitchFamily="34" charset="0"/>
              </a:rPr>
              <a:t>э</a:t>
            </a:r>
            <a:r>
              <a:rPr lang="ru-RU" sz="2400" dirty="0">
                <a:solidFill>
                  <a:schemeClr val="tx1"/>
                </a:solidFill>
                <a:latin typeface="Arial" panose="020B0604020202020204" pitchFamily="34" charset="0"/>
              </a:rPr>
              <a:t>лчээрийн </a:t>
            </a:r>
            <a:r>
              <a:rPr lang="ru-RU" sz="2400" dirty="0" smtClean="0">
                <a:solidFill>
                  <a:schemeClr val="tx1"/>
                </a:solidFill>
                <a:latin typeface="Arial" panose="020B0604020202020204" pitchFamily="34" charset="0"/>
              </a:rPr>
              <a:t>талхлагдал </a:t>
            </a:r>
            <a:endParaRPr lang="en-US" sz="2400" dirty="0">
              <a:solidFill>
                <a:schemeClr val="tx1"/>
              </a:solidFill>
              <a:latin typeface="Arial" panose="020B0604020202020204" pitchFamily="34" charset="0"/>
            </a:endParaRPr>
          </a:p>
          <a:p>
            <a:pPr marL="285750" lvl="0" indent="-285750">
              <a:buFont typeface="Arial" panose="020B0604020202020204" pitchFamily="34" charset="0"/>
              <a:buChar char="•"/>
            </a:pPr>
            <a:r>
              <a:rPr lang="ru-RU" sz="2400" dirty="0">
                <a:solidFill>
                  <a:schemeClr val="tx1"/>
                </a:solidFill>
                <a:latin typeface="Arial" panose="020B0604020202020204" pitchFamily="34" charset="0"/>
              </a:rPr>
              <a:t>тариалалт </a:t>
            </a:r>
            <a:endParaRPr lang="en-US" sz="2400" dirty="0">
              <a:solidFill>
                <a:schemeClr val="tx1"/>
              </a:solidFill>
              <a:latin typeface="Arial" panose="020B0604020202020204" pitchFamily="34" charset="0"/>
            </a:endParaRPr>
          </a:p>
          <a:p>
            <a:pPr marL="285750" lvl="0" indent="-285750">
              <a:buFont typeface="Arial" panose="020B0604020202020204" pitchFamily="34" charset="0"/>
              <a:buChar char="•"/>
            </a:pPr>
            <a:r>
              <a:rPr lang="ru-RU" sz="2400" dirty="0">
                <a:solidFill>
                  <a:schemeClr val="tx1"/>
                </a:solidFill>
                <a:latin typeface="Arial" panose="020B0604020202020204" pitchFamily="34" charset="0"/>
              </a:rPr>
              <a:t>Цөлжилт</a:t>
            </a:r>
            <a:r>
              <a:rPr lang="mn-MN" sz="2400" dirty="0">
                <a:solidFill>
                  <a:schemeClr val="tx1"/>
                </a:solidFill>
                <a:latin typeface="Arial" panose="020B0604020202020204" pitchFamily="34" charset="0"/>
              </a:rPr>
              <a:t> гэх мэт </a:t>
            </a:r>
            <a:endParaRPr lang="en-US" sz="2400" dirty="0">
              <a:solidFill>
                <a:schemeClr val="tx1"/>
              </a:solidFill>
              <a:latin typeface="Arial" panose="020B0604020202020204" pitchFamily="34" charset="0"/>
            </a:endParaRPr>
          </a:p>
        </p:txBody>
      </p:sp>
    </p:spTree>
    <p:extLst>
      <p:ext uri="{BB962C8B-B14F-4D97-AF65-F5344CB8AC3E}">
        <p14:creationId xmlns="" xmlns:p14="http://schemas.microsoft.com/office/powerpoint/2010/main" val="116087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5943600" cy="563563"/>
          </a:xfrm>
        </p:spPr>
        <p:style>
          <a:lnRef idx="2">
            <a:schemeClr val="accent6"/>
          </a:lnRef>
          <a:fillRef idx="1">
            <a:schemeClr val="lt1"/>
          </a:fillRef>
          <a:effectRef idx="0">
            <a:schemeClr val="accent6"/>
          </a:effectRef>
          <a:fontRef idx="minor">
            <a:schemeClr val="dk1"/>
          </a:fontRef>
        </p:style>
        <p:txBody>
          <a:bodyPr>
            <a:normAutofit/>
          </a:bodyPr>
          <a:lstStyle/>
          <a:p>
            <a:pPr algn="ctr"/>
            <a:r>
              <a:rPr lang="tr-TR" sz="2400" dirty="0">
                <a:latin typeface="Arial" panose="020B0604020202020204" pitchFamily="34" charset="0"/>
              </a:rPr>
              <a:t>Биологийн </a:t>
            </a:r>
            <a:r>
              <a:rPr lang="mn-MN" sz="2400" dirty="0">
                <a:latin typeface="Arial" panose="020B0604020202020204" pitchFamily="34" charset="0"/>
              </a:rPr>
              <a:t>олон янз байдлын</a:t>
            </a:r>
            <a:r>
              <a:rPr lang="tr-TR" sz="2400" dirty="0">
                <a:latin typeface="Arial" panose="020B0604020202020204" pitchFamily="34" charset="0"/>
              </a:rPr>
              <a:t> </a:t>
            </a:r>
            <a:r>
              <a:rPr lang="mn-MN" sz="2400" dirty="0" smtClean="0">
                <a:latin typeface="Arial" panose="020B0604020202020204" pitchFamily="34" charset="0"/>
              </a:rPr>
              <a:t>тархац</a:t>
            </a:r>
            <a:endParaRPr lang="en-US" sz="2400" dirty="0">
              <a:latin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228600" y="1295400"/>
            <a:ext cx="5523462" cy="4481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943600" y="1600200"/>
            <a:ext cx="2971800" cy="3785652"/>
          </a:xfrm>
          <a:prstGeom prst="rect">
            <a:avLst/>
          </a:prstGeom>
          <a:solidFill>
            <a:schemeClr val="bg1"/>
          </a:solid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lvl="0" algn="ctr"/>
            <a:r>
              <a:rPr lang="mn-MN" sz="2400" dirty="0" smtClean="0">
                <a:solidFill>
                  <a:schemeClr val="tx1"/>
                </a:solidFill>
                <a:latin typeface="Arial" panose="020B0604020202020204" pitchFamily="34" charset="0"/>
              </a:rPr>
              <a:t>Тухайн газар нутаг дахь биологийн</a:t>
            </a:r>
            <a:r>
              <a:rPr lang="tr-TR" sz="2400" dirty="0" smtClean="0">
                <a:solidFill>
                  <a:schemeClr val="tx1"/>
                </a:solidFill>
                <a:latin typeface="Arial" panose="020B0604020202020204" pitchFamily="34" charset="0"/>
              </a:rPr>
              <a:t> </a:t>
            </a:r>
            <a:r>
              <a:rPr lang="tr-TR" sz="2400" dirty="0">
                <a:solidFill>
                  <a:schemeClr val="tx1"/>
                </a:solidFill>
                <a:latin typeface="Arial" panose="020B0604020202020204" pitchFamily="34" charset="0"/>
              </a:rPr>
              <a:t>олон янз байдал нь </a:t>
            </a:r>
            <a:r>
              <a:rPr lang="tr-TR" sz="2400" dirty="0" smtClean="0">
                <a:solidFill>
                  <a:schemeClr val="tx1"/>
                </a:solidFill>
                <a:latin typeface="Arial" panose="020B0604020202020204" pitchFamily="34" charset="0"/>
              </a:rPr>
              <a:t> </a:t>
            </a:r>
            <a:r>
              <a:rPr lang="tr-TR" sz="2400" dirty="0">
                <a:solidFill>
                  <a:schemeClr val="tx1"/>
                </a:solidFill>
                <a:latin typeface="Arial" panose="020B0604020202020204" pitchFamily="34" charset="0"/>
              </a:rPr>
              <a:t>жилийн улирлуудыг даган </a:t>
            </a:r>
            <a:r>
              <a:rPr lang="tr-TR" sz="2400" dirty="0" smtClean="0">
                <a:solidFill>
                  <a:schemeClr val="tx1"/>
                </a:solidFill>
                <a:latin typeface="Arial" panose="020B0604020202020204" pitchFamily="34" charset="0"/>
              </a:rPr>
              <a:t>өөр</a:t>
            </a:r>
            <a:r>
              <a:rPr lang="mn-MN" sz="2400" dirty="0" smtClean="0">
                <a:solidFill>
                  <a:schemeClr val="tx1"/>
                </a:solidFill>
                <a:latin typeface="Arial" panose="020B0604020202020204" pitchFamily="34" charset="0"/>
              </a:rPr>
              <a:t>члөгдөж </a:t>
            </a:r>
            <a:r>
              <a:rPr lang="tr-TR" sz="2400" dirty="0" smtClean="0">
                <a:solidFill>
                  <a:schemeClr val="tx1"/>
                </a:solidFill>
                <a:latin typeface="Arial" panose="020B0604020202020204" pitchFamily="34" charset="0"/>
              </a:rPr>
              <a:t>байдаг </a:t>
            </a:r>
            <a:r>
              <a:rPr lang="tr-TR" sz="2400" dirty="0">
                <a:solidFill>
                  <a:schemeClr val="tx1"/>
                </a:solidFill>
                <a:latin typeface="Arial" panose="020B0604020202020204" pitchFamily="34" charset="0"/>
              </a:rPr>
              <a:t>бөгөөд үүний </a:t>
            </a:r>
            <a:r>
              <a:rPr lang="mn-MN" sz="2400" dirty="0" smtClean="0">
                <a:solidFill>
                  <a:schemeClr val="tx1"/>
                </a:solidFill>
                <a:latin typeface="Arial" panose="020B0604020202020204" pitchFamily="34" charset="0"/>
              </a:rPr>
              <a:t>гол </a:t>
            </a:r>
            <a:r>
              <a:rPr lang="tr-TR" sz="2400" dirty="0" smtClean="0">
                <a:solidFill>
                  <a:schemeClr val="tx1"/>
                </a:solidFill>
                <a:latin typeface="Arial" panose="020B0604020202020204" pitchFamily="34" charset="0"/>
              </a:rPr>
              <a:t>жишээ </a:t>
            </a:r>
            <a:r>
              <a:rPr lang="tr-TR" sz="2400" dirty="0">
                <a:solidFill>
                  <a:schemeClr val="tx1"/>
                </a:solidFill>
                <a:latin typeface="Arial" panose="020B0604020202020204" pitchFamily="34" charset="0"/>
              </a:rPr>
              <a:t>нь шувууд, </a:t>
            </a:r>
            <a:r>
              <a:rPr lang="tr-TR" sz="2400" dirty="0" smtClean="0">
                <a:solidFill>
                  <a:schemeClr val="tx1"/>
                </a:solidFill>
                <a:latin typeface="Arial" panose="020B0604020202020204" pitchFamily="34" charset="0"/>
              </a:rPr>
              <a:t>шавьж</a:t>
            </a:r>
            <a:r>
              <a:rPr lang="mn-MN" sz="2400" dirty="0" smtClean="0">
                <a:solidFill>
                  <a:schemeClr val="tx1"/>
                </a:solidFill>
                <a:latin typeface="Arial" panose="020B0604020202020204" pitchFamily="34" charset="0"/>
              </a:rPr>
              <a:t>, нүүдлийн хөхтөн амьтад</a:t>
            </a:r>
            <a:r>
              <a:rPr lang="tr-TR" sz="2400" dirty="0" smtClean="0">
                <a:solidFill>
                  <a:schemeClr val="tx1"/>
                </a:solidFill>
                <a:latin typeface="Arial" panose="020B0604020202020204" pitchFamily="34" charset="0"/>
              </a:rPr>
              <a:t> </a:t>
            </a:r>
            <a:r>
              <a:rPr lang="tr-TR" sz="2400" dirty="0">
                <a:solidFill>
                  <a:schemeClr val="tx1"/>
                </a:solidFill>
                <a:latin typeface="Arial" panose="020B0604020202020204" pitchFamily="34" charset="0"/>
              </a:rPr>
              <a:t>юм. </a:t>
            </a:r>
            <a:endParaRPr lang="en-US" sz="2400" dirty="0">
              <a:solidFill>
                <a:schemeClr val="tx1"/>
              </a:solidFill>
              <a:latin typeface="Arial" panose="020B0604020202020204" pitchFamily="34" charset="0"/>
            </a:endParaRPr>
          </a:p>
        </p:txBody>
      </p:sp>
    </p:spTree>
    <p:extLst>
      <p:ext uri="{BB962C8B-B14F-4D97-AF65-F5344CB8AC3E}">
        <p14:creationId xmlns="" xmlns:p14="http://schemas.microsoft.com/office/powerpoint/2010/main" val="1942501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77200" cy="762000"/>
          </a:xfrm>
        </p:spPr>
        <p:style>
          <a:lnRef idx="2">
            <a:schemeClr val="accent6"/>
          </a:lnRef>
          <a:fillRef idx="1">
            <a:schemeClr val="lt1"/>
          </a:fillRef>
          <a:effectRef idx="0">
            <a:schemeClr val="accent6"/>
          </a:effectRef>
          <a:fontRef idx="minor">
            <a:schemeClr val="dk1"/>
          </a:fontRef>
        </p:style>
        <p:txBody>
          <a:bodyPr>
            <a:noAutofit/>
          </a:bodyPr>
          <a:lstStyle/>
          <a:p>
            <a:pPr algn="ctr"/>
            <a:r>
              <a:rPr lang="nb-NO" sz="2400" dirty="0"/>
              <a:t>Биологийн </a:t>
            </a:r>
            <a:r>
              <a:rPr lang="mn-MN" sz="2400" dirty="0"/>
              <a:t>олон янз байдлыг </a:t>
            </a:r>
            <a:r>
              <a:rPr lang="nb-NO" sz="2400" dirty="0"/>
              <a:t>хамгаалахад </a:t>
            </a:r>
            <a:r>
              <a:rPr lang="mn-MN" sz="2400" dirty="0" smtClean="0"/>
              <a:t/>
            </a:r>
            <a:br>
              <a:rPr lang="mn-MN" sz="2400" dirty="0" smtClean="0"/>
            </a:br>
            <a:r>
              <a:rPr lang="nb-NO" sz="2400" dirty="0" smtClean="0"/>
              <a:t>учирч </a:t>
            </a:r>
            <a:r>
              <a:rPr lang="nb-NO" sz="2400" dirty="0"/>
              <a:t>буй бэрхшээл?</a:t>
            </a:r>
            <a:endParaRPr lang="en-US" sz="2400" dirty="0"/>
          </a:p>
        </p:txBody>
      </p:sp>
      <p:pic>
        <p:nvPicPr>
          <p:cNvPr id="5" name="Content Placeholder 4"/>
          <p:cNvPicPr>
            <a:picLocks noGrp="1"/>
          </p:cNvPicPr>
          <p:nvPr>
            <p:ph idx="1"/>
          </p:nvPr>
        </p:nvPicPr>
        <p:blipFill>
          <a:blip r:embed="rId3">
            <a:extLst>
              <a:ext uri="{28A0092B-C50C-407E-A947-70E740481C1C}">
                <a14:useLocalDpi xmlns="" xmlns:a14="http://schemas.microsoft.com/office/drawing/2010/main" val="0"/>
              </a:ext>
            </a:extLst>
          </a:blip>
          <a:stretch>
            <a:fillRect/>
          </a:stretch>
        </p:blipFill>
        <p:spPr>
          <a:xfrm>
            <a:off x="457199" y="1828800"/>
            <a:ext cx="8244207" cy="4038600"/>
          </a:xfrm>
          <a:prstGeom prst="rect">
            <a:avLst/>
          </a:prstGeom>
        </p:spPr>
      </p:pic>
      <p:sp>
        <p:nvSpPr>
          <p:cNvPr id="4" name="Rectangular Callout 3"/>
          <p:cNvSpPr/>
          <p:nvPr/>
        </p:nvSpPr>
        <p:spPr>
          <a:xfrm>
            <a:off x="4191000" y="1905000"/>
            <a:ext cx="4419600" cy="3048000"/>
          </a:xfrm>
          <a:prstGeom prst="wedgeRectCallout">
            <a:avLst>
              <a:gd name="adj1" fmla="val -67816"/>
              <a:gd name="adj2" fmla="val -22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2400" dirty="0">
                <a:latin typeface="Arial" panose="020B0604020202020204" pitchFamily="34" charset="0"/>
                <a:cs typeface="Arial" panose="020B0604020202020204" pitchFamily="34" charset="0"/>
              </a:rPr>
              <a:t>Бидний хувь шийдвэрлэх хамгийн гол асуудал нь хүмүүс экосистемийн ач  холбогдол, төрөл зүйл болон амьд организмуудын талаар мэддэг болтол нь мэдлэгийнх нь түвшинг дээшлүүлэх ёстой</a:t>
            </a:r>
            <a:r>
              <a:rPr lang="nb-NO" sz="2400" dirty="0" smtClean="0">
                <a:latin typeface="Arial" panose="020B0604020202020204" pitchFamily="34" charset="0"/>
                <a:cs typeface="Arial" panose="020B0604020202020204" pitchFamily="34" charset="0"/>
              </a:rPr>
              <a:t>.</a:t>
            </a:r>
            <a:endParaRPr lang="mn-MN" sz="2400" dirty="0">
              <a:latin typeface="Arial" panose="020B0604020202020204" pitchFamily="34" charset="0"/>
              <a:cs typeface="Arial" panose="020B0604020202020204" pitchFamily="34" charset="0"/>
            </a:endParaRPr>
          </a:p>
        </p:txBody>
      </p:sp>
      <p:sp>
        <p:nvSpPr>
          <p:cNvPr id="6" name="Rectangular Callout 5"/>
          <p:cNvSpPr/>
          <p:nvPr/>
        </p:nvSpPr>
        <p:spPr>
          <a:xfrm>
            <a:off x="4191000" y="1905000"/>
            <a:ext cx="4419600" cy="3048000"/>
          </a:xfrm>
          <a:prstGeom prst="wedgeRectCallout">
            <a:avLst>
              <a:gd name="adj1" fmla="val -67816"/>
              <a:gd name="adj2" fmla="val -22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2400" dirty="0">
                <a:latin typeface="Times New Roman" panose="02020603050405020304" pitchFamily="18" charset="0"/>
                <a:cs typeface="Times New Roman" panose="02020603050405020304" pitchFamily="18" charset="0"/>
              </a:rPr>
              <a:t>Дараагийн асуудал нь биологийн </a:t>
            </a:r>
            <a:r>
              <a:rPr lang="mn-MN" sz="2400" dirty="0">
                <a:latin typeface="Times New Roman" panose="02020603050405020304" pitchFamily="18" charset="0"/>
                <a:cs typeface="Times New Roman" panose="02020603050405020304" pitchFamily="18" charset="0"/>
              </a:rPr>
              <a:t>олон янз байдал</a:t>
            </a:r>
            <a:r>
              <a:rPr lang="nb-NO" sz="2400" dirty="0">
                <a:latin typeface="Times New Roman" panose="02020603050405020304" pitchFamily="18" charset="0"/>
                <a:cs typeface="Times New Roman" panose="02020603050405020304" pitchFamily="18" charset="0"/>
              </a:rPr>
              <a:t>, түүний үнэ цэн, түүнд учирч буй аюулыг ойлгох, бичиг баримт боловсруулан тусгах чадавхи бий болгох асуудал юм.</a:t>
            </a:r>
            <a:endParaRPr lang="mn-MN" sz="2400" dirty="0">
              <a:latin typeface="Times New Roman" panose="02020603050405020304" pitchFamily="18" charset="0"/>
              <a:cs typeface="Times New Roman" panose="02020603050405020304" pitchFamily="18" charset="0"/>
            </a:endParaRPr>
          </a:p>
        </p:txBody>
      </p:sp>
      <p:sp>
        <p:nvSpPr>
          <p:cNvPr id="7" name="Rectangular Callout 6"/>
          <p:cNvSpPr/>
          <p:nvPr/>
        </p:nvSpPr>
        <p:spPr>
          <a:xfrm>
            <a:off x="4191000" y="1905000"/>
            <a:ext cx="4419600" cy="3048000"/>
          </a:xfrm>
          <a:prstGeom prst="wedgeRectCallout">
            <a:avLst>
              <a:gd name="adj1" fmla="val -67816"/>
              <a:gd name="adj2" fmla="val -229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b-NO" sz="2400" dirty="0">
                <a:latin typeface="Times New Roman" panose="02020603050405020304" pitchFamily="18" charset="0"/>
                <a:cs typeface="Times New Roman" panose="02020603050405020304" pitchFamily="18" charset="0"/>
              </a:rPr>
              <a:t>Гурав дахь асуудал нь биологийн </a:t>
            </a:r>
            <a:r>
              <a:rPr lang="mn-MN" sz="2400" dirty="0">
                <a:latin typeface="Times New Roman" panose="02020603050405020304" pitchFamily="18" charset="0"/>
                <a:cs typeface="Times New Roman" panose="02020603050405020304" pitchFamily="18" charset="0"/>
              </a:rPr>
              <a:t>олон янз байдлын </a:t>
            </a:r>
            <a:r>
              <a:rPr lang="nb-NO" sz="2400" dirty="0">
                <a:latin typeface="Times New Roman" panose="02020603050405020304" pitchFamily="18" charset="0"/>
                <a:cs typeface="Times New Roman" panose="02020603050405020304" pitchFamily="18" charset="0"/>
              </a:rPr>
              <a:t>одоо байгаа </a:t>
            </a:r>
            <a:r>
              <a:rPr lang="mn-MN" sz="2400" dirty="0">
                <a:latin typeface="Times New Roman" panose="02020603050405020304" pitchFamily="18" charset="0"/>
                <a:cs typeface="Times New Roman" panose="02020603050405020304" pitchFamily="18" charset="0"/>
              </a:rPr>
              <a:t>нөхцөл байдалд</a:t>
            </a:r>
            <a:r>
              <a:rPr lang="nb-NO" sz="2400" dirty="0">
                <a:latin typeface="Times New Roman" panose="02020603050405020304" pitchFamily="18" charset="0"/>
                <a:cs typeface="Times New Roman" panose="02020603050405020304" pitchFamily="18" charset="0"/>
              </a:rPr>
              <a:t> (ген, зүйлүүд, экосистем) үнэл</a:t>
            </a:r>
            <a:r>
              <a:rPr lang="mn-MN" sz="2400" dirty="0">
                <a:latin typeface="Times New Roman" panose="02020603050405020304" pitchFamily="18" charset="0"/>
                <a:cs typeface="Times New Roman" panose="02020603050405020304" pitchFamily="18" charset="0"/>
              </a:rPr>
              <a:t>гээ</a:t>
            </a:r>
            <a:r>
              <a:rPr lang="nb-NO" sz="2400" dirty="0">
                <a:latin typeface="Times New Roman" panose="02020603050405020304" pitchFamily="18" charset="0"/>
                <a:cs typeface="Times New Roman" panose="02020603050405020304" pitchFamily="18" charset="0"/>
              </a:rPr>
              <a:t> хийх хэрэгтэй.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 xmlns:a14="http://schemas.microsoft.com/office/drawing/2010/main" val="0"/>
              </a:ext>
            </a:extLst>
          </a:blip>
          <a:srcRect l="11111" t="4110" r="10101"/>
          <a:stretch>
            <a:fillRect/>
          </a:stretch>
        </p:blipFill>
        <p:spPr>
          <a:xfrm>
            <a:off x="-1" y="0"/>
            <a:ext cx="6622869" cy="5943600"/>
          </a:xfrm>
          <a:prstGeom prst="rect">
            <a:avLst/>
          </a:prstGeom>
        </p:spPr>
      </p:pic>
      <p:sp>
        <p:nvSpPr>
          <p:cNvPr id="11" name="Title 1"/>
          <p:cNvSpPr txBox="1">
            <a:spLocks/>
          </p:cNvSpPr>
          <p:nvPr/>
        </p:nvSpPr>
        <p:spPr>
          <a:xfrm>
            <a:off x="6553200" y="762000"/>
            <a:ext cx="2362200" cy="5181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mn-MN" sz="2400" b="1" dirty="0" smtClean="0"/>
              <a:t>Биологийн олон янз байдлын алдагдалд хүргэж байгаа анхдагч хүчин зүйлүүд</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457200"/>
          </a:xfrm>
          <a:ln>
            <a:solidFill>
              <a:srgbClr val="92D050"/>
            </a:solidFill>
          </a:ln>
        </p:spPr>
        <p:style>
          <a:lnRef idx="2">
            <a:schemeClr val="accent6"/>
          </a:lnRef>
          <a:fillRef idx="1">
            <a:schemeClr val="lt1"/>
          </a:fillRef>
          <a:effectRef idx="0">
            <a:schemeClr val="accent6"/>
          </a:effectRef>
          <a:fontRef idx="minor">
            <a:schemeClr val="dk1"/>
          </a:fontRef>
        </p:style>
        <p:txBody>
          <a:bodyPr anchor="t">
            <a:noAutofit/>
          </a:bodyPr>
          <a:lstStyle/>
          <a:p>
            <a:pPr algn="ctr"/>
            <a:r>
              <a:rPr lang="mn-MN" sz="2400" dirty="0">
                <a:latin typeface="Arial" panose="020B0604020202020204" pitchFamily="34" charset="0"/>
              </a:rPr>
              <a:t>Монгол </a:t>
            </a:r>
            <a:r>
              <a:rPr lang="mn-MN" sz="2400" dirty="0" smtClean="0">
                <a:latin typeface="Arial" panose="020B0604020202020204" pitchFamily="34" charset="0"/>
              </a:rPr>
              <a:t>улсын</a:t>
            </a:r>
            <a:r>
              <a:rPr lang="en-US" sz="2400" dirty="0" smtClean="0">
                <a:latin typeface="Arial" panose="020B0604020202020204" pitchFamily="34" charset="0"/>
              </a:rPr>
              <a:t> </a:t>
            </a:r>
            <a:r>
              <a:rPr lang="mn-MN" sz="2400" dirty="0" smtClean="0">
                <a:latin typeface="Arial" panose="020B0604020202020204" pitchFamily="34" charset="0"/>
              </a:rPr>
              <a:t>биологийн олон янз байдал</a:t>
            </a:r>
            <a:r>
              <a:rPr lang="en-US" sz="2400" dirty="0">
                <a:latin typeface="Arial" panose="020B0604020202020204" pitchFamily="34" charset="0"/>
              </a:rPr>
              <a:t/>
            </a:r>
            <a:br>
              <a:rPr lang="en-US" sz="2400" dirty="0">
                <a:latin typeface="Arial" panose="020B0604020202020204" pitchFamily="34" charset="0"/>
              </a:rPr>
            </a:br>
            <a:endParaRPr lang="en-US" sz="2400" dirty="0">
              <a:latin typeface="Arial" panose="020B0604020202020204" pitchFamily="34" charset="0"/>
            </a:endParaRPr>
          </a:p>
        </p:txBody>
      </p:sp>
      <p:sp>
        <p:nvSpPr>
          <p:cNvPr id="6" name="Content Placeholder 5"/>
          <p:cNvSpPr>
            <a:spLocks noGrp="1"/>
          </p:cNvSpPr>
          <p:nvPr>
            <p:ph idx="1"/>
          </p:nvPr>
        </p:nvSpPr>
        <p:spPr>
          <a:xfrm>
            <a:off x="228600" y="838200"/>
            <a:ext cx="8686800" cy="5257800"/>
          </a:xfrm>
        </p:spPr>
        <p:txBody>
          <a:bodyPr>
            <a:noAutofit/>
          </a:bodyPr>
          <a:lstStyle/>
          <a:p>
            <a:pPr>
              <a:buNone/>
            </a:pPr>
            <a:r>
              <a:rPr lang="mn-MN" sz="2400" b="1" dirty="0" smtClean="0"/>
              <a:t>Амьтны аймаг </a:t>
            </a:r>
          </a:p>
          <a:p>
            <a:r>
              <a:rPr lang="mn-MN" sz="2400" dirty="0" smtClean="0"/>
              <a:t>138 зүйлийн хөхтөн</a:t>
            </a:r>
          </a:p>
          <a:p>
            <a:r>
              <a:rPr lang="mn-MN" sz="2400" dirty="0" smtClean="0"/>
              <a:t>75 зүйлийн загас</a:t>
            </a:r>
          </a:p>
          <a:p>
            <a:r>
              <a:rPr lang="mn-MN" sz="2400" dirty="0" smtClean="0"/>
              <a:t>22 зүйлийн мөлхөгч</a:t>
            </a:r>
          </a:p>
          <a:p>
            <a:r>
              <a:rPr lang="mn-MN" sz="2400" dirty="0" smtClean="0"/>
              <a:t>6 зүйлийн хоёр нутагтан</a:t>
            </a:r>
          </a:p>
          <a:p>
            <a:r>
              <a:rPr lang="mn-MN" sz="2400" dirty="0" smtClean="0"/>
              <a:t>476 зүйлийн шувуу</a:t>
            </a:r>
          </a:p>
          <a:p>
            <a:r>
              <a:rPr lang="mn-MN" sz="2400" dirty="0" smtClean="0"/>
              <a:t>13 мянга гаруй зүйлийн шавж</a:t>
            </a:r>
          </a:p>
          <a:p>
            <a:r>
              <a:rPr lang="mn-MN" sz="2400" dirty="0" smtClean="0"/>
              <a:t>516 зүйлийн зөөлөн биетэн</a:t>
            </a:r>
          </a:p>
          <a:p>
            <a:pPr>
              <a:buNone/>
            </a:pPr>
            <a:r>
              <a:rPr lang="mn-MN" sz="2400" b="1" dirty="0" smtClean="0"/>
              <a:t> Ургамлын аймаг </a:t>
            </a:r>
          </a:p>
          <a:p>
            <a:r>
              <a:rPr lang="mn-MN" sz="2400" dirty="0" smtClean="0"/>
              <a:t>3060 орчим зүйлийн гуурст ургамал,</a:t>
            </a:r>
          </a:p>
          <a:p>
            <a:r>
              <a:rPr lang="mn-MN" sz="2400" dirty="0" smtClean="0"/>
              <a:t>1400 орчим зүйлийн замаг, </a:t>
            </a:r>
          </a:p>
          <a:p>
            <a:r>
              <a:rPr lang="mn-MN" sz="2400" dirty="0" smtClean="0"/>
              <a:t>510 орчим зүйлийн хөвдөөс бүрдэнэ.</a:t>
            </a:r>
          </a:p>
        </p:txBody>
      </p:sp>
      <p:sp>
        <p:nvSpPr>
          <p:cNvPr id="4" name="Rectangle 3"/>
          <p:cNvSpPr/>
          <p:nvPr/>
        </p:nvSpPr>
        <p:spPr>
          <a:xfrm>
            <a:off x="5181600" y="1219200"/>
            <a:ext cx="3962400"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None/>
            </a:pPr>
            <a:r>
              <a:rPr lang="mn-MN" sz="2800" dirty="0" smtClean="0"/>
              <a:t>Эдгээрээс 110 зүйл амьтан, 192 зүйл ургамал нь аюул заналд өртсөн буюу нэн ховор, ховор ангиллаар Монгол Улсын Улаан номд бүртгэгдсэн.	</a:t>
            </a:r>
          </a:p>
        </p:txBody>
      </p:sp>
    </p:spTree>
    <p:extLst>
      <p:ext uri="{BB962C8B-B14F-4D97-AF65-F5344CB8AC3E}">
        <p14:creationId xmlns="" xmlns:p14="http://schemas.microsoft.com/office/powerpoint/2010/main" val="1265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28600"/>
            <a:ext cx="8210550" cy="914400"/>
          </a:xfrm>
        </p:spPr>
        <p:style>
          <a:lnRef idx="2">
            <a:schemeClr val="accent5"/>
          </a:lnRef>
          <a:fillRef idx="1">
            <a:schemeClr val="lt1"/>
          </a:fillRef>
          <a:effectRef idx="0">
            <a:schemeClr val="accent5"/>
          </a:effectRef>
          <a:fontRef idx="minor">
            <a:schemeClr val="dk1"/>
          </a:fontRef>
        </p:style>
        <p:txBody>
          <a:bodyPr anchor="t">
            <a:normAutofit fontScale="90000"/>
          </a:bodyPr>
          <a:lstStyle/>
          <a:p>
            <a:pPr algn="ctr"/>
            <a:r>
              <a:rPr lang="mn-MN" sz="3100" dirty="0">
                <a:latin typeface="Arial" panose="020B0604020202020204" pitchFamily="34" charset="0"/>
              </a:rPr>
              <a:t>Монгол улсын </a:t>
            </a:r>
            <a:r>
              <a:rPr lang="en-US" sz="3100" dirty="0" err="1">
                <a:latin typeface="Arial" panose="020B0604020202020204" pitchFamily="34" charset="0"/>
              </a:rPr>
              <a:t>Монгол</a:t>
            </a:r>
            <a:r>
              <a:rPr lang="en-US" sz="3100" dirty="0">
                <a:latin typeface="Arial" panose="020B0604020202020204" pitchFamily="34" charset="0"/>
              </a:rPr>
              <a:t> </a:t>
            </a:r>
            <a:r>
              <a:rPr lang="en-US" sz="3100" dirty="0" err="1">
                <a:latin typeface="Arial" panose="020B0604020202020204" pitchFamily="34" charset="0"/>
              </a:rPr>
              <a:t>орны</a:t>
            </a:r>
            <a:r>
              <a:rPr lang="en-US" sz="3100" dirty="0">
                <a:latin typeface="Arial" panose="020B0604020202020204" pitchFamily="34" charset="0"/>
              </a:rPr>
              <a:t> </a:t>
            </a:r>
            <a:r>
              <a:rPr lang="en-US" sz="3100" dirty="0" err="1">
                <a:latin typeface="Arial" panose="020B0604020202020204" pitchFamily="34" charset="0"/>
              </a:rPr>
              <a:t>амьд</a:t>
            </a:r>
            <a:r>
              <a:rPr lang="en-US" sz="3100" dirty="0">
                <a:latin typeface="Arial" panose="020B0604020202020204" pitchFamily="34" charset="0"/>
              </a:rPr>
              <a:t> </a:t>
            </a:r>
            <a:r>
              <a:rPr lang="en-US" sz="3100" dirty="0" err="1">
                <a:latin typeface="Arial" panose="020B0604020202020204" pitchFamily="34" charset="0"/>
              </a:rPr>
              <a:t>организмын</a:t>
            </a:r>
            <a:r>
              <a:rPr lang="en-US" sz="3100" dirty="0">
                <a:latin typeface="Arial" panose="020B0604020202020204" pitchFamily="34" charset="0"/>
              </a:rPr>
              <a:t> </a:t>
            </a:r>
            <a:r>
              <a:rPr lang="en-US" sz="3100" dirty="0" err="1">
                <a:latin typeface="Arial" panose="020B0604020202020204" pitchFamily="34" charset="0"/>
              </a:rPr>
              <a:t>үндсэн</a:t>
            </a:r>
            <a:r>
              <a:rPr lang="en-US" sz="3100" dirty="0">
                <a:latin typeface="Arial" panose="020B0604020202020204" pitchFamily="34" charset="0"/>
              </a:rPr>
              <a:t> </a:t>
            </a:r>
            <a:r>
              <a:rPr lang="en-US" sz="3100" dirty="0" err="1">
                <a:latin typeface="Arial" panose="020B0604020202020204" pitchFamily="34" charset="0"/>
              </a:rPr>
              <a:t>ангиллын</a:t>
            </a:r>
            <a:r>
              <a:rPr lang="en-US" sz="3100" dirty="0">
                <a:latin typeface="Arial" panose="020B0604020202020204" pitchFamily="34" charset="0"/>
              </a:rPr>
              <a:t> </a:t>
            </a:r>
            <a:r>
              <a:rPr lang="en-US" sz="3100" dirty="0" err="1">
                <a:latin typeface="Arial" panose="020B0604020202020204" pitchFamily="34" charset="0"/>
              </a:rPr>
              <a:t>зүйлийн</a:t>
            </a:r>
            <a:r>
              <a:rPr lang="en-US" sz="3100" dirty="0">
                <a:latin typeface="Arial" panose="020B0604020202020204" pitchFamily="34" charset="0"/>
              </a:rPr>
              <a:t> </a:t>
            </a:r>
            <a:r>
              <a:rPr lang="en-US" sz="3100" dirty="0" err="1">
                <a:latin typeface="Arial" panose="020B0604020202020204" pitchFamily="34" charset="0"/>
              </a:rPr>
              <a:t>бүрдэл</a:t>
            </a:r>
            <a:r>
              <a:rPr lang="en-US" sz="3100" dirty="0">
                <a:latin typeface="Arial" panose="020B0604020202020204" pitchFamily="34" charset="0"/>
              </a:rPr>
              <a:t>:</a:t>
            </a:r>
            <a:r>
              <a:rPr lang="en-US" dirty="0">
                <a:latin typeface="Arial" panose="020B0604020202020204" pitchFamily="34" charset="0"/>
              </a:rPr>
              <a:t/>
            </a:r>
            <a:br>
              <a:rPr lang="en-US" dirty="0">
                <a:latin typeface="Arial" panose="020B0604020202020204" pitchFamily="34" charset="0"/>
              </a:rPr>
            </a:br>
            <a:endParaRPr lang="en-US" dirty="0">
              <a:latin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05420676"/>
              </p:ext>
            </p:extLst>
          </p:nvPr>
        </p:nvGraphicFramePr>
        <p:xfrm>
          <a:off x="600073" y="1219200"/>
          <a:ext cx="7772404" cy="4708771"/>
        </p:xfrm>
        <a:graphic>
          <a:graphicData uri="http://schemas.openxmlformats.org/drawingml/2006/table">
            <a:tbl>
              <a:tblPr firstRow="1" firstCol="1" bandRow="1">
                <a:tableStyleId>{5A111915-BE36-4E01-A7E5-04B1672EAD32}</a:tableStyleId>
              </a:tblPr>
              <a:tblGrid>
                <a:gridCol w="1943101">
                  <a:extLst>
                    <a:ext uri="{9D8B030D-6E8A-4147-A177-3AD203B41FA5}">
                      <a16:colId xmlns="" xmlns:a16="http://schemas.microsoft.com/office/drawing/2014/main" val="20000"/>
                    </a:ext>
                  </a:extLst>
                </a:gridCol>
                <a:gridCol w="1943101">
                  <a:extLst>
                    <a:ext uri="{9D8B030D-6E8A-4147-A177-3AD203B41FA5}">
                      <a16:colId xmlns="" xmlns:a16="http://schemas.microsoft.com/office/drawing/2014/main" val="20001"/>
                    </a:ext>
                  </a:extLst>
                </a:gridCol>
                <a:gridCol w="1943101">
                  <a:extLst>
                    <a:ext uri="{9D8B030D-6E8A-4147-A177-3AD203B41FA5}">
                      <a16:colId xmlns="" xmlns:a16="http://schemas.microsoft.com/office/drawing/2014/main" val="20002"/>
                    </a:ext>
                  </a:extLst>
                </a:gridCol>
                <a:gridCol w="1943101">
                  <a:extLst>
                    <a:ext uri="{9D8B030D-6E8A-4147-A177-3AD203B41FA5}">
                      <a16:colId xmlns="" xmlns:a16="http://schemas.microsoft.com/office/drawing/2014/main" val="20003"/>
                    </a:ext>
                  </a:extLst>
                </a:gridCol>
              </a:tblGrid>
              <a:tr h="292298">
                <a:tc>
                  <a:txBody>
                    <a:bodyPr/>
                    <a:lstStyle/>
                    <a:p>
                      <a:pPr marL="0" marR="0" algn="ctr">
                        <a:lnSpc>
                          <a:spcPct val="107000"/>
                        </a:lnSpc>
                        <a:spcBef>
                          <a:spcPts val="0"/>
                        </a:spcBef>
                        <a:spcAft>
                          <a:spcPts val="0"/>
                        </a:spcAft>
                      </a:pPr>
                      <a:r>
                        <a:rPr lang="en-US" sz="1600" dirty="0" err="1">
                          <a:effectLst/>
                        </a:rPr>
                        <a:t>Бүлэг</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err="1">
                          <a:effectLst/>
                        </a:rPr>
                        <a:t>Зүйл</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err="1">
                          <a:effectLst/>
                        </a:rPr>
                        <a:t>Төрөл</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err="1">
                          <a:effectLst/>
                        </a:rPr>
                        <a:t>Овог</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0"/>
                  </a:ext>
                </a:extLst>
              </a:tr>
              <a:tr h="393502">
                <a:tc>
                  <a:txBody>
                    <a:bodyPr/>
                    <a:lstStyle/>
                    <a:p>
                      <a:pPr marL="0" marR="0" algn="ctr">
                        <a:lnSpc>
                          <a:spcPct val="107000"/>
                        </a:lnSpc>
                        <a:spcBef>
                          <a:spcPts val="0"/>
                        </a:spcBef>
                        <a:spcAft>
                          <a:spcPts val="0"/>
                        </a:spcAft>
                      </a:pPr>
                      <a:r>
                        <a:rPr lang="en-US" sz="1600" dirty="0" err="1">
                          <a:effectLst/>
                        </a:rPr>
                        <a:t>Цоргот</a:t>
                      </a:r>
                      <a:r>
                        <a:rPr lang="en-US" sz="1600" dirty="0">
                          <a:effectLst/>
                        </a:rPr>
                        <a:t> </a:t>
                      </a:r>
                      <a:r>
                        <a:rPr lang="en-US" sz="1600" dirty="0" err="1">
                          <a:effectLst/>
                        </a:rPr>
                        <a:t>ургамал</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2800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641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1"/>
                  </a:ext>
                </a:extLst>
              </a:tr>
              <a:tr h="292298">
                <a:tc>
                  <a:txBody>
                    <a:bodyPr/>
                    <a:lstStyle/>
                    <a:p>
                      <a:pPr marL="0" marR="0" algn="ctr">
                        <a:lnSpc>
                          <a:spcPct val="107000"/>
                        </a:lnSpc>
                        <a:spcBef>
                          <a:spcPts val="0"/>
                        </a:spcBef>
                        <a:spcAft>
                          <a:spcPts val="0"/>
                        </a:spcAft>
                      </a:pPr>
                      <a:r>
                        <a:rPr lang="en-US" sz="1600" dirty="0" err="1">
                          <a:effectLst/>
                        </a:rPr>
                        <a:t>Хаг</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930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133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39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2"/>
                  </a:ext>
                </a:extLst>
              </a:tr>
              <a:tr h="292298">
                <a:tc>
                  <a:txBody>
                    <a:bodyPr/>
                    <a:lstStyle/>
                    <a:p>
                      <a:pPr marL="0" marR="0" algn="ctr">
                        <a:lnSpc>
                          <a:spcPct val="107000"/>
                        </a:lnSpc>
                        <a:spcBef>
                          <a:spcPts val="0"/>
                        </a:spcBef>
                        <a:spcAft>
                          <a:spcPts val="0"/>
                        </a:spcAft>
                      </a:pPr>
                      <a:r>
                        <a:rPr lang="en-US" sz="1600" dirty="0" err="1">
                          <a:effectLst/>
                        </a:rPr>
                        <a:t>Хөвд</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417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162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38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3"/>
                  </a:ext>
                </a:extLst>
              </a:tr>
              <a:tr h="292298">
                <a:tc>
                  <a:txBody>
                    <a:bodyPr/>
                    <a:lstStyle/>
                    <a:p>
                      <a:pPr marL="0" marR="0" algn="ctr">
                        <a:lnSpc>
                          <a:spcPct val="107000"/>
                        </a:lnSpc>
                        <a:spcBef>
                          <a:spcPts val="0"/>
                        </a:spcBef>
                        <a:spcAft>
                          <a:spcPts val="0"/>
                        </a:spcAft>
                      </a:pPr>
                      <a:r>
                        <a:rPr lang="en-US" sz="1600" dirty="0" err="1">
                          <a:effectLst/>
                        </a:rPr>
                        <a:t>Замаг</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647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168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59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4"/>
                  </a:ext>
                </a:extLst>
              </a:tr>
              <a:tr h="292298">
                <a:tc>
                  <a:txBody>
                    <a:bodyPr/>
                    <a:lstStyle/>
                    <a:p>
                      <a:pPr marL="0" marR="0" algn="ctr">
                        <a:lnSpc>
                          <a:spcPct val="107000"/>
                        </a:lnSpc>
                        <a:spcBef>
                          <a:spcPts val="0"/>
                        </a:spcBef>
                        <a:spcAft>
                          <a:spcPts val="0"/>
                        </a:spcAft>
                      </a:pPr>
                      <a:r>
                        <a:rPr lang="en-US" sz="1600" dirty="0" err="1">
                          <a:effectLst/>
                        </a:rPr>
                        <a:t>Мөөг</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875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136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28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5"/>
                  </a:ext>
                </a:extLst>
              </a:tr>
              <a:tr h="292298">
                <a:tc>
                  <a:txBody>
                    <a:bodyPr/>
                    <a:lstStyle/>
                    <a:p>
                      <a:pPr marL="0" marR="0" algn="ctr">
                        <a:lnSpc>
                          <a:spcPct val="107000"/>
                        </a:lnSpc>
                        <a:spcBef>
                          <a:spcPts val="0"/>
                        </a:spcBef>
                        <a:spcAft>
                          <a:spcPts val="0"/>
                        </a:spcAft>
                      </a:pPr>
                      <a:r>
                        <a:rPr lang="en-US" sz="1600" dirty="0" err="1">
                          <a:effectLst/>
                        </a:rPr>
                        <a:t>Хөхтөн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136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6"/>
                  </a:ext>
                </a:extLst>
              </a:tr>
              <a:tr h="292298">
                <a:tc>
                  <a:txBody>
                    <a:bodyPr/>
                    <a:lstStyle/>
                    <a:p>
                      <a:pPr marL="0" marR="0" algn="ctr">
                        <a:lnSpc>
                          <a:spcPct val="107000"/>
                        </a:lnSpc>
                        <a:spcBef>
                          <a:spcPts val="0"/>
                        </a:spcBef>
                        <a:spcAft>
                          <a:spcPts val="0"/>
                        </a:spcAft>
                      </a:pPr>
                      <a:r>
                        <a:rPr lang="en-US" sz="1600" dirty="0" err="1">
                          <a:effectLst/>
                        </a:rPr>
                        <a:t>Шувуу</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426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181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58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7"/>
                  </a:ext>
                </a:extLst>
              </a:tr>
              <a:tr h="561529">
                <a:tc>
                  <a:txBody>
                    <a:bodyPr/>
                    <a:lstStyle/>
                    <a:p>
                      <a:pPr marL="0" marR="0" algn="ctr">
                        <a:lnSpc>
                          <a:spcPct val="107000"/>
                        </a:lnSpc>
                        <a:spcBef>
                          <a:spcPts val="0"/>
                        </a:spcBef>
                        <a:spcAft>
                          <a:spcPts val="0"/>
                        </a:spcAft>
                      </a:pPr>
                      <a:r>
                        <a:rPr lang="en-US" sz="1600" dirty="0" err="1">
                          <a:effectLst/>
                        </a:rPr>
                        <a:t>Хэвлээр</a:t>
                      </a:r>
                      <a:r>
                        <a:rPr lang="en-US" sz="1600" dirty="0">
                          <a:effectLst/>
                        </a:rPr>
                        <a:t> </a:t>
                      </a:r>
                      <a:r>
                        <a:rPr lang="en-US" sz="1600" dirty="0" err="1">
                          <a:effectLst/>
                        </a:rPr>
                        <a:t>явагч</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8"/>
                  </a:ext>
                </a:extLst>
              </a:tr>
              <a:tr h="561529">
                <a:tc>
                  <a:txBody>
                    <a:bodyPr/>
                    <a:lstStyle/>
                    <a:p>
                      <a:pPr marL="0" marR="0" algn="ctr">
                        <a:lnSpc>
                          <a:spcPct val="107000"/>
                        </a:lnSpc>
                        <a:spcBef>
                          <a:spcPts val="0"/>
                        </a:spcBef>
                        <a:spcAft>
                          <a:spcPts val="0"/>
                        </a:spcAft>
                      </a:pPr>
                      <a:r>
                        <a:rPr lang="en-US" sz="1600" dirty="0" err="1">
                          <a:effectLst/>
                        </a:rPr>
                        <a:t>Хоёр</a:t>
                      </a:r>
                      <a:r>
                        <a:rPr lang="en-US" sz="1600" dirty="0">
                          <a:effectLst/>
                        </a:rPr>
                        <a:t> </a:t>
                      </a:r>
                      <a:r>
                        <a:rPr lang="en-US" sz="1600" dirty="0" err="1">
                          <a:effectLst/>
                        </a:rPr>
                        <a:t>нутагтан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9"/>
                  </a:ext>
                </a:extLst>
              </a:tr>
              <a:tr h="292298">
                <a:tc>
                  <a:txBody>
                    <a:bodyPr/>
                    <a:lstStyle/>
                    <a:p>
                      <a:pPr marL="0" marR="0" algn="ctr">
                        <a:lnSpc>
                          <a:spcPct val="107000"/>
                        </a:lnSpc>
                        <a:spcBef>
                          <a:spcPts val="0"/>
                        </a:spcBef>
                        <a:spcAft>
                          <a:spcPts val="0"/>
                        </a:spcAft>
                      </a:pPr>
                      <a:r>
                        <a:rPr lang="en-US" sz="1600" dirty="0" err="1">
                          <a:effectLst/>
                        </a:rPr>
                        <a:t>Загас</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75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39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10"/>
                  </a:ext>
                </a:extLst>
              </a:tr>
              <a:tr h="561529">
                <a:tc>
                  <a:txBody>
                    <a:bodyPr/>
                    <a:lstStyle/>
                    <a:p>
                      <a:pPr marL="0" marR="0" algn="ctr">
                        <a:lnSpc>
                          <a:spcPct val="107000"/>
                        </a:lnSpc>
                        <a:spcBef>
                          <a:spcPts val="0"/>
                        </a:spcBef>
                        <a:spcAft>
                          <a:spcPts val="0"/>
                        </a:spcAft>
                      </a:pPr>
                      <a:r>
                        <a:rPr lang="en-US" sz="1600" dirty="0" err="1">
                          <a:effectLst/>
                        </a:rPr>
                        <a:t>Нялцгай</a:t>
                      </a:r>
                      <a:r>
                        <a:rPr lang="en-US" sz="1600" dirty="0">
                          <a:effectLst/>
                        </a:rPr>
                        <a:t> </a:t>
                      </a:r>
                      <a:r>
                        <a:rPr lang="en-US" sz="1600" dirty="0" err="1">
                          <a:effectLst/>
                        </a:rPr>
                        <a:t>биетэн</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36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11"/>
                  </a:ext>
                </a:extLst>
              </a:tr>
              <a:tr h="292298">
                <a:tc>
                  <a:txBody>
                    <a:bodyPr/>
                    <a:lstStyle/>
                    <a:p>
                      <a:pPr marL="0" marR="0" algn="ctr">
                        <a:lnSpc>
                          <a:spcPct val="107000"/>
                        </a:lnSpc>
                        <a:spcBef>
                          <a:spcPts val="0"/>
                        </a:spcBef>
                        <a:spcAft>
                          <a:spcPts val="0"/>
                        </a:spcAft>
                      </a:pPr>
                      <a:r>
                        <a:rPr lang="en-US" sz="1600" dirty="0" err="1">
                          <a:effectLst/>
                        </a:rPr>
                        <a:t>Шавьж</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12,000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3200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1600" dirty="0">
                          <a:effectLst/>
                        </a:rPr>
                        <a:t>350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12"/>
                  </a:ext>
                </a:extLst>
              </a:tr>
            </a:tbl>
          </a:graphicData>
        </a:graphic>
      </p:graphicFrame>
    </p:spTree>
    <p:extLst>
      <p:ext uri="{BB962C8B-B14F-4D97-AF65-F5344CB8AC3E}">
        <p14:creationId xmlns="" xmlns:p14="http://schemas.microsoft.com/office/powerpoint/2010/main" val="4004166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39862"/>
            <a:ext cx="8610600" cy="4351338"/>
          </a:xfrm>
        </p:spPr>
        <p:txBody>
          <a:bodyPr>
            <a:noAutofit/>
          </a:bodyPr>
          <a:lstStyle/>
          <a:p>
            <a:r>
              <a:rPr lang="mn-MN" sz="2400" dirty="0" smtClean="0"/>
              <a:t>амьдрах орчны хумигдал, </a:t>
            </a:r>
          </a:p>
          <a:p>
            <a:r>
              <a:rPr lang="mn-MN" sz="2400" dirty="0" smtClean="0"/>
              <a:t>тасархайтал, </a:t>
            </a:r>
          </a:p>
          <a:p>
            <a:r>
              <a:rPr lang="mn-MN" sz="2400" dirty="0" smtClean="0"/>
              <a:t>хууль бус агнуур, </a:t>
            </a:r>
          </a:p>
          <a:p>
            <a:r>
              <a:rPr lang="mn-MN" sz="2400" dirty="0" smtClean="0"/>
              <a:t>Ой модны зохисгүй ашиглалт</a:t>
            </a:r>
          </a:p>
          <a:p>
            <a:r>
              <a:rPr lang="mn-MN" sz="2400" dirty="0" smtClean="0"/>
              <a:t>Мал аж ахуй эрхлэх уламжлалт арга барил өөрчлөгдсөн</a:t>
            </a:r>
          </a:p>
          <a:p>
            <a:r>
              <a:rPr lang="mn-MN" sz="2400" dirty="0" smtClean="0"/>
              <a:t>Хөдөө аж ахуйд газар, бэлчээрийн ургамлын нөөцийг хэтрүүлэн ашиглах,</a:t>
            </a:r>
          </a:p>
          <a:p>
            <a:r>
              <a:rPr lang="mn-MN" sz="2400" dirty="0" smtClean="0"/>
              <a:t>Газар тариаланд ашиглаж байгаа химийн бодис тэр дундаа пестицидийн нөлөөгөөр шувуу болон зарим шавьж, амьтад хордох</a:t>
            </a:r>
            <a:endParaRPr lang="en-US" sz="2400" dirty="0" smtClean="0"/>
          </a:p>
        </p:txBody>
      </p:sp>
      <p:sp>
        <p:nvSpPr>
          <p:cNvPr id="4" name="Title 1"/>
          <p:cNvSpPr txBox="1">
            <a:spLocks/>
          </p:cNvSpPr>
          <p:nvPr/>
        </p:nvSpPr>
        <p:spPr>
          <a:xfrm>
            <a:off x="914400" y="304800"/>
            <a:ext cx="7239000" cy="533400"/>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p>
            <a:pPr lvl="0" algn="ctr">
              <a:spcBef>
                <a:spcPct val="0"/>
              </a:spcBef>
            </a:pPr>
            <a:r>
              <a:rPr lang="mn-MN" sz="2400" b="1" dirty="0" smtClean="0"/>
              <a:t>Олон янз байдлын хомсдох шалтгаан </a:t>
            </a:r>
            <a:r>
              <a:rPr kumimoji="0" lang="en-US" sz="2400" b="1" i="0" u="none" strike="noStrike" kern="1200" cap="none" spc="0" normalizeH="0" baseline="0" noProof="0" dirty="0" smtClean="0">
                <a:ln>
                  <a:noFill/>
                </a:ln>
                <a:solidFill>
                  <a:schemeClr val="dk1"/>
                </a:solidFill>
                <a:effectLst/>
                <a:uLnTx/>
                <a:uFillTx/>
                <a:latin typeface="Arial" panose="020B0604020202020204" pitchFamily="34" charset="0"/>
                <a:ea typeface="+mn-ea"/>
                <a:cs typeface="+mn-cs"/>
              </a:rPr>
              <a:t/>
            </a:r>
            <a:br>
              <a:rPr kumimoji="0" lang="en-US" sz="2400" b="1" i="0" u="none" strike="noStrike" kern="1200" cap="none" spc="0" normalizeH="0" baseline="0" noProof="0" dirty="0" smtClean="0">
                <a:ln>
                  <a:noFill/>
                </a:ln>
                <a:solidFill>
                  <a:schemeClr val="dk1"/>
                </a:solidFill>
                <a:effectLst/>
                <a:uLnTx/>
                <a:uFillTx/>
                <a:latin typeface="Arial" panose="020B0604020202020204" pitchFamily="34" charset="0"/>
                <a:ea typeface="+mn-ea"/>
                <a:cs typeface="+mn-cs"/>
              </a:rPr>
            </a:br>
            <a:endParaRPr kumimoji="0" lang="en-US" sz="2400" b="1" i="0" u="none" strike="noStrike" kern="1200" cap="none" spc="0" normalizeH="0" baseline="0" noProof="0" dirty="0">
              <a:ln>
                <a:noFill/>
              </a:ln>
              <a:solidFill>
                <a:schemeClr val="dk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4953000"/>
          </a:xfrm>
        </p:spPr>
        <p:txBody>
          <a:bodyPr>
            <a:noAutofit/>
          </a:bodyPr>
          <a:lstStyle/>
          <a:p>
            <a:pPr algn="just">
              <a:buNone/>
            </a:pPr>
            <a:r>
              <a:rPr lang="mn-MN" dirty="0" smtClean="0"/>
              <a:t>Манай гаригт одоогоос 3,5 миллиард жилийн өмнө амьдрал үүссэн гэж үздэг.</a:t>
            </a:r>
            <a:br>
              <a:rPr lang="mn-MN" dirty="0" smtClean="0"/>
            </a:br>
            <a:r>
              <a:rPr lang="mn-MN" dirty="0" smtClean="0"/>
              <a:t>Түүхэн урт хугацааны туршид явагдсан эволюци хөгжлийн үр дүн бол өнөөдөр дэлхийн бөмбөрцөг дээр оршин байгаа амьд биетийн үй олон хэлбэр юм.</a:t>
            </a:r>
            <a:endParaRPr lang="en-US" dirty="0" smtClean="0"/>
          </a:p>
          <a:p>
            <a:pPr algn="just">
              <a:buNone/>
            </a:pPr>
            <a:r>
              <a:rPr lang="mn-MN" dirty="0" smtClean="0"/>
              <a:t>Амьд биетийн хоорондын болон гадаад орчин хоорондын харилцан үйлчлэлийн ачаар нэгдмэл үйл ажиллагаа бүхий экосистем бүрэлдэн тогтсон.</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229600" cy="4525963"/>
          </a:xfrm>
        </p:spPr>
        <p:txBody>
          <a:bodyPr>
            <a:noAutofit/>
          </a:bodyPr>
          <a:lstStyle/>
          <a:p>
            <a:pPr algn="just"/>
            <a:r>
              <a:rPr lang="mn-MN" sz="2800" dirty="0" smtClean="0"/>
              <a:t>химийн бодисын хэрэглээ, арьс ширний үйлдвэрлэлийн боловсруулалт, уул уурхайгаас үүдэлтэй химийн бодисын бохирдол 	</a:t>
            </a:r>
          </a:p>
          <a:p>
            <a:pPr algn="just"/>
            <a:r>
              <a:rPr lang="mn-MN" sz="2800" dirty="0" smtClean="0"/>
              <a:t>“харь” зүйлийн түрэмгийлэлд экосистемийн нэгдмэл байдал алдагдах зэргээс үүдэлтэй экосистемд үзүүлэх дарамт нь уур амьсгалын өөрчлөлттэй хавсарснаас амьтан, ургамлын аймгийн амьдрах орчин доройтож, тархацын хүрээ улам бүр хумигдаж, тэдгээрийн нөөц хомсдож байгаа нь устах аюулд ороод байгаа зүйлийн тоог нэмэх үндсэн шалтгаан болж байна.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39000" cy="396874"/>
          </a:xfrm>
          <a:ln>
            <a:solidFill>
              <a:srgbClr val="92D050"/>
            </a:solidFill>
          </a:ln>
        </p:spPr>
        <p:txBody>
          <a:bodyPr>
            <a:normAutofit fontScale="90000"/>
          </a:bodyPr>
          <a:lstStyle/>
          <a:p>
            <a:pPr algn="ctr"/>
            <a:r>
              <a:rPr lang="mn-MN" sz="2400" dirty="0" smtClean="0"/>
              <a:t>Зарим тоо баримтаас</a:t>
            </a:r>
            <a:endParaRPr lang="en-US" sz="2400" dirty="0"/>
          </a:p>
        </p:txBody>
      </p:sp>
      <p:sp>
        <p:nvSpPr>
          <p:cNvPr id="3" name="Content Placeholder 2"/>
          <p:cNvSpPr>
            <a:spLocks noGrp="1"/>
          </p:cNvSpPr>
          <p:nvPr>
            <p:ph idx="1"/>
          </p:nvPr>
        </p:nvSpPr>
        <p:spPr>
          <a:xfrm>
            <a:off x="304800" y="762000"/>
            <a:ext cx="8534400" cy="4800599"/>
          </a:xfrm>
        </p:spPr>
        <p:txBody>
          <a:bodyPr>
            <a:noAutofit/>
          </a:bodyPr>
          <a:lstStyle/>
          <a:p>
            <a:pPr algn="just"/>
            <a:r>
              <a:rPr lang="mn-MN" sz="2400" dirty="0" smtClean="0"/>
              <a:t>ГЕГ-ын мэдээгээр 1990-2002 онд маш их хэмжээгээр тарваганы арьс болон 15,3 сая ам.доллараар үнэлэгдэх хэмжээний халиун бугын гаралтай түүхий эдийг гадаадад гаргасан байна. Үр дүнд нь 40 саяаар тоологдож байсан монгол тарвага 5 сая орчим болтлоо буурч, 1990-ээд онд 130.000 мянгаар тоологдож байсан халиун бугын тоо 10.000 мянга хүртэл цөөрчээ. (</a:t>
            </a:r>
            <a:r>
              <a:rPr lang="en-US" sz="2400" dirty="0" err="1" smtClean="0"/>
              <a:t>Wingard</a:t>
            </a:r>
            <a:r>
              <a:rPr lang="en-US" sz="2400" dirty="0" smtClean="0"/>
              <a:t> et al., 2006).</a:t>
            </a:r>
            <a:endParaRPr lang="mn-MN" sz="2400" dirty="0" smtClean="0"/>
          </a:p>
          <a:p>
            <a:pPr algn="just"/>
            <a:r>
              <a:rPr lang="mn-MN" sz="2400" dirty="0" smtClean="0"/>
              <a:t>2009-2012 онд нэн ховор, ховор амьтдаас 76 толгой монгол бөхөн, 4 борцгор хотон, 14 халиун буга, 6 хүрэн баавгай хууль бусаар агнасныг хууль хяналтын байгууллага илрүүлжээ.</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477000"/>
          </a:xfrm>
        </p:spPr>
        <p:txBody>
          <a:bodyPr>
            <a:noAutofit/>
          </a:bodyPr>
          <a:lstStyle/>
          <a:p>
            <a:pPr algn="just"/>
            <a:r>
              <a:rPr lang="mn-MN" sz="2400" dirty="0" smtClean="0"/>
              <a:t>2008-2013 онд 267 толгой аргаль хонь, 895 толгой янгир ямаа, 1110 толгой идлэг шонхор гадаадын анчдад агнуулж, бариулжээ.</a:t>
            </a:r>
          </a:p>
          <a:p>
            <a:pPr algn="just"/>
            <a:r>
              <a:rPr lang="mn-MN" sz="2400" dirty="0" smtClean="0"/>
              <a:t>Ургамлыг эмийн зориулалтаар үйлдвэрлэл, ахуйн хэрэгцээнд болон орон нутгийн хэмжээнд худалдаалах нь нэмэгдэж байгаа бөгөөд 2008-2011 онд үйлдвэрлэлийн зориулалтаар 255.9 тонн ургамлын түүхий эд экспортложээ </a:t>
            </a:r>
          </a:p>
          <a:p>
            <a:pPr algn="just"/>
            <a:r>
              <a:rPr lang="mn-MN" sz="2400" dirty="0" smtClean="0"/>
              <a:t>Мөн 8 аймгийн 21 тооны нуурт загасны нөөц, гарц багассан болон хамгааллын статус нь өөрчлөгдснөөс эдгээр нуурт загасны олборлолтыг түр хугацаагаар хоригложээ. Гэсэн хэдий ч загасны хууль бус олборлолт эсхүл төрийн захиргааны төв байгууллагаас олгосон зөвшөөрлийг ашиглан хэтрүүлэн олборлох зэрэг асуудал нь загас бүхий нуурт үүсч буй аюул занал болж байна.</a:t>
            </a:r>
          </a:p>
          <a:p>
            <a:pPr algn="just"/>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905000" y="2057400"/>
            <a:ext cx="2454566" cy="178486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228600" y="1600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118241" y="533400"/>
            <a:ext cx="9025759" cy="5334000"/>
          </a:xfrm>
          <a:prstGeom prst="rect">
            <a:avLst/>
          </a:prstGeom>
          <a:noFill/>
          <a:ln w="9525">
            <a:noFill/>
            <a:miter lim="800000"/>
            <a:headEnd/>
            <a:tailEnd/>
          </a:ln>
          <a:effectLst/>
        </p:spPr>
      </p:pic>
    </p:spTree>
    <p:extLst>
      <p:ext uri="{BB962C8B-B14F-4D97-AF65-F5344CB8AC3E}">
        <p14:creationId xmlns="" xmlns:p14="http://schemas.microsoft.com/office/powerpoint/2010/main" val="3509342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ТХГН.mp4">
            <a:hlinkClick r:id="" action="ppaction://media"/>
          </p:cNvPr>
          <p:cNvPicPr>
            <a:picLocks noGrp="1" noRot="1" noChangeAspect="1"/>
          </p:cNvPicPr>
          <p:nvPr>
            <p:ph idx="1"/>
            <a:videoFile r:link="rId1"/>
          </p:nvPr>
        </p:nvPicPr>
        <p:blipFill>
          <a:blip r:embed="rId3"/>
          <a:stretch>
            <a:fillRect/>
          </a:stretch>
        </p:blipFill>
        <p:spPr>
          <a:xfrm>
            <a:off x="43542" y="527720"/>
            <a:ext cx="9065418" cy="60436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18"/>
            <a:ext cx="7620000" cy="464182"/>
          </a:xfrm>
          <a:ln/>
        </p:spPr>
        <p:style>
          <a:lnRef idx="2">
            <a:schemeClr val="accent6"/>
          </a:lnRef>
          <a:fillRef idx="1">
            <a:schemeClr val="lt1"/>
          </a:fillRef>
          <a:effectRef idx="0">
            <a:schemeClr val="accent6"/>
          </a:effectRef>
          <a:fontRef idx="minor">
            <a:schemeClr val="dk1"/>
          </a:fontRef>
        </p:style>
        <p:txBody>
          <a:bodyPr>
            <a:noAutofit/>
          </a:bodyPr>
          <a:lstStyle/>
          <a:p>
            <a:pPr algn="ctr"/>
            <a:r>
              <a:rPr lang="mn-MN" sz="2400" dirty="0">
                <a:latin typeface="Arial" panose="020B0604020202020204" pitchFamily="34" charset="0"/>
              </a:rPr>
              <a:t>Биологийн олон янз байдлыг хамгаалах бодлого</a:t>
            </a:r>
            <a:endParaRPr lang="en-US" sz="2400" dirty="0">
              <a:latin typeface="Arial" panose="020B0604020202020204" pitchFamily="34" charset="0"/>
            </a:endParaRPr>
          </a:p>
        </p:txBody>
      </p:sp>
      <p:pic>
        <p:nvPicPr>
          <p:cNvPr id="8194" name="Picture 2" descr="G:\forest1\zurag\bodlogo 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66900" y="914400"/>
            <a:ext cx="5067300" cy="44577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ounded Rectangular Callout 2"/>
          <p:cNvSpPr/>
          <p:nvPr/>
        </p:nvSpPr>
        <p:spPr>
          <a:xfrm>
            <a:off x="467544" y="1302382"/>
            <a:ext cx="2016224" cy="648000"/>
          </a:xfrm>
          <a:prstGeom prst="wedgeRoundRectCallout">
            <a:avLst>
              <a:gd name="adj1" fmla="val 60568"/>
              <a:gd name="adj2" fmla="val 11101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mn-MN" sz="2000" dirty="0">
                <a:latin typeface="Arial" panose="020B0604020202020204" pitchFamily="34" charset="0"/>
              </a:rPr>
              <a:t>Олон улсын түвшинд</a:t>
            </a:r>
            <a:endParaRPr lang="en-US" sz="2000" dirty="0">
              <a:latin typeface="Arial" panose="020B0604020202020204" pitchFamily="34" charset="0"/>
            </a:endParaRPr>
          </a:p>
        </p:txBody>
      </p:sp>
      <p:sp>
        <p:nvSpPr>
          <p:cNvPr id="7" name="Rounded Rectangular Callout 6"/>
          <p:cNvSpPr/>
          <p:nvPr/>
        </p:nvSpPr>
        <p:spPr>
          <a:xfrm>
            <a:off x="502568" y="4191000"/>
            <a:ext cx="2088232" cy="648000"/>
          </a:xfrm>
          <a:prstGeom prst="wedgeRoundRectCallout">
            <a:avLst>
              <a:gd name="adj1" fmla="val 50393"/>
              <a:gd name="adj2" fmla="val -11746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mn-MN" sz="2000" dirty="0">
                <a:latin typeface="Arial" panose="020B0604020202020204" pitchFamily="34" charset="0"/>
              </a:rPr>
              <a:t>Орон нутгийн түвшинд</a:t>
            </a:r>
            <a:endParaRPr lang="en-US" sz="2000" dirty="0">
              <a:latin typeface="Arial" panose="020B0604020202020204" pitchFamily="34" charset="0"/>
            </a:endParaRPr>
          </a:p>
        </p:txBody>
      </p:sp>
      <p:sp>
        <p:nvSpPr>
          <p:cNvPr id="8" name="Rounded Rectangular Callout 7"/>
          <p:cNvSpPr/>
          <p:nvPr/>
        </p:nvSpPr>
        <p:spPr>
          <a:xfrm>
            <a:off x="6156176" y="4329980"/>
            <a:ext cx="2016224" cy="648000"/>
          </a:xfrm>
          <a:prstGeom prst="wedgeRoundRectCallout">
            <a:avLst>
              <a:gd name="adj1" fmla="val -56446"/>
              <a:gd name="adj2" fmla="val -12372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mn-MN" sz="2000" dirty="0">
                <a:latin typeface="Arial" panose="020B0604020202020204" pitchFamily="34" charset="0"/>
              </a:rPr>
              <a:t>Бүс нутгийн түвшинд</a:t>
            </a:r>
            <a:endParaRPr lang="en-US" sz="2000" dirty="0">
              <a:latin typeface="Arial" panose="020B0604020202020204" pitchFamily="34" charset="0"/>
            </a:endParaRPr>
          </a:p>
        </p:txBody>
      </p:sp>
      <p:sp>
        <p:nvSpPr>
          <p:cNvPr id="9" name="Rounded Rectangular Callout 8"/>
          <p:cNvSpPr/>
          <p:nvPr/>
        </p:nvSpPr>
        <p:spPr>
          <a:xfrm>
            <a:off x="6156176" y="1334988"/>
            <a:ext cx="2088232" cy="648000"/>
          </a:xfrm>
          <a:prstGeom prst="wedgeRoundRectCallout">
            <a:avLst>
              <a:gd name="adj1" fmla="val -56201"/>
              <a:gd name="adj2" fmla="val 11414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mn-MN" sz="2000" dirty="0">
                <a:latin typeface="Arial" panose="020B0604020202020204" pitchFamily="34" charset="0"/>
              </a:rPr>
              <a:t>Үндэсний түвшинд</a:t>
            </a:r>
            <a:endParaRPr lang="en-US" sz="2000" dirty="0">
              <a:latin typeface="Arial" panose="020B0604020202020204" pitchFamily="34" charset="0"/>
            </a:endParaRPr>
          </a:p>
        </p:txBody>
      </p:sp>
      <p:sp>
        <p:nvSpPr>
          <p:cNvPr id="10" name="Title 1"/>
          <p:cNvSpPr txBox="1">
            <a:spLocks/>
          </p:cNvSpPr>
          <p:nvPr/>
        </p:nvSpPr>
        <p:spPr>
          <a:xfrm>
            <a:off x="6732240" y="2980942"/>
            <a:ext cx="2376264" cy="19116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pPr algn="l"/>
            <a:r>
              <a:rPr lang="mn-MN" sz="2000" dirty="0"/>
              <a:t>Эрх зүйн баримт бичиг</a:t>
            </a:r>
          </a:p>
          <a:p>
            <a:pPr algn="l"/>
            <a:r>
              <a:rPr lang="mn-MN" sz="2000" dirty="0"/>
              <a:t>Хамгаалал</a:t>
            </a:r>
          </a:p>
          <a:p>
            <a:pPr algn="l"/>
            <a:r>
              <a:rPr lang="mn-MN" sz="2000" dirty="0"/>
              <a:t>Хэрэгжилт</a:t>
            </a:r>
          </a:p>
          <a:p>
            <a:endParaRPr lang="en-US" sz="2400" dirty="0"/>
          </a:p>
        </p:txBody>
      </p:sp>
      <p:sp>
        <p:nvSpPr>
          <p:cNvPr id="11" name="Title 1"/>
          <p:cNvSpPr txBox="1">
            <a:spLocks/>
          </p:cNvSpPr>
          <p:nvPr/>
        </p:nvSpPr>
        <p:spPr>
          <a:xfrm>
            <a:off x="1905000" y="5257800"/>
            <a:ext cx="2016224" cy="7528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mn-MN" sz="2000" dirty="0"/>
              <a:t>Тогтолцоот сэтгэлгээ</a:t>
            </a:r>
            <a:endParaRPr lang="en-US" sz="2000" dirty="0"/>
          </a:p>
        </p:txBody>
      </p:sp>
      <p:sp>
        <p:nvSpPr>
          <p:cNvPr id="12" name="Title 1"/>
          <p:cNvSpPr txBox="1">
            <a:spLocks/>
          </p:cNvSpPr>
          <p:nvPr/>
        </p:nvSpPr>
        <p:spPr>
          <a:xfrm>
            <a:off x="4419600" y="5181600"/>
            <a:ext cx="3483508" cy="7528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mn-MN" sz="2000" dirty="0"/>
              <a:t>Урт хугацааны үр нөлөө</a:t>
            </a:r>
            <a:endParaRPr lang="en-US" sz="2000" dirty="0"/>
          </a:p>
        </p:txBody>
      </p:sp>
      <p:sp>
        <p:nvSpPr>
          <p:cNvPr id="4" name="Striped Right Arrow 3"/>
          <p:cNvSpPr/>
          <p:nvPr/>
        </p:nvSpPr>
        <p:spPr>
          <a:xfrm>
            <a:off x="3886200" y="5410200"/>
            <a:ext cx="634702" cy="288032"/>
          </a:xfrm>
          <a:prstGeom prst="stripedRightArrow">
            <a:avLst/>
          </a:prstGeom>
          <a:solidFill>
            <a:schemeClr val="accent3"/>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Arial" panose="020B0604020202020204" pitchFamily="34" charset="0"/>
            </a:endParaRPr>
          </a:p>
        </p:txBody>
      </p:sp>
      <p:sp>
        <p:nvSpPr>
          <p:cNvPr id="13" name="Title 1"/>
          <p:cNvSpPr txBox="1">
            <a:spLocks/>
          </p:cNvSpPr>
          <p:nvPr/>
        </p:nvSpPr>
        <p:spPr>
          <a:xfrm>
            <a:off x="533400" y="2743200"/>
            <a:ext cx="1842864" cy="89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mn-MN" sz="2000" dirty="0">
                <a:solidFill>
                  <a:schemeClr val="accent3">
                    <a:lumMod val="75000"/>
                  </a:schemeClr>
                </a:solidFill>
              </a:rPr>
              <a:t>Бодлого, </a:t>
            </a:r>
            <a:r>
              <a:rPr lang="mn-MN" sz="2000" dirty="0" smtClean="0">
                <a:solidFill>
                  <a:schemeClr val="accent3">
                    <a:lumMod val="75000"/>
                  </a:schemeClr>
                </a:solidFill>
              </a:rPr>
              <a:t>шийдвэр</a:t>
            </a:r>
            <a:endParaRPr lang="en-US" sz="2000" dirty="0">
              <a:solidFill>
                <a:schemeClr val="accent3">
                  <a:lumMod val="75000"/>
                </a:schemeClr>
              </a:solidFill>
            </a:endParaRPr>
          </a:p>
        </p:txBody>
      </p:sp>
    </p:spTree>
    <p:extLst>
      <p:ext uri="{BB962C8B-B14F-4D97-AF65-F5344CB8AC3E}">
        <p14:creationId xmlns="" xmlns:p14="http://schemas.microsoft.com/office/powerpoint/2010/main" val="21765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p:bldP spid="11" grpId="0"/>
      <p:bldP spid="12" grpId="0"/>
      <p:bldP spid="4"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 Биологийн олон янз байдал гэж юу вэ?&#10;2. Бие биенээсээ хэрхэн хамаардаг вэ?&#10;3. Биологийн төрөл зүйлийг хамгаалах ямар&#10;ко..."/>
          <p:cNvPicPr>
            <a:picLocks noChangeAspect="1" noChangeArrowheads="1"/>
          </p:cNvPicPr>
          <p:nvPr/>
        </p:nvPicPr>
        <p:blipFill>
          <a:blip r:embed="rId2"/>
          <a:srcRect/>
          <a:stretch>
            <a:fillRect/>
          </a:stretch>
        </p:blipFill>
        <p:spPr bwMode="auto">
          <a:xfrm>
            <a:off x="75997" y="228600"/>
            <a:ext cx="9026989" cy="6400800"/>
          </a:xfrm>
          <a:prstGeom prst="roundRect">
            <a:avLst>
              <a:gd name="adj" fmla="val 11111"/>
            </a:avLst>
          </a:prstGeom>
          <a:ln w="190500" cap="rnd">
            <a:solidFill>
              <a:schemeClr val="accent3"/>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eree.jpg"/>
          <p:cNvPicPr>
            <a:picLocks noGrp="1" noChangeAspect="1"/>
          </p:cNvPicPr>
          <p:nvPr>
            <p:ph idx="1"/>
          </p:nvPr>
        </p:nvPicPr>
        <p:blipFill>
          <a:blip r:embed="rId2"/>
          <a:stretch>
            <a:fillRect/>
          </a:stretch>
        </p:blipFill>
        <p:spPr>
          <a:xfrm>
            <a:off x="76200" y="1219200"/>
            <a:ext cx="9043082" cy="365232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forest1\zurag\tusgai khamgaalal 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5000" y="949355"/>
            <a:ext cx="5486400" cy="25558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28600" y="228600"/>
            <a:ext cx="8686800" cy="725016"/>
          </a:xfrm>
        </p:spPr>
        <p:style>
          <a:lnRef idx="2">
            <a:schemeClr val="accent6"/>
          </a:lnRef>
          <a:fillRef idx="1">
            <a:schemeClr val="lt1"/>
          </a:fillRef>
          <a:effectRef idx="0">
            <a:schemeClr val="accent6"/>
          </a:effectRef>
          <a:fontRef idx="minor">
            <a:schemeClr val="dk1"/>
          </a:fontRef>
        </p:style>
        <p:txBody>
          <a:bodyPr>
            <a:noAutofit/>
          </a:bodyPr>
          <a:lstStyle/>
          <a:p>
            <a:pPr algn="ctr"/>
            <a:r>
              <a:rPr lang="mn-MN" sz="2000" dirty="0">
                <a:latin typeface="Arial" panose="020B0604020202020204" pitchFamily="34" charset="0"/>
              </a:rPr>
              <a:t>Олон улсын ач холбогдол бүхий ус, намгархаг газар, ялангуяа, усны шувууд олноор амьдардаг орчны тухай </a:t>
            </a:r>
            <a:r>
              <a:rPr lang="en-US" sz="2000" dirty="0">
                <a:latin typeface="Arial" panose="020B0604020202020204" pitchFamily="34" charset="0"/>
              </a:rPr>
              <a:t>/</a:t>
            </a:r>
            <a:r>
              <a:rPr lang="mn-MN" sz="2000" dirty="0">
                <a:latin typeface="Arial" panose="020B0604020202020204" pitchFamily="34" charset="0"/>
              </a:rPr>
              <a:t>Рамсарын</a:t>
            </a:r>
            <a:r>
              <a:rPr lang="en-US" sz="2000" dirty="0">
                <a:latin typeface="Arial" panose="020B0604020202020204" pitchFamily="34" charset="0"/>
              </a:rPr>
              <a:t>/</a:t>
            </a:r>
            <a:r>
              <a:rPr lang="mn-MN" sz="2000" dirty="0">
                <a:latin typeface="Arial" panose="020B0604020202020204" pitchFamily="34" charset="0"/>
              </a:rPr>
              <a:t> </a:t>
            </a:r>
            <a:r>
              <a:rPr lang="mn-MN" sz="2000" dirty="0" smtClean="0">
                <a:latin typeface="Arial" panose="020B0604020202020204" pitchFamily="34" charset="0"/>
              </a:rPr>
              <a:t>конвенц</a:t>
            </a:r>
            <a:endParaRPr lang="en-US" sz="2000" dirty="0">
              <a:latin typeface="Arial" panose="020B0604020202020204" pitchFamily="34" charset="0"/>
            </a:endParaRPr>
          </a:p>
        </p:txBody>
      </p:sp>
      <p:sp>
        <p:nvSpPr>
          <p:cNvPr id="3" name="Content Placeholder 2"/>
          <p:cNvSpPr>
            <a:spLocks noGrp="1"/>
          </p:cNvSpPr>
          <p:nvPr>
            <p:ph idx="1"/>
          </p:nvPr>
        </p:nvSpPr>
        <p:spPr>
          <a:xfrm>
            <a:off x="228600" y="3886200"/>
            <a:ext cx="8610600" cy="2057400"/>
          </a:xfr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Autofit/>
          </a:bodyPr>
          <a:lstStyle/>
          <a:p>
            <a:pPr marL="168275" indent="-168275" algn="just"/>
            <a:r>
              <a:rPr lang="mn-MN" sz="1800" dirty="0" smtClean="0">
                <a:solidFill>
                  <a:schemeClr val="tx1"/>
                </a:solidFill>
              </a:rPr>
              <a:t>Ус, намгархаг газар нь усны горим болон ургамал ба амьтны аймгийн амьдрах орчны экологийн зохицуулагч болдог үндсэн үүрэгтэй;</a:t>
            </a:r>
          </a:p>
          <a:p>
            <a:pPr marL="168275" indent="-168275" algn="just"/>
            <a:r>
              <a:rPr lang="mn-MN" sz="1800" dirty="0" smtClean="0">
                <a:solidFill>
                  <a:schemeClr val="tx1"/>
                </a:solidFill>
              </a:rPr>
              <a:t>Ус, намгархаг газар нь эдийн засаг, соёл, шинжлэх ухаан, чөлөөт амралтын дахин нөхөн сэргээхэд туйлын бэрхшээлтэй үнэт нөөц баялаг мөн;</a:t>
            </a:r>
          </a:p>
          <a:p>
            <a:pPr marL="168275" indent="-168275" algn="just"/>
            <a:r>
              <a:rPr lang="mn-MN" sz="1800" dirty="0" smtClean="0">
                <a:solidFill>
                  <a:schemeClr val="tx1"/>
                </a:solidFill>
              </a:rPr>
              <a:t>Ус, намгархаг газрын ашиглалт, түүнээс үүдэн гарах хор хохирол нөлөө ирээдүйд улам бүр өсөх хандлагатай байгааг таслан зогсоох шаардлагатай болсонд мөн оршиж байна.</a:t>
            </a:r>
            <a:endParaRPr lang="mn-MN" sz="1800" dirty="0">
              <a:solidFill>
                <a:schemeClr val="tx1"/>
              </a:solidFill>
              <a:latin typeface="Arial" panose="020B0604020202020204" pitchFamily="34" charset="0"/>
            </a:endParaRPr>
          </a:p>
        </p:txBody>
      </p:sp>
      <p:sp>
        <p:nvSpPr>
          <p:cNvPr id="5" name="Title 1"/>
          <p:cNvSpPr txBox="1">
            <a:spLocks/>
          </p:cNvSpPr>
          <p:nvPr/>
        </p:nvSpPr>
        <p:spPr>
          <a:xfrm>
            <a:off x="395536" y="3311550"/>
            <a:ext cx="2962672"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mn-MN" sz="2400" b="1" dirty="0">
                <a:solidFill>
                  <a:schemeClr val="accent3">
                    <a:lumMod val="75000"/>
                  </a:schemeClr>
                </a:solidFill>
              </a:rPr>
              <a:t>Судалгаа</a:t>
            </a:r>
            <a:endParaRPr lang="en-US" sz="2400" b="1" dirty="0">
              <a:solidFill>
                <a:schemeClr val="accent3">
                  <a:lumMod val="75000"/>
                </a:schemeClr>
              </a:solidFill>
            </a:endParaRPr>
          </a:p>
        </p:txBody>
      </p:sp>
      <p:sp>
        <p:nvSpPr>
          <p:cNvPr id="6" name="Title 1"/>
          <p:cNvSpPr txBox="1">
            <a:spLocks/>
          </p:cNvSpPr>
          <p:nvPr/>
        </p:nvSpPr>
        <p:spPr>
          <a:xfrm>
            <a:off x="3635896" y="3311550"/>
            <a:ext cx="5050904" cy="346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mn-MN" sz="2400" b="1" dirty="0">
                <a:solidFill>
                  <a:schemeClr val="accent3">
                    <a:lumMod val="75000"/>
                  </a:schemeClr>
                </a:solidFill>
              </a:rPr>
              <a:t>Бодлого, хөтөлбөр, төлөвлөлт</a:t>
            </a:r>
            <a:endParaRPr lang="en-US" sz="2400" b="1" dirty="0">
              <a:solidFill>
                <a:schemeClr val="accent3">
                  <a:lumMod val="75000"/>
                </a:schemeClr>
              </a:solidFill>
            </a:endParaRPr>
          </a:p>
        </p:txBody>
      </p:sp>
      <p:sp>
        <p:nvSpPr>
          <p:cNvPr id="7" name="Right Arrow 6"/>
          <p:cNvSpPr/>
          <p:nvPr/>
        </p:nvSpPr>
        <p:spPr>
          <a:xfrm>
            <a:off x="2915816" y="3340559"/>
            <a:ext cx="648072" cy="317041"/>
          </a:xfrm>
          <a:prstGeom prst="rightArrow">
            <a:avLst/>
          </a:prstGeom>
          <a:solidFill>
            <a:schemeClr val="accent3"/>
          </a:solidFill>
          <a:ln>
            <a:solidFill>
              <a:schemeClr val="accent3"/>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solidFill>
                <a:srgbClr val="0070C0"/>
              </a:solidFill>
              <a:latin typeface="Arial" panose="020B0604020202020204" pitchFamily="34" charset="0"/>
            </a:endParaRPr>
          </a:p>
        </p:txBody>
      </p:sp>
    </p:spTree>
    <p:extLst>
      <p:ext uri="{BB962C8B-B14F-4D97-AF65-F5344CB8AC3E}">
        <p14:creationId xmlns="" xmlns:p14="http://schemas.microsoft.com/office/powerpoint/2010/main" val="6297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msar.jpg"/>
          <p:cNvPicPr>
            <a:picLocks noGrp="1" noChangeAspect="1"/>
          </p:cNvPicPr>
          <p:nvPr>
            <p:ph idx="1"/>
          </p:nvPr>
        </p:nvPicPr>
        <p:blipFill>
          <a:blip r:embed="rId3"/>
          <a:stretch>
            <a:fillRect/>
          </a:stretch>
        </p:blipFill>
        <p:spPr>
          <a:xfrm>
            <a:off x="559863" y="0"/>
            <a:ext cx="7822137" cy="4509139"/>
          </a:xfrm>
        </p:spPr>
      </p:pic>
      <p:sp>
        <p:nvSpPr>
          <p:cNvPr id="6" name="TextBox 5"/>
          <p:cNvSpPr txBox="1"/>
          <p:nvPr/>
        </p:nvSpPr>
        <p:spPr>
          <a:xfrm>
            <a:off x="152400" y="4572000"/>
            <a:ext cx="3657600" cy="1446550"/>
          </a:xfrm>
          <a:prstGeom prst="rect">
            <a:avLst/>
          </a:prstGeom>
          <a:noFill/>
        </p:spPr>
        <p:txBody>
          <a:bodyPr wrap="square" rtlCol="0">
            <a:spAutoFit/>
          </a:bodyPr>
          <a:lstStyle/>
          <a:p>
            <a:r>
              <a:rPr lang="mn-MN" sz="1400" dirty="0" smtClean="0">
                <a:solidFill>
                  <a:srgbClr val="C00000"/>
                </a:solidFill>
              </a:rPr>
              <a:t>ѲГИЙ НУУР КОД 955</a:t>
            </a:r>
          </a:p>
          <a:p>
            <a:r>
              <a:rPr lang="mn-MN" sz="1400" dirty="0" smtClean="0"/>
              <a:t>МОНГОЛ ДАГУУР КОД 924</a:t>
            </a:r>
          </a:p>
          <a:p>
            <a:r>
              <a:rPr lang="ru-RU" sz="1400" dirty="0" smtClean="0"/>
              <a:t>ТЭРХИЙН ЦАГААН НУУР КОД 953</a:t>
            </a:r>
            <a:endParaRPr lang="mn-MN" sz="1400" dirty="0" smtClean="0"/>
          </a:p>
          <a:p>
            <a:r>
              <a:rPr lang="mn-MN" sz="1400" dirty="0" smtClean="0">
                <a:solidFill>
                  <a:srgbClr val="C00000"/>
                </a:solidFill>
              </a:rPr>
              <a:t>НУУРУУДЫН ХѲНДИЙ КОД 954 </a:t>
            </a:r>
          </a:p>
          <a:p>
            <a:r>
              <a:rPr lang="mn-MN" sz="1400" dirty="0" smtClean="0"/>
              <a:t>АЙРАГ НУУР КОД 977 </a:t>
            </a:r>
          </a:p>
          <a:p>
            <a:endParaRPr lang="en-US" sz="1600" dirty="0"/>
          </a:p>
        </p:txBody>
      </p:sp>
      <p:sp>
        <p:nvSpPr>
          <p:cNvPr id="7" name="TextBox 6"/>
          <p:cNvSpPr txBox="1"/>
          <p:nvPr/>
        </p:nvSpPr>
        <p:spPr>
          <a:xfrm>
            <a:off x="3429000" y="4508718"/>
            <a:ext cx="5715000" cy="1815882"/>
          </a:xfrm>
          <a:prstGeom prst="rect">
            <a:avLst/>
          </a:prstGeom>
          <a:noFill/>
        </p:spPr>
        <p:txBody>
          <a:bodyPr wrap="square" rtlCol="0">
            <a:spAutoFit/>
          </a:bodyPr>
          <a:lstStyle/>
          <a:p>
            <a:r>
              <a:rPr lang="mn-MN" sz="1400" dirty="0" smtClean="0"/>
              <a:t>ХАР УС НУУРЫН БАЙГАЛИЙН ЦОГЦОЛБОР ГАЗАР КОД 976 </a:t>
            </a:r>
            <a:r>
              <a:rPr lang="ru-RU" sz="1400" dirty="0" smtClean="0"/>
              <a:t> </a:t>
            </a:r>
            <a:r>
              <a:rPr lang="mn-MN" sz="1400" dirty="0" smtClean="0"/>
              <a:t>  </a:t>
            </a:r>
          </a:p>
          <a:p>
            <a:r>
              <a:rPr lang="ru-RU" sz="1400" dirty="0" smtClean="0">
                <a:solidFill>
                  <a:srgbClr val="C00000"/>
                </a:solidFill>
              </a:rPr>
              <a:t>АЧИТ НУУР, ТYYНИЙ ОРЧМЫН УС, НАМГАРХАГ ГАЗАР КОД 1376</a:t>
            </a:r>
            <a:r>
              <a:rPr lang="ru-RU" sz="1400" dirty="0" smtClean="0"/>
              <a:t> </a:t>
            </a:r>
            <a:endParaRPr lang="mn-MN" sz="1400" dirty="0" smtClean="0"/>
          </a:p>
          <a:p>
            <a:r>
              <a:rPr lang="ru-RU" sz="1400" dirty="0" smtClean="0">
                <a:solidFill>
                  <a:srgbClr val="C00000"/>
                </a:solidFill>
              </a:rPr>
              <a:t>БУЙР НУУР, ТYYНИЙ ОРЧМЫН УС, </a:t>
            </a:r>
            <a:r>
              <a:rPr lang="mn-MN" sz="1400" dirty="0" smtClean="0">
                <a:solidFill>
                  <a:srgbClr val="C00000"/>
                </a:solidFill>
              </a:rPr>
              <a:t>НАМГАРХАГ ГАЗАР КОД 1377 </a:t>
            </a:r>
          </a:p>
          <a:p>
            <a:r>
              <a:rPr lang="ru-RU" sz="1400" dirty="0" smtClean="0"/>
              <a:t>ГАНГА НУУР, ТYYНИЙ ОРЧМЫН УС, </a:t>
            </a:r>
            <a:r>
              <a:rPr lang="mn-MN" sz="1400" dirty="0" smtClean="0"/>
              <a:t>НАМГАРХАГ ГАЗАР КОД 1378</a:t>
            </a:r>
          </a:p>
          <a:p>
            <a:r>
              <a:rPr lang="ru-RU" sz="1400" dirty="0" smtClean="0"/>
              <a:t>УВС НУУР, ТYYНИЙ ОРЧМЫН УС, </a:t>
            </a:r>
            <a:r>
              <a:rPr lang="mn-MN" sz="1400" dirty="0" smtClean="0"/>
              <a:t>НАМГАРХАГ ГАЗАР КОД 1379 </a:t>
            </a:r>
          </a:p>
          <a:p>
            <a:r>
              <a:rPr lang="mn-MN" sz="1400" dirty="0" smtClean="0">
                <a:solidFill>
                  <a:srgbClr val="C00000"/>
                </a:solidFill>
              </a:rPr>
              <a:t>ХУРХ-Х</a:t>
            </a:r>
            <a:r>
              <a:rPr lang="en-US" sz="1400" dirty="0" smtClean="0">
                <a:solidFill>
                  <a:srgbClr val="C00000"/>
                </a:solidFill>
              </a:rPr>
              <a:t>Y</a:t>
            </a:r>
            <a:r>
              <a:rPr lang="mn-MN" sz="1400" dirty="0" smtClean="0">
                <a:solidFill>
                  <a:srgbClr val="C00000"/>
                </a:solidFill>
              </a:rPr>
              <a:t>ЙТНИЙ ХѲНДИЙН НУУРУУД КОД 1380  </a:t>
            </a:r>
            <a:endParaRPr lang="en-US" sz="14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mn-MN" b="1" dirty="0" smtClean="0"/>
              <a:t>Амьдрал, амьд биеийн үүсэл</a:t>
            </a:r>
            <a:endParaRPr lang="en-US" b="1" dirty="0"/>
          </a:p>
        </p:txBody>
      </p:sp>
      <p:sp>
        <p:nvSpPr>
          <p:cNvPr id="3" name="Content Placeholder 2"/>
          <p:cNvSpPr>
            <a:spLocks noGrp="1"/>
          </p:cNvSpPr>
          <p:nvPr>
            <p:ph idx="1"/>
          </p:nvPr>
        </p:nvSpPr>
        <p:spPr>
          <a:xfrm>
            <a:off x="228600" y="1447800"/>
            <a:ext cx="8686800" cy="4525963"/>
          </a:xfrm>
        </p:spPr>
        <p:txBody>
          <a:bodyPr>
            <a:normAutofit/>
          </a:bodyPr>
          <a:lstStyle/>
          <a:p>
            <a:pPr algn="just">
              <a:buNone/>
            </a:pPr>
            <a:r>
              <a:rPr lang="mn-MN" dirty="0" smtClean="0"/>
              <a:t>Экосистемийн үйл ажиллагааны үр дүнд үржил шимтэй хөрс, хүчилтөрөгчөөр баялаг агаар мандал 1-2 оронтой тооны хязгаарт хэлбэлзэх температур, шим бодисыг үйлдвэрлэгч ногоон ургамал, биологийн баялаг нөөцтэй ер бусын гайхамшигт хосолсон цэнхэр гариг болох манай дэлхийн өнөөгийн дүр төрх бүрэлдэн бий болжээ.</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5638800" cy="1295400"/>
          </a:xfrm>
        </p:spPr>
        <p:style>
          <a:lnRef idx="2">
            <a:schemeClr val="accent6"/>
          </a:lnRef>
          <a:fillRef idx="1">
            <a:schemeClr val="lt1"/>
          </a:fillRef>
          <a:effectRef idx="0">
            <a:schemeClr val="accent6"/>
          </a:effectRef>
          <a:fontRef idx="minor">
            <a:schemeClr val="dk1"/>
          </a:fontRef>
        </p:style>
        <p:txBody>
          <a:bodyPr>
            <a:noAutofit/>
          </a:bodyPr>
          <a:lstStyle/>
          <a:p>
            <a:r>
              <a:rPr lang="mn-MN" sz="1800" b="1" dirty="0" smtClean="0"/>
              <a:t>Зэрлэг амьтан ба ургамлын аймгийн ховордсон зүйлийг олон улсын хэмжээнд худалдаалах тухай САЙТИС-ийн конвенци нь 1, 2 ба 3 гэсэн дугаар бүхий хавсралтуудтай. </a:t>
            </a:r>
            <a:endParaRPr lang="en-US" sz="1800" dirty="0">
              <a:latin typeface="Arial" panose="020B0604020202020204" pitchFamily="34" charset="0"/>
            </a:endParaRPr>
          </a:p>
        </p:txBody>
      </p:sp>
      <p:pic>
        <p:nvPicPr>
          <p:cNvPr id="12" name="Picture 11" descr="cites2.jpg"/>
          <p:cNvPicPr>
            <a:picLocks noChangeAspect="1"/>
          </p:cNvPicPr>
          <p:nvPr/>
        </p:nvPicPr>
        <p:blipFill>
          <a:blip r:embed="rId3" cstate="print"/>
          <a:stretch>
            <a:fillRect/>
          </a:stretch>
        </p:blipFill>
        <p:spPr>
          <a:xfrm>
            <a:off x="533400" y="76200"/>
            <a:ext cx="2286000" cy="1376430"/>
          </a:xfrm>
          <a:prstGeom prst="rect">
            <a:avLst/>
          </a:prstGeom>
        </p:spPr>
      </p:pic>
      <p:sp>
        <p:nvSpPr>
          <p:cNvPr id="17" name="TextBox 16"/>
          <p:cNvSpPr txBox="1"/>
          <p:nvPr/>
        </p:nvSpPr>
        <p:spPr>
          <a:xfrm>
            <a:off x="2057400" y="1676400"/>
            <a:ext cx="7086600" cy="4524315"/>
          </a:xfrm>
          <a:prstGeom prst="rect">
            <a:avLst/>
          </a:prstGeom>
          <a:noFill/>
        </p:spPr>
        <p:txBody>
          <a:bodyPr wrap="square" rtlCol="0">
            <a:spAutoFit/>
          </a:bodyPr>
          <a:lstStyle/>
          <a:p>
            <a:pPr algn="just"/>
            <a:r>
              <a:rPr lang="mn-MN" sz="1600" b="1" dirty="0" smtClean="0"/>
              <a:t>ХАВСРАЛТ 1 </a:t>
            </a:r>
          </a:p>
          <a:p>
            <a:pPr algn="just"/>
            <a:r>
              <a:rPr lang="mn-MN" sz="1600" dirty="0" smtClean="0"/>
              <a:t>Устах аюулд орсон зүйлүүд орно.Энд орсон зүйлийн худалдааг хатуу хяналт, зохицуулалттайгаар явуулдаг бөгөөд арилжааны зорилгоор худалдаалахыг үндсэндээ хориглож, судалгаа шинжилгээний зорилгоор экспортлох болон импортлоход экспорт, импортын бичгийг хоёуланг нь бүрдүүлэхийг шаарддаг. </a:t>
            </a:r>
          </a:p>
          <a:p>
            <a:pPr algn="just"/>
            <a:r>
              <a:rPr lang="mn-MN" sz="1600" b="1" dirty="0" smtClean="0"/>
              <a:t>ХАВСРАЛТ 2 </a:t>
            </a:r>
          </a:p>
          <a:p>
            <a:pPr algn="just"/>
            <a:r>
              <a:rPr lang="mn-MN" sz="1600" dirty="0" smtClean="0"/>
              <a:t>Устах аюулд орж болзошгүй зүйлүүд орно. Энэ хавсралтанд орсон зүйлүүдийг худалдаалж болох бөгөөд экспортлох болон импортлоход экспортлогч улсын экспортын зөвшөөрлийн бичгийг бүрдүүлнэ. </a:t>
            </a:r>
          </a:p>
          <a:p>
            <a:pPr algn="just"/>
            <a:r>
              <a:rPr lang="mn-MN" sz="1600" b="1" dirty="0" smtClean="0"/>
              <a:t>ХАВСРАЛТ 3 </a:t>
            </a:r>
          </a:p>
          <a:p>
            <a:pPr algn="just"/>
            <a:r>
              <a:rPr lang="mn-MN" sz="1600" dirty="0" smtClean="0"/>
              <a:t>Аль нэгэн улс орон өөрийн дотооддоо зохицуулах шаардлагатай гэж тодорхойлсон ба тэдгээрийг худалдаалах асуудлыг хянахад бусад Талуудтай хамтран ажиллах шаардлагатай гэж үзэж байгаа зүйлүүд багтана. Экспортлох, импортлоход гарал үүслийн гэрчилгээ болон Хавсралт 3-ын тухайн зүйлийг оруулсан улсаас экспортлож байгаа тохиолдолд экспортлогч улсын экспортын зөвшөөрлийн бичгийг бүрдүүлэхийг шаарддаг. </a:t>
            </a:r>
            <a:endParaRPr lang="en-US" sz="1600" dirty="0"/>
          </a:p>
        </p:txBody>
      </p:sp>
      <p:pic>
        <p:nvPicPr>
          <p:cNvPr id="18" name="Picture 2" descr="C:\Users\User\Downloads\images (14).jpg"/>
          <p:cNvPicPr>
            <a:picLocks noChangeAspect="1" noChangeArrowheads="1"/>
          </p:cNvPicPr>
          <p:nvPr/>
        </p:nvPicPr>
        <p:blipFill>
          <a:blip r:embed="rId4"/>
          <a:srcRect/>
          <a:stretch>
            <a:fillRect/>
          </a:stretch>
        </p:blipFill>
        <p:spPr bwMode="auto">
          <a:xfrm>
            <a:off x="76200" y="1981200"/>
            <a:ext cx="1809520" cy="1822174"/>
          </a:xfrm>
          <a:prstGeom prst="rect">
            <a:avLst/>
          </a:prstGeom>
          <a:noFill/>
          <a:ln w="9525">
            <a:noFill/>
            <a:miter lim="800000"/>
            <a:headEnd/>
            <a:tailEnd/>
          </a:ln>
        </p:spPr>
      </p:pic>
      <p:pic>
        <p:nvPicPr>
          <p:cNvPr id="20" name="Picture 2"/>
          <p:cNvPicPr>
            <a:picLocks noChangeAspect="1" noChangeArrowheads="1"/>
          </p:cNvPicPr>
          <p:nvPr/>
        </p:nvPicPr>
        <p:blipFill>
          <a:blip r:embed="rId5" cstate="print"/>
          <a:srcRect/>
          <a:stretch>
            <a:fillRect/>
          </a:stretch>
        </p:blipFill>
        <p:spPr bwMode="auto">
          <a:xfrm>
            <a:off x="76200" y="4114800"/>
            <a:ext cx="1828800" cy="1200150"/>
          </a:xfrm>
          <a:prstGeom prst="rect">
            <a:avLst/>
          </a:prstGeom>
          <a:noFill/>
          <a:ln w="9525">
            <a:noFill/>
            <a:miter lim="800000"/>
            <a:headEnd/>
            <a:tailEnd/>
          </a:ln>
          <a:effectLst/>
        </p:spPr>
      </p:pic>
    </p:spTree>
    <p:extLst>
      <p:ext uri="{BB962C8B-B14F-4D97-AF65-F5344CB8AC3E}">
        <p14:creationId xmlns="" xmlns:p14="http://schemas.microsoft.com/office/powerpoint/2010/main" val="2042625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172200" cy="990600"/>
          </a:xfrm>
        </p:spPr>
        <p:style>
          <a:lnRef idx="2">
            <a:schemeClr val="accent6"/>
          </a:lnRef>
          <a:fillRef idx="1">
            <a:schemeClr val="lt1"/>
          </a:fillRef>
          <a:effectRef idx="0">
            <a:schemeClr val="accent6"/>
          </a:effectRef>
          <a:fontRef idx="minor">
            <a:schemeClr val="dk1"/>
          </a:fontRef>
        </p:style>
        <p:txBody>
          <a:bodyPr>
            <a:noAutofit/>
          </a:bodyPr>
          <a:lstStyle/>
          <a:p>
            <a:pPr algn="ctr"/>
            <a:r>
              <a:rPr lang="mn-MN" sz="2400" b="1" dirty="0" smtClean="0"/>
              <a:t>“ЗЭРЛЭГ АМЬТДЫН Н</a:t>
            </a:r>
            <a:r>
              <a:rPr lang="en-US" sz="2400" b="1" dirty="0" smtClean="0"/>
              <a:t>YY</a:t>
            </a:r>
            <a:r>
              <a:rPr lang="mn-MN" sz="2400" b="1" dirty="0" smtClean="0"/>
              <a:t>ДЛИЙН З</a:t>
            </a:r>
            <a:r>
              <a:rPr lang="en-US" sz="2400" b="1" dirty="0" smtClean="0"/>
              <a:t>Y</a:t>
            </a:r>
            <a:r>
              <a:rPr lang="mn-MN" sz="2400" b="1" dirty="0" smtClean="0"/>
              <a:t>ЙЛИЙГ ХАМГААЛАХ ТУХАЙ КОНВЕНЦ” </a:t>
            </a:r>
            <a:endParaRPr lang="en-US" sz="2400" b="1" dirty="0"/>
          </a:p>
        </p:txBody>
      </p:sp>
      <p:pic>
        <p:nvPicPr>
          <p:cNvPr id="5" name="Content Placeholder 4" descr="images.png"/>
          <p:cNvPicPr>
            <a:picLocks noGrp="1" noChangeAspect="1"/>
          </p:cNvPicPr>
          <p:nvPr>
            <p:ph idx="1"/>
          </p:nvPr>
        </p:nvPicPr>
        <p:blipFill>
          <a:blip r:embed="rId3"/>
          <a:stretch>
            <a:fillRect/>
          </a:stretch>
        </p:blipFill>
        <p:spPr>
          <a:xfrm>
            <a:off x="228600" y="152400"/>
            <a:ext cx="1600200" cy="2238375"/>
          </a:xfrm>
        </p:spPr>
      </p:pic>
      <p:sp>
        <p:nvSpPr>
          <p:cNvPr id="6" name="TextBox 5"/>
          <p:cNvSpPr txBox="1"/>
          <p:nvPr/>
        </p:nvSpPr>
        <p:spPr>
          <a:xfrm>
            <a:off x="2286000" y="1600200"/>
            <a:ext cx="6400800" cy="1323439"/>
          </a:xfrm>
          <a:prstGeom prst="rect">
            <a:avLst/>
          </a:prstGeom>
          <a:noFill/>
        </p:spPr>
        <p:txBody>
          <a:bodyPr wrap="square" rtlCol="0">
            <a:spAutoFit/>
          </a:bodyPr>
          <a:lstStyle/>
          <a:p>
            <a:pPr algn="just"/>
            <a:r>
              <a:rPr lang="mn-MN" sz="2000" dirty="0" smtClean="0"/>
              <a:t>Улс орны хил дамжин нүүдэллэн амьдардаг зүйлүүд аюул заналд өртөх магадлал их байдагтай холбогдуулан тэдгээрийн хамгаалалт, үр ашигтай менежментийг хэрэгжүүлэх нь чухал юм. </a:t>
            </a:r>
            <a:endParaRPr lang="en-US" sz="2000" dirty="0"/>
          </a:p>
        </p:txBody>
      </p:sp>
      <p:sp>
        <p:nvSpPr>
          <p:cNvPr id="8" name="TextBox 7"/>
          <p:cNvSpPr txBox="1"/>
          <p:nvPr/>
        </p:nvSpPr>
        <p:spPr>
          <a:xfrm>
            <a:off x="228600" y="2971800"/>
            <a:ext cx="6705600" cy="2862322"/>
          </a:xfrm>
          <a:prstGeom prst="rect">
            <a:avLst/>
          </a:prstGeom>
          <a:noFill/>
        </p:spPr>
        <p:txBody>
          <a:bodyPr wrap="square" rtlCol="0">
            <a:spAutoFit/>
          </a:bodyPr>
          <a:lstStyle/>
          <a:p>
            <a:r>
              <a:rPr lang="mn-MN" b="1" i="1" dirty="0" smtClean="0">
                <a:latin typeface="Arial" panose="020B0604020202020204" pitchFamily="34" charset="0"/>
              </a:rPr>
              <a:t>1 дүгээр хавсралтад: </a:t>
            </a:r>
          </a:p>
          <a:p>
            <a:r>
              <a:rPr lang="mn-MN" dirty="0" smtClean="0">
                <a:latin typeface="Arial" panose="020B0604020202020204" pitchFamily="34" charset="0"/>
              </a:rPr>
              <a:t>Устах аюулд орсон нүүдлийн зүйлүүдийг</a:t>
            </a:r>
          </a:p>
          <a:p>
            <a:endParaRPr lang="mn-MN" dirty="0" smtClean="0">
              <a:latin typeface="Arial" panose="020B0604020202020204" pitchFamily="34" charset="0"/>
            </a:endParaRPr>
          </a:p>
          <a:p>
            <a:r>
              <a:rPr lang="mn-MN" b="1" i="1" dirty="0" smtClean="0">
                <a:latin typeface="Arial" panose="020B0604020202020204" pitchFamily="34" charset="0"/>
              </a:rPr>
              <a:t>2 дугаар хавсралтад:</a:t>
            </a:r>
            <a:r>
              <a:rPr lang="mn-MN" dirty="0" smtClean="0">
                <a:latin typeface="Arial" panose="020B0604020202020204" pitchFamily="34" charset="0"/>
              </a:rPr>
              <a:t> </a:t>
            </a:r>
          </a:p>
          <a:p>
            <a:pPr algn="just"/>
            <a:r>
              <a:rPr lang="mn-MN" dirty="0" smtClean="0">
                <a:latin typeface="Arial" panose="020B0604020202020204" pitchFamily="34" charset="0"/>
              </a:rPr>
              <a:t>Олон улсын хамтын ажиллагаа шаардлагатай байгаа эсвэл олон улсын хамтын ажиллагааны улмаас хамгаалалтын байдал нь ихээхэн үр дүнд хүрэхээр байгаа нүүдлийн зүйлүүдийг оруулдаг бөгөөд хавсралтад оруулсан үндсэн шалтгаанд тохирсон арга хэмжээг авч хэрэгжүүлэхийг чухалчилдаг. </a:t>
            </a:r>
            <a:endParaRPr lang="en-US" dirty="0"/>
          </a:p>
        </p:txBody>
      </p:sp>
      <p:pic>
        <p:nvPicPr>
          <p:cNvPr id="7" name="Picture 6" descr="54.jpg"/>
          <p:cNvPicPr>
            <a:picLocks noChangeAspect="1"/>
          </p:cNvPicPr>
          <p:nvPr/>
        </p:nvPicPr>
        <p:blipFill>
          <a:blip r:embed="rId4"/>
          <a:stretch>
            <a:fillRect/>
          </a:stretch>
        </p:blipFill>
        <p:spPr>
          <a:xfrm>
            <a:off x="7086601" y="3352800"/>
            <a:ext cx="2057400" cy="149327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2954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mn-MN" sz="2400" dirty="0" smtClean="0"/>
              <a:t>Монгол улсын хувьд дээрх конвенцид </a:t>
            </a:r>
            <a:br>
              <a:rPr lang="mn-MN" sz="2400" dirty="0" smtClean="0"/>
            </a:br>
            <a:r>
              <a:rPr lang="mn-MN" sz="2400" dirty="0" smtClean="0"/>
              <a:t>1-р хавсралтад 1 зүйл хөхтөн, 22 зүйл шувуу, </a:t>
            </a:r>
            <a:br>
              <a:rPr lang="mn-MN" sz="2400" dirty="0" smtClean="0"/>
            </a:br>
            <a:r>
              <a:rPr lang="mn-MN" sz="2400" dirty="0" smtClean="0"/>
              <a:t>2-р хавсралтад  5 зүйл хөхтөн, 198 зүйл шувуу бүртгүүлжээ.</a:t>
            </a:r>
            <a:endParaRPr lang="en-US" sz="2400" dirty="0"/>
          </a:p>
        </p:txBody>
      </p:sp>
      <p:sp>
        <p:nvSpPr>
          <p:cNvPr id="3" name="Content Placeholder 2"/>
          <p:cNvSpPr>
            <a:spLocks noGrp="1"/>
          </p:cNvSpPr>
          <p:nvPr>
            <p:ph idx="1"/>
          </p:nvPr>
        </p:nvSpPr>
        <p:spPr>
          <a:xfrm>
            <a:off x="76200" y="1676400"/>
            <a:ext cx="8915400" cy="2377440"/>
          </a:xfrm>
        </p:spPr>
        <p:txBody>
          <a:bodyPr>
            <a:normAutofit/>
          </a:bodyPr>
          <a:lstStyle/>
          <a:p>
            <a:r>
              <a:rPr lang="mn-MN" sz="1600" dirty="0" smtClean="0"/>
              <a:t>АФРИК БОЛОН ЕВРАЗИЙН УЛС ОРНУУДЫН Н</a:t>
            </a:r>
            <a:r>
              <a:rPr lang="en-US" sz="1600" dirty="0" smtClean="0"/>
              <a:t>YY</a:t>
            </a:r>
            <a:r>
              <a:rPr lang="mn-MN" sz="1600" dirty="0" smtClean="0"/>
              <a:t>ДЛИЙН МАХЧИН ШУВУУДЫГ ХАМГААЛАХ АСУУДЛААРХ ХАРИЛЦАН ОЙЛГОЛЦЛЫН САНАМЖ БИЧИГ </a:t>
            </a:r>
            <a:r>
              <a:rPr lang="en-US" sz="1600" dirty="0" smtClean="0"/>
              <a:t>(2008)</a:t>
            </a:r>
            <a:endParaRPr lang="mn-MN" sz="1600" dirty="0" smtClean="0"/>
          </a:p>
          <a:p>
            <a:pPr>
              <a:buNone/>
            </a:pPr>
            <a:endParaRPr lang="mn-MN" sz="1600" dirty="0" smtClean="0"/>
          </a:p>
          <a:p>
            <a:r>
              <a:rPr lang="mn-MN" sz="1600" dirty="0" smtClean="0"/>
              <a:t>БѲХѲН ХАМГААЛАХ, СЭРГЭЭН НУТАГШУУЛАХ БОЛОН ЗОХИСТОЙ АШИГЛАХ АСУУДЛААРХ ХАРИЛЦАН ОЙЛГОЛЦЛЫН САНАМЖ БИЧИГ</a:t>
            </a:r>
          </a:p>
          <a:p>
            <a:pPr>
              <a:buNone/>
            </a:pPr>
            <a:endParaRPr lang="mn-MN" sz="1600" dirty="0" smtClean="0"/>
          </a:p>
          <a:p>
            <a:r>
              <a:rPr lang="mn-MN" sz="1600" dirty="0" smtClean="0"/>
              <a:t>ЦАГААН ТОГОРУУГ ХАМГААЛАХ АСУУДЛААРХ ХАРИЛЦАН ОЙЛГОЛЦЛЫН САНАМЖ БИЧИГ  </a:t>
            </a:r>
            <a:endParaRPr lang="en-US" sz="1600" dirty="0"/>
          </a:p>
        </p:txBody>
      </p:sp>
      <p:grpSp>
        <p:nvGrpSpPr>
          <p:cNvPr id="5" name="Group 8"/>
          <p:cNvGrpSpPr/>
          <p:nvPr/>
        </p:nvGrpSpPr>
        <p:grpSpPr>
          <a:xfrm>
            <a:off x="152400" y="4181035"/>
            <a:ext cx="8810100" cy="1762565"/>
            <a:chOff x="152400" y="4495800"/>
            <a:chExt cx="8810100" cy="1762565"/>
          </a:xfrm>
        </p:grpSpPr>
        <p:pic>
          <p:nvPicPr>
            <p:cNvPr id="4" name="Picture 3" descr="images.jpg"/>
            <p:cNvPicPr>
              <a:picLocks noChangeAspect="1"/>
            </p:cNvPicPr>
            <p:nvPr/>
          </p:nvPicPr>
          <p:blipFill>
            <a:blip r:embed="rId3"/>
            <a:stretch>
              <a:fillRect/>
            </a:stretch>
          </p:blipFill>
          <p:spPr>
            <a:xfrm>
              <a:off x="152400" y="4495800"/>
              <a:ext cx="2362200" cy="1762565"/>
            </a:xfrm>
            <a:prstGeom prst="rect">
              <a:avLst/>
            </a:prstGeom>
          </p:spPr>
        </p:pic>
        <p:pic>
          <p:nvPicPr>
            <p:cNvPr id="7" name="Picture 6" descr="imageэs.jpg"/>
            <p:cNvPicPr>
              <a:picLocks noChangeAspect="1"/>
            </p:cNvPicPr>
            <p:nvPr/>
          </p:nvPicPr>
          <p:blipFill>
            <a:blip r:embed="rId4" cstate="print"/>
            <a:stretch>
              <a:fillRect/>
            </a:stretch>
          </p:blipFill>
          <p:spPr>
            <a:xfrm>
              <a:off x="6324600" y="4495800"/>
              <a:ext cx="2637900" cy="1758600"/>
            </a:xfrm>
            <a:prstGeom prst="rect">
              <a:avLst/>
            </a:prstGeom>
          </p:spPr>
        </p:pic>
        <p:pic>
          <p:nvPicPr>
            <p:cNvPr id="8" name="Picture 7" descr="inыdex.jpg"/>
            <p:cNvPicPr>
              <a:picLocks noChangeAspect="1"/>
            </p:cNvPicPr>
            <p:nvPr/>
          </p:nvPicPr>
          <p:blipFill>
            <a:blip r:embed="rId5"/>
            <a:stretch>
              <a:fillRect/>
            </a:stretch>
          </p:blipFill>
          <p:spPr>
            <a:xfrm>
              <a:off x="2514600" y="4495800"/>
              <a:ext cx="3886200" cy="1762211"/>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410200" cy="838200"/>
          </a:xfrm>
        </p:spPr>
        <p:style>
          <a:lnRef idx="2">
            <a:schemeClr val="accent6"/>
          </a:lnRef>
          <a:fillRef idx="1">
            <a:schemeClr val="lt1"/>
          </a:fillRef>
          <a:effectRef idx="0">
            <a:schemeClr val="accent6"/>
          </a:effectRef>
          <a:fontRef idx="minor">
            <a:schemeClr val="dk1"/>
          </a:fontRef>
        </p:style>
        <p:txBody>
          <a:bodyPr>
            <a:normAutofit/>
          </a:bodyPr>
          <a:lstStyle/>
          <a:p>
            <a:pPr algn="ctr"/>
            <a:r>
              <a:rPr lang="ru-RU" sz="2400" b="1" dirty="0" smtClean="0"/>
              <a:t>БИОЛОГИЙН ОЛОН ЯНЗ БАЙДЛЫН ТУХАЙ КОНВЕНЦ </a:t>
            </a:r>
            <a:endParaRPr lang="en-US" sz="2400" b="1" dirty="0"/>
          </a:p>
        </p:txBody>
      </p:sp>
      <p:sp>
        <p:nvSpPr>
          <p:cNvPr id="3" name="Content Placeholder 2"/>
          <p:cNvSpPr>
            <a:spLocks noGrp="1"/>
          </p:cNvSpPr>
          <p:nvPr>
            <p:ph idx="1"/>
          </p:nvPr>
        </p:nvSpPr>
        <p:spPr>
          <a:xfrm>
            <a:off x="2590800" y="1143000"/>
            <a:ext cx="6324600" cy="2293938"/>
          </a:xfrm>
        </p:spPr>
        <p:txBody>
          <a:bodyPr>
            <a:noAutofit/>
          </a:bodyPr>
          <a:lstStyle/>
          <a:p>
            <a:pPr algn="just">
              <a:buNone/>
            </a:pPr>
            <a:r>
              <a:rPr lang="en-US" sz="1800" dirty="0" smtClean="0"/>
              <a:t>	</a:t>
            </a:r>
            <a:r>
              <a:rPr lang="mn-MN" sz="1800" dirty="0" smtClean="0"/>
              <a:t>Байгаль орчин, хөгжлийн асуудлыг хөндсөн НҮБ-ын 1992 оны Бага хурал (Рио де Жанейрогийн «Дэлхийн дээд хэмжээний уулзалт»)-ын үеэр дэлхийн улс орнууд Биологийн олон янз байдлын талаарх олон улсын конвенцид нэгдэн ороход нээлттэй болсон. Монгол Улсын Их Хурал 1993 онд “Биологийн олон янз байдлын тухай” конвенцийг соёрхон баталснаар Монгол улс конвенцид албан ёсоор нэгдэн орсон дэлхийн 30 дахь орон болсон юм.</a:t>
            </a:r>
            <a:endParaRPr lang="en-US" sz="1800" dirty="0"/>
          </a:p>
        </p:txBody>
      </p:sp>
      <p:pic>
        <p:nvPicPr>
          <p:cNvPr id="4" name="Picture 3" descr="222.jpg"/>
          <p:cNvPicPr>
            <a:picLocks noChangeAspect="1"/>
          </p:cNvPicPr>
          <p:nvPr/>
        </p:nvPicPr>
        <p:blipFill>
          <a:blip r:embed="rId3"/>
          <a:stretch>
            <a:fillRect/>
          </a:stretch>
        </p:blipFill>
        <p:spPr>
          <a:xfrm>
            <a:off x="0" y="0"/>
            <a:ext cx="2781300" cy="3479800"/>
          </a:xfrm>
          <a:prstGeom prst="rect">
            <a:avLst/>
          </a:prstGeom>
        </p:spPr>
      </p:pic>
      <p:sp>
        <p:nvSpPr>
          <p:cNvPr id="5" name="TextBox 4"/>
          <p:cNvSpPr txBox="1"/>
          <p:nvPr/>
        </p:nvSpPr>
        <p:spPr>
          <a:xfrm>
            <a:off x="228600" y="4648200"/>
            <a:ext cx="8686800" cy="2031325"/>
          </a:xfrm>
          <a:prstGeom prst="rect">
            <a:avLst/>
          </a:prstGeom>
          <a:solidFill>
            <a:schemeClr val="bg1"/>
          </a:solidFill>
        </p:spPr>
        <p:txBody>
          <a:bodyPr wrap="square" rtlCol="0">
            <a:spAutoFit/>
          </a:bodyPr>
          <a:lstStyle/>
          <a:p>
            <a:pPr algn="just"/>
            <a:r>
              <a:rPr lang="mn-MN" dirty="0" smtClean="0">
                <a:latin typeface="Arial" pitchFamily="34" charset="0"/>
                <a:cs typeface="Arial" pitchFamily="34" charset="0"/>
              </a:rPr>
              <a:t>1937 онд Лондон хотноо гарын үсэг зурсан Халим агнуурыг зохицуулах тухай Олон улсын гэрээ, 1938 онд болон 1945 онд Лондон хотноо гарын үсэг зурсан дээрх Гэрээний хавсралт протоколуудын заалтуудад тодорхойлсон зарчмуудыг үндэслэн, халимны сүргийг зүй зохистой, үр дүнтэй хамгаалалт, өсөлтийг хангах үүднээс халим агнуурын олон улсын зохицуулалтын систем байгуулахыг зорьж энэхүү конвенцийг баталсан байна. Манай улс тус конвенцид 2002 оны 5 дугаар сарын 16-нд нэгдэн орсон.</a:t>
            </a:r>
            <a:endParaRPr lang="en-US" dirty="0">
              <a:latin typeface="Arial" pitchFamily="34" charset="0"/>
              <a:cs typeface="Arial" pitchFamily="34" charset="0"/>
            </a:endParaRPr>
          </a:p>
        </p:txBody>
      </p:sp>
      <p:sp>
        <p:nvSpPr>
          <p:cNvPr id="6" name="TextBox 5"/>
          <p:cNvSpPr txBox="1"/>
          <p:nvPr/>
        </p:nvSpPr>
        <p:spPr>
          <a:xfrm>
            <a:off x="381000" y="3957935"/>
            <a:ext cx="85344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mn-MN" sz="2400" b="1" dirty="0" smtClean="0"/>
              <a:t>ДАЛАЙН ХАЛИМ АГНУУРЫГ ЗОХИЦУУЛАХ КОНВЕНЦ</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15200" cy="7620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ru-RU" sz="2400" dirty="0" smtClean="0"/>
              <a:t>БИОЛОГИЙН ОЛОН ЯНЗ БАЙДЛЫН ҮНДЭСНИЙ ХӨТӨЛБӨР</a:t>
            </a:r>
            <a:r>
              <a:rPr lang="mn-MN" sz="2400" dirty="0" smtClean="0"/>
              <a:t> </a:t>
            </a:r>
            <a:r>
              <a:rPr lang="en-US" sz="2400" dirty="0" smtClean="0"/>
              <a:t>(2015-2025)</a:t>
            </a:r>
            <a:endParaRPr lang="en-US" sz="2400" dirty="0"/>
          </a:p>
        </p:txBody>
      </p:sp>
      <p:sp>
        <p:nvSpPr>
          <p:cNvPr id="3" name="Content Placeholder 2"/>
          <p:cNvSpPr>
            <a:spLocks noGrp="1"/>
          </p:cNvSpPr>
          <p:nvPr>
            <p:ph idx="1"/>
          </p:nvPr>
        </p:nvSpPr>
        <p:spPr>
          <a:xfrm>
            <a:off x="152400" y="1143000"/>
            <a:ext cx="8839200" cy="4575175"/>
          </a:xfrm>
        </p:spPr>
        <p:txBody>
          <a:bodyPr>
            <a:noAutofit/>
          </a:bodyPr>
          <a:lstStyle/>
          <a:p>
            <a:pPr algn="just">
              <a:buNone/>
            </a:pPr>
            <a:r>
              <a:rPr lang="mn-MN" sz="1800" dirty="0" smtClean="0"/>
              <a:t>	Тус үндэсний хөтөлбөр нь Монгол орны биологийн олон янз байдлыг хамгаалах, тогтвортой ашиглалтыг 2025 он хүртэл хангах 4 тэргүүлэх чиглэлийн хүрээнд багтах 14 зорилго, 29 зорилт, 74 хүрэх үр дүнгээс бүрдэнэ. Үүнд: </a:t>
            </a:r>
          </a:p>
          <a:p>
            <a:pPr algn="just">
              <a:buNone/>
            </a:pPr>
            <a:endParaRPr lang="mn-MN" sz="1800" dirty="0" smtClean="0"/>
          </a:p>
          <a:p>
            <a:pPr algn="just"/>
            <a:r>
              <a:rPr lang="mn-MN" sz="1800" b="1" dirty="0" smtClean="0"/>
              <a:t>Тэргүүлэх чиглэл 1: </a:t>
            </a:r>
            <a:r>
              <a:rPr lang="mn-MN" sz="1800" dirty="0" smtClean="0"/>
              <a:t>Биологийн олон янз байдлын хамгаалал, зохистой ашиглах талаарх шийдвэр гаргагч, олон нийтийн мэдлэг хандлагыг нэмэгдүүлэх (2 зорилго, 4 зорилт, 9 хүрэх үр дүн) </a:t>
            </a:r>
          </a:p>
          <a:p>
            <a:pPr algn="just"/>
            <a:r>
              <a:rPr lang="mn-MN" sz="1800" b="1" dirty="0" smtClean="0"/>
              <a:t>Тэргүүлэх чиглэл 2: </a:t>
            </a:r>
            <a:r>
              <a:rPr lang="mn-MN" sz="1800" dirty="0" smtClean="0"/>
              <a:t>Биологийн олон янз байдлын нөөцийн талаарх шинжлэх ухааны үндэслэлд тулгуурлан зохистой ашиглах болон хамгааллын бодлогыг бий болгон хэрэгжүүлэх (5 зорилго, 13 зорилт, 34 хүрэх үр дүн) </a:t>
            </a:r>
          </a:p>
          <a:p>
            <a:pPr algn="just"/>
            <a:r>
              <a:rPr lang="mn-MN" sz="1800" b="1" dirty="0" smtClean="0"/>
              <a:t>Тэргүүлэх чиглэл 3: </a:t>
            </a:r>
            <a:r>
              <a:rPr lang="mn-MN" sz="1800" dirty="0" smtClean="0"/>
              <a:t>Биологийн олон янз байдлын тогтвортой ашиглах нөхцөлийг хангах (3 зорилго, 5 зорилт, 14 хүрэх үр дүн) </a:t>
            </a:r>
          </a:p>
          <a:p>
            <a:pPr algn="just"/>
            <a:r>
              <a:rPr lang="mn-MN" sz="1800" b="1" dirty="0" smtClean="0"/>
              <a:t>Тэргүүлэх чиглэл 4: </a:t>
            </a:r>
            <a:r>
              <a:rPr lang="mn-MN" sz="1800" dirty="0" smtClean="0"/>
              <a:t>Биологийн олон янз байдал, экосистемийн үйлчилгээг хамгаалах, ашиглах бодлого, эрх зүйн орчныг сайжруулах (4 зорилго, 8 зорилт, 17 хүрэх үр дүн)</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905093263"/>
              </p:ext>
            </p:extLst>
          </p:nvPr>
        </p:nvGraphicFramePr>
        <p:xfrm>
          <a:off x="152400" y="76200"/>
          <a:ext cx="8763000" cy="6629400"/>
        </p:xfrm>
        <a:graphic>
          <a:graphicData uri="http://schemas.openxmlformats.org/drawingml/2006/table">
            <a:tbl>
              <a:tblPr firstRow="1" bandRow="1">
                <a:tableStyleId>{5A111915-BE36-4E01-A7E5-04B1672EAD32}</a:tableStyleId>
              </a:tblPr>
              <a:tblGrid>
                <a:gridCol w="3002139">
                  <a:extLst>
                    <a:ext uri="{9D8B030D-6E8A-4147-A177-3AD203B41FA5}">
                      <a16:colId xmlns="" xmlns:a16="http://schemas.microsoft.com/office/drawing/2014/main" val="20000"/>
                    </a:ext>
                  </a:extLst>
                </a:gridCol>
                <a:gridCol w="5760861">
                  <a:extLst>
                    <a:ext uri="{9D8B030D-6E8A-4147-A177-3AD203B41FA5}">
                      <a16:colId xmlns="" xmlns:a16="http://schemas.microsoft.com/office/drawing/2014/main" val="20001"/>
                    </a:ext>
                  </a:extLst>
                </a:gridCol>
              </a:tblGrid>
              <a:tr h="989705">
                <a:tc>
                  <a:txBody>
                    <a:bodyPr/>
                    <a:lstStyle/>
                    <a:p>
                      <a:pPr marL="0" marR="0" algn="ctr" fontAlgn="t">
                        <a:lnSpc>
                          <a:spcPct val="100000"/>
                        </a:lnSpc>
                        <a:spcBef>
                          <a:spcPts val="0"/>
                        </a:spcBef>
                        <a:spcAft>
                          <a:spcPts val="0"/>
                        </a:spcAft>
                      </a:pPr>
                      <a:r>
                        <a:rPr lang="en-US" sz="2000" dirty="0" err="1"/>
                        <a:t>Хөтөлбөрийн</a:t>
                      </a:r>
                      <a:r>
                        <a:rPr lang="en-US" sz="2000" dirty="0"/>
                        <a:t> </a:t>
                      </a:r>
                      <a:r>
                        <a:rPr lang="en-US" sz="2000" dirty="0" err="1"/>
                        <a:t>зорилг</a:t>
                      </a:r>
                      <a:r>
                        <a:rPr lang="mn-MN" sz="2000" dirty="0"/>
                        <a:t>о</a:t>
                      </a:r>
                      <a:endParaRPr lang="en-US" sz="20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0" marR="0" algn="ctr" fontAlgn="t">
                        <a:lnSpc>
                          <a:spcPct val="100000"/>
                        </a:lnSpc>
                        <a:spcBef>
                          <a:spcPts val="0"/>
                        </a:spcBef>
                        <a:spcAft>
                          <a:spcPts val="0"/>
                        </a:spcAft>
                      </a:pPr>
                      <a:r>
                        <a:rPr lang="en-US" sz="2000" dirty="0" err="1"/>
                        <a:t>Шалгуур</a:t>
                      </a:r>
                      <a:r>
                        <a:rPr lang="en-US" sz="2000" dirty="0"/>
                        <a:t> </a:t>
                      </a:r>
                      <a:r>
                        <a:rPr lang="en-US" sz="2000" dirty="0" err="1"/>
                        <a:t>үзүүлэлтүүд</a:t>
                      </a:r>
                      <a:endParaRPr lang="en-US" sz="2000" dirty="0">
                        <a:latin typeface="Arial" panose="020B0604020202020204" pitchFamily="34" charset="0"/>
                        <a:ea typeface="Calibri"/>
                        <a:cs typeface="Arial" panose="020B0604020202020204" pitchFamily="34" charset="0"/>
                      </a:endParaRPr>
                    </a:p>
                  </a:txBody>
                  <a:tcPr marL="16510" marR="16510" marT="16510" marB="16510" anchor="ctr"/>
                </a:tc>
                <a:extLst>
                  <a:ext uri="{0D108BD9-81ED-4DB2-BD59-A6C34878D82A}">
                    <a16:rowId xmlns="" xmlns:a16="http://schemas.microsoft.com/office/drawing/2014/main" val="10000"/>
                  </a:ext>
                </a:extLst>
              </a:tr>
              <a:tr h="2983405">
                <a:tc>
                  <a:txBody>
                    <a:bodyPr/>
                    <a:lstStyle/>
                    <a:p>
                      <a:pPr marL="0" marR="0" algn="l" fontAlgn="t">
                        <a:lnSpc>
                          <a:spcPct val="100000"/>
                        </a:lnSpc>
                        <a:spcBef>
                          <a:spcPts val="0"/>
                        </a:spcBef>
                        <a:spcAft>
                          <a:spcPts val="0"/>
                        </a:spcAft>
                      </a:pPr>
                      <a:r>
                        <a:rPr lang="en-US" sz="1800" dirty="0"/>
                        <a:t>8</a:t>
                      </a:r>
                      <a:r>
                        <a:rPr lang="mn-MN" sz="1800" dirty="0"/>
                        <a:t>. Т</a:t>
                      </a:r>
                      <a:r>
                        <a:rPr lang="en-US" sz="1800" kern="1200" dirty="0" err="1"/>
                        <a:t>өр</a:t>
                      </a:r>
                      <a:r>
                        <a:rPr lang="en-US" sz="1800" kern="1200" dirty="0"/>
                        <a:t>, </a:t>
                      </a:r>
                      <a:r>
                        <a:rPr lang="en-US" sz="1800" kern="1200" dirty="0" err="1"/>
                        <a:t>нутгийн</a:t>
                      </a:r>
                      <a:r>
                        <a:rPr lang="en-US" sz="1800" kern="1200" dirty="0"/>
                        <a:t> </a:t>
                      </a:r>
                      <a:r>
                        <a:rPr lang="en-US" sz="1800" kern="1200" dirty="0" err="1"/>
                        <a:t>иргэд</a:t>
                      </a:r>
                      <a:r>
                        <a:rPr lang="en-US" sz="1800" kern="1200" dirty="0"/>
                        <a:t>, </a:t>
                      </a:r>
                      <a:r>
                        <a:rPr lang="en-US" sz="1800" kern="1200" dirty="0" err="1"/>
                        <a:t>хувийн</a:t>
                      </a:r>
                      <a:r>
                        <a:rPr lang="en-US" sz="1800" kern="1200" dirty="0"/>
                        <a:t> </a:t>
                      </a:r>
                      <a:r>
                        <a:rPr lang="en-US" sz="1800" kern="1200" dirty="0" err="1"/>
                        <a:t>хэвшлийн</a:t>
                      </a:r>
                      <a:r>
                        <a:rPr lang="en-US" sz="1800" kern="1200" dirty="0"/>
                        <a:t> </a:t>
                      </a:r>
                      <a:r>
                        <a:rPr lang="en-US" sz="1800" kern="1200" dirty="0" err="1"/>
                        <a:t>түншлэлийг</a:t>
                      </a:r>
                      <a:r>
                        <a:rPr lang="en-US" sz="1800" kern="1200" dirty="0"/>
                        <a:t> </a:t>
                      </a:r>
                      <a:r>
                        <a:rPr lang="en-US" sz="1800" kern="1200" dirty="0" err="1"/>
                        <a:t>бий</a:t>
                      </a:r>
                      <a:r>
                        <a:rPr lang="en-US" sz="1800" kern="1200" dirty="0"/>
                        <a:t> </a:t>
                      </a:r>
                      <a:r>
                        <a:rPr lang="en-US" sz="1800" kern="1200" dirty="0" err="1"/>
                        <a:t>болгох</a:t>
                      </a:r>
                      <a:r>
                        <a:rPr lang="en-US" sz="1800" kern="1200" dirty="0"/>
                        <a:t> </a:t>
                      </a:r>
                      <a:r>
                        <a:rPr lang="en-US" sz="1800" kern="1200" dirty="0" err="1"/>
                        <a:t>замаар</a:t>
                      </a:r>
                      <a:r>
                        <a:rPr lang="en-US" sz="1800" kern="1200" dirty="0"/>
                        <a:t> </a:t>
                      </a:r>
                      <a:r>
                        <a:rPr lang="en-US" sz="1800" kern="1200" dirty="0" err="1"/>
                        <a:t>байгалийн</a:t>
                      </a:r>
                      <a:r>
                        <a:rPr lang="en-US" sz="1800" kern="1200" dirty="0"/>
                        <a:t> </a:t>
                      </a:r>
                      <a:r>
                        <a:rPr lang="en-US" sz="1800" kern="1200" dirty="0" err="1"/>
                        <a:t>нөөц</a:t>
                      </a:r>
                      <a:r>
                        <a:rPr lang="en-US" sz="1800" kern="1200" dirty="0"/>
                        <a:t>, </a:t>
                      </a:r>
                      <a:r>
                        <a:rPr lang="en-US" sz="1800" kern="1200" dirty="0" err="1"/>
                        <a:t>ялангуяа</a:t>
                      </a:r>
                      <a:r>
                        <a:rPr lang="en-US" sz="1800" kern="1200" dirty="0"/>
                        <a:t> </a:t>
                      </a:r>
                      <a:r>
                        <a:rPr lang="en-US" sz="1800" kern="1200" dirty="0" err="1"/>
                        <a:t>агнуурын</a:t>
                      </a:r>
                      <a:r>
                        <a:rPr lang="en-US" sz="1800" kern="1200" dirty="0"/>
                        <a:t> </a:t>
                      </a:r>
                      <a:r>
                        <a:rPr lang="en-US" sz="1800" kern="1200" dirty="0" err="1"/>
                        <a:t>амьтны</a:t>
                      </a:r>
                      <a:r>
                        <a:rPr lang="en-US" sz="1800" kern="1200" dirty="0"/>
                        <a:t> </a:t>
                      </a:r>
                      <a:r>
                        <a:rPr lang="en-US" sz="1800" kern="1200" dirty="0" err="1"/>
                        <a:t>нөөцийн</a:t>
                      </a:r>
                      <a:r>
                        <a:rPr lang="en-US" sz="1800" kern="1200" dirty="0"/>
                        <a:t> </a:t>
                      </a:r>
                      <a:r>
                        <a:rPr lang="en-US" sz="1800" kern="1200" dirty="0" err="1"/>
                        <a:t>зохистой</a:t>
                      </a:r>
                      <a:r>
                        <a:rPr lang="en-US" sz="1800" kern="1200" dirty="0"/>
                        <a:t> </a:t>
                      </a:r>
                      <a:r>
                        <a:rPr lang="en-US" sz="1800" kern="1200" dirty="0" err="1"/>
                        <a:t>ашиглах</a:t>
                      </a:r>
                      <a:r>
                        <a:rPr lang="en-US" sz="1800" kern="1200" dirty="0"/>
                        <a:t>, </a:t>
                      </a:r>
                      <a:r>
                        <a:rPr lang="en-US" sz="1800" kern="1200" dirty="0" err="1"/>
                        <a:t>хамгааллын</a:t>
                      </a:r>
                      <a:r>
                        <a:rPr lang="en-US" sz="1800" kern="1200" dirty="0"/>
                        <a:t> </a:t>
                      </a:r>
                      <a:r>
                        <a:rPr lang="en-US" sz="1800" kern="1200" dirty="0" err="1"/>
                        <a:t>менежментийг</a:t>
                      </a:r>
                      <a:r>
                        <a:rPr lang="en-US" sz="1800" kern="1200" dirty="0"/>
                        <a:t> </a:t>
                      </a:r>
                      <a:r>
                        <a:rPr lang="en-US" sz="1800" kern="1200" dirty="0" err="1"/>
                        <a:t>нэвтрүүлэх</a:t>
                      </a:r>
                      <a:r>
                        <a:rPr lang="en-US" sz="1800" kern="1200" dirty="0"/>
                        <a:t>;</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91440" marR="0" fontAlgn="t">
                        <a:lnSpc>
                          <a:spcPct val="100000"/>
                        </a:lnSpc>
                        <a:spcBef>
                          <a:spcPts val="0"/>
                        </a:spcBef>
                        <a:spcAft>
                          <a:spcPts val="0"/>
                        </a:spcAft>
                      </a:pPr>
                      <a:r>
                        <a:rPr lang="en-US" sz="1800" dirty="0"/>
                        <a:t>-  </a:t>
                      </a:r>
                      <a:r>
                        <a:rPr lang="en-US" sz="1800" dirty="0" err="1"/>
                        <a:t>Байгалийн</a:t>
                      </a:r>
                      <a:r>
                        <a:rPr lang="en-US" sz="1800" dirty="0"/>
                        <a:t> </a:t>
                      </a:r>
                      <a:r>
                        <a:rPr lang="en-US" sz="1800" dirty="0" err="1"/>
                        <a:t>нөөцийг</a:t>
                      </a:r>
                      <a:r>
                        <a:rPr lang="en-US" sz="1800" dirty="0"/>
                        <a:t> </a:t>
                      </a:r>
                      <a:r>
                        <a:rPr lang="en-US" sz="1800" dirty="0" err="1"/>
                        <a:t>хамгаалж</a:t>
                      </a:r>
                      <a:r>
                        <a:rPr lang="en-US" sz="1800" dirty="0"/>
                        <a:t>, </a:t>
                      </a:r>
                      <a:r>
                        <a:rPr lang="en-US" sz="1800" dirty="0" err="1"/>
                        <a:t>зохистой</a:t>
                      </a:r>
                      <a:r>
                        <a:rPr lang="en-US" sz="1800" dirty="0"/>
                        <a:t> </a:t>
                      </a:r>
                      <a:endParaRPr lang="mn-MN" sz="1800" dirty="0"/>
                    </a:p>
                    <a:p>
                      <a:pPr marL="91440" marR="0" fontAlgn="t">
                        <a:lnSpc>
                          <a:spcPct val="100000"/>
                        </a:lnSpc>
                        <a:spcBef>
                          <a:spcPts val="0"/>
                        </a:spcBef>
                        <a:spcAft>
                          <a:spcPts val="0"/>
                        </a:spcAft>
                      </a:pPr>
                      <a:r>
                        <a:rPr lang="mn-MN" sz="1800" dirty="0"/>
                        <a:t>   </a:t>
                      </a:r>
                      <a:r>
                        <a:rPr lang="en-US" sz="1800" dirty="0" err="1"/>
                        <a:t>ашиглах</a:t>
                      </a:r>
                      <a:r>
                        <a:rPr lang="en-US" sz="1800" dirty="0"/>
                        <a:t> </a:t>
                      </a:r>
                      <a:r>
                        <a:rPr lang="en-US" sz="1800" dirty="0" err="1"/>
                        <a:t>гэрээтэй</a:t>
                      </a:r>
                      <a:r>
                        <a:rPr lang="en-US" sz="1800" dirty="0"/>
                        <a:t> </a:t>
                      </a:r>
                      <a:r>
                        <a:rPr lang="en-US" sz="1800" dirty="0" err="1"/>
                        <a:t>нутгийн</a:t>
                      </a:r>
                      <a:r>
                        <a:rPr lang="en-US" sz="1800" dirty="0"/>
                        <a:t> </a:t>
                      </a:r>
                      <a:r>
                        <a:rPr lang="en-US" sz="1800" dirty="0" err="1"/>
                        <a:t>иргэдийн</a:t>
                      </a:r>
                      <a:r>
                        <a:rPr lang="en-US" sz="1800" dirty="0"/>
                        <a:t> </a:t>
                      </a:r>
                      <a:r>
                        <a:rPr lang="mn-MN" sz="1800" dirty="0"/>
                        <a:t> </a:t>
                      </a:r>
                    </a:p>
                    <a:p>
                      <a:pPr marL="91440" marR="0" fontAlgn="t">
                        <a:lnSpc>
                          <a:spcPct val="100000"/>
                        </a:lnSpc>
                        <a:spcBef>
                          <a:spcPts val="0"/>
                        </a:spcBef>
                        <a:spcAft>
                          <a:spcPts val="0"/>
                        </a:spcAft>
                      </a:pPr>
                      <a:r>
                        <a:rPr lang="mn-MN" sz="1800" dirty="0"/>
                        <a:t>   </a:t>
                      </a:r>
                      <a:r>
                        <a:rPr lang="en-US" sz="1800" dirty="0" err="1"/>
                        <a:t>байгууллагын</a:t>
                      </a:r>
                      <a:r>
                        <a:rPr lang="en-US" sz="1800" dirty="0"/>
                        <a:t> </a:t>
                      </a:r>
                      <a:r>
                        <a:rPr lang="en-US" sz="1800" dirty="0" err="1"/>
                        <a:t>тоо</a:t>
                      </a:r>
                      <a:r>
                        <a:rPr lang="en-US" sz="1800" dirty="0"/>
                        <a:t>;</a:t>
                      </a:r>
                    </a:p>
                    <a:p>
                      <a:pPr marL="91440" marR="0" fontAlgn="t">
                        <a:lnSpc>
                          <a:spcPct val="100000"/>
                        </a:lnSpc>
                        <a:spcBef>
                          <a:spcPts val="0"/>
                        </a:spcBef>
                        <a:spcAft>
                          <a:spcPts val="0"/>
                        </a:spcAft>
                      </a:pPr>
                      <a:endParaRPr lang="en-US" sz="1800" dirty="0"/>
                    </a:p>
                    <a:p>
                      <a:pPr marL="91440" marR="0" fontAlgn="t">
                        <a:lnSpc>
                          <a:spcPct val="100000"/>
                        </a:lnSpc>
                        <a:spcBef>
                          <a:spcPts val="0"/>
                        </a:spcBef>
                        <a:spcAft>
                          <a:spcPts val="0"/>
                        </a:spcAft>
                      </a:pPr>
                      <a:r>
                        <a:rPr lang="en-US" sz="1800" dirty="0"/>
                        <a:t>-  </a:t>
                      </a:r>
                      <a:r>
                        <a:rPr lang="en-US" sz="1800" dirty="0" err="1"/>
                        <a:t>Нутгийн</a:t>
                      </a:r>
                      <a:r>
                        <a:rPr lang="en-US" sz="1800" dirty="0"/>
                        <a:t> </a:t>
                      </a:r>
                      <a:r>
                        <a:rPr lang="en-US" sz="1800" dirty="0" err="1"/>
                        <a:t>иргэдийн</a:t>
                      </a:r>
                      <a:r>
                        <a:rPr lang="en-US" sz="1800" dirty="0"/>
                        <a:t> </a:t>
                      </a:r>
                      <a:r>
                        <a:rPr lang="en-US" sz="1800" dirty="0" err="1"/>
                        <a:t>байгууллагын</a:t>
                      </a:r>
                      <a:r>
                        <a:rPr lang="en-US" sz="1800" dirty="0"/>
                        <a:t> </a:t>
                      </a:r>
                      <a:r>
                        <a:rPr lang="en-US" sz="1800" dirty="0" err="1"/>
                        <a:t>гэрээгээр</a:t>
                      </a:r>
                      <a:r>
                        <a:rPr lang="en-US" sz="1800" dirty="0"/>
                        <a:t> </a:t>
                      </a:r>
                      <a:endParaRPr lang="mn-MN" sz="1800" dirty="0"/>
                    </a:p>
                    <a:p>
                      <a:pPr marL="91440" marR="0" fontAlgn="t">
                        <a:lnSpc>
                          <a:spcPct val="100000"/>
                        </a:lnSpc>
                        <a:spcBef>
                          <a:spcPts val="0"/>
                        </a:spcBef>
                        <a:spcAft>
                          <a:spcPts val="0"/>
                        </a:spcAft>
                      </a:pPr>
                      <a:r>
                        <a:rPr lang="mn-MN" sz="1800" dirty="0"/>
                        <a:t>   </a:t>
                      </a:r>
                      <a:r>
                        <a:rPr lang="en-US" sz="1800" dirty="0" err="1"/>
                        <a:t>хариуцан</a:t>
                      </a:r>
                      <a:r>
                        <a:rPr lang="en-US" sz="1800" dirty="0"/>
                        <a:t> </a:t>
                      </a:r>
                      <a:r>
                        <a:rPr lang="en-US" sz="1800" dirty="0" err="1"/>
                        <a:t>хамгаалж</a:t>
                      </a:r>
                      <a:r>
                        <a:rPr lang="en-US" sz="1800" dirty="0"/>
                        <a:t> </a:t>
                      </a:r>
                      <a:r>
                        <a:rPr lang="en-US" sz="1800" dirty="0" err="1"/>
                        <a:t>байгаа</a:t>
                      </a:r>
                      <a:r>
                        <a:rPr lang="en-US" sz="1800" dirty="0"/>
                        <a:t> </a:t>
                      </a:r>
                      <a:r>
                        <a:rPr lang="en-US" sz="1800" dirty="0" err="1"/>
                        <a:t>газрын</a:t>
                      </a:r>
                      <a:r>
                        <a:rPr lang="en-US" sz="1800" dirty="0"/>
                        <a:t> </a:t>
                      </a:r>
                      <a:r>
                        <a:rPr lang="en-US" sz="1800" dirty="0" err="1"/>
                        <a:t>хэмжээ</a:t>
                      </a:r>
                      <a:r>
                        <a:rPr lang="en-US" sz="1800" dirty="0"/>
                        <a:t>; </a:t>
                      </a:r>
                      <a:endParaRPr lang="mn-MN" sz="1800" dirty="0"/>
                    </a:p>
                    <a:p>
                      <a:pPr marL="91440" marR="0" fontAlgn="t">
                        <a:lnSpc>
                          <a:spcPct val="100000"/>
                        </a:lnSpc>
                        <a:spcBef>
                          <a:spcPts val="0"/>
                        </a:spcBef>
                        <a:spcAft>
                          <a:spcPts val="0"/>
                        </a:spcAft>
                      </a:pPr>
                      <a:endParaRPr lang="en-US" sz="1800" dirty="0"/>
                    </a:p>
                    <a:p>
                      <a:pPr marL="91440" marR="0" fontAlgn="t">
                        <a:lnSpc>
                          <a:spcPct val="100000"/>
                        </a:lnSpc>
                        <a:spcBef>
                          <a:spcPts val="0"/>
                        </a:spcBef>
                        <a:spcAft>
                          <a:spcPts val="0"/>
                        </a:spcAft>
                      </a:pPr>
                      <a:r>
                        <a:rPr lang="en-US" sz="1800" dirty="0"/>
                        <a:t>-  </a:t>
                      </a:r>
                      <a:r>
                        <a:rPr lang="en-US" sz="1800" dirty="0" err="1"/>
                        <a:t>Агнуурын</a:t>
                      </a:r>
                      <a:r>
                        <a:rPr lang="en-US" sz="1800" dirty="0"/>
                        <a:t> </a:t>
                      </a:r>
                      <a:r>
                        <a:rPr lang="en-US" sz="1800" dirty="0" err="1"/>
                        <a:t>бүс</a:t>
                      </a:r>
                      <a:r>
                        <a:rPr lang="en-US" sz="1800" dirty="0"/>
                        <a:t> </a:t>
                      </a:r>
                      <a:r>
                        <a:rPr lang="en-US" sz="1800" dirty="0" err="1"/>
                        <a:t>нутгийн</a:t>
                      </a:r>
                      <a:r>
                        <a:rPr lang="en-US" sz="1800" dirty="0"/>
                        <a:t> </a:t>
                      </a:r>
                      <a:r>
                        <a:rPr lang="en-US" sz="1800" dirty="0" err="1"/>
                        <a:t>амьтдын</a:t>
                      </a:r>
                      <a:r>
                        <a:rPr lang="en-US" sz="1800" dirty="0"/>
                        <a:t> </a:t>
                      </a:r>
                      <a:r>
                        <a:rPr lang="en-US" sz="1800" dirty="0" err="1"/>
                        <a:t>тоо</a:t>
                      </a:r>
                      <a:r>
                        <a:rPr lang="en-US" sz="1800" dirty="0"/>
                        <a:t> </a:t>
                      </a:r>
                      <a:r>
                        <a:rPr lang="en-US" sz="1800" dirty="0" err="1"/>
                        <a:t>толгойн</a:t>
                      </a:r>
                      <a:r>
                        <a:rPr lang="en-US" sz="1800" dirty="0"/>
                        <a:t> </a:t>
                      </a:r>
                      <a:endParaRPr lang="mn-MN" sz="1800" dirty="0"/>
                    </a:p>
                    <a:p>
                      <a:pPr marL="91440" marR="0" fontAlgn="t">
                        <a:lnSpc>
                          <a:spcPct val="100000"/>
                        </a:lnSpc>
                        <a:spcBef>
                          <a:spcPts val="0"/>
                        </a:spcBef>
                        <a:spcAft>
                          <a:spcPts val="0"/>
                        </a:spcAft>
                      </a:pPr>
                      <a:r>
                        <a:rPr lang="mn-MN" sz="1800" dirty="0"/>
                        <a:t>   </a:t>
                      </a:r>
                      <a:r>
                        <a:rPr lang="en-US" sz="1800" dirty="0" err="1"/>
                        <a:t>хэлбэлзэл</a:t>
                      </a:r>
                      <a:r>
                        <a:rPr lang="en-US" sz="1800" dirty="0"/>
                        <a:t>.</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extLst>
                  <a:ext uri="{0D108BD9-81ED-4DB2-BD59-A6C34878D82A}">
                    <a16:rowId xmlns="" xmlns:a16="http://schemas.microsoft.com/office/drawing/2014/main" val="10001"/>
                  </a:ext>
                </a:extLst>
              </a:tr>
              <a:tr h="2656290">
                <a:tc>
                  <a:txBody>
                    <a:bodyPr/>
                    <a:lstStyle/>
                    <a:p>
                      <a:pPr marL="0" marR="0" algn="l" fontAlgn="t">
                        <a:lnSpc>
                          <a:spcPct val="100000"/>
                        </a:lnSpc>
                        <a:spcBef>
                          <a:spcPts val="0"/>
                        </a:spcBef>
                        <a:spcAft>
                          <a:spcPts val="0"/>
                        </a:spcAft>
                      </a:pPr>
                      <a:r>
                        <a:rPr lang="en-US" sz="1800" dirty="0"/>
                        <a:t>9</a:t>
                      </a:r>
                      <a:r>
                        <a:rPr lang="mn-MN" sz="1800" dirty="0"/>
                        <a:t>. М</a:t>
                      </a:r>
                      <a:r>
                        <a:rPr lang="en-US" sz="1800" kern="1200" dirty="0" err="1"/>
                        <a:t>алын</a:t>
                      </a:r>
                      <a:r>
                        <a:rPr lang="en-US" sz="1800" kern="1200" dirty="0"/>
                        <a:t> </a:t>
                      </a:r>
                      <a:r>
                        <a:rPr lang="en-US" sz="1800" kern="1200" dirty="0" err="1"/>
                        <a:t>тоо</a:t>
                      </a:r>
                      <a:r>
                        <a:rPr lang="en-US" sz="1800" kern="1200" dirty="0"/>
                        <a:t>, </a:t>
                      </a:r>
                      <a:r>
                        <a:rPr lang="en-US" sz="1800" kern="1200" dirty="0" err="1"/>
                        <a:t>төрлийг</a:t>
                      </a:r>
                      <a:r>
                        <a:rPr lang="en-US" sz="1800" kern="1200" dirty="0"/>
                        <a:t> </a:t>
                      </a:r>
                      <a:r>
                        <a:rPr lang="en-US" sz="1800" kern="1200" dirty="0" err="1"/>
                        <a:t>бэлчээрийн</a:t>
                      </a:r>
                      <a:r>
                        <a:rPr lang="en-US" sz="1800" kern="1200" dirty="0"/>
                        <a:t> </a:t>
                      </a:r>
                      <a:r>
                        <a:rPr lang="en-US" sz="1800" kern="1200" dirty="0" err="1"/>
                        <a:t>даацтай</a:t>
                      </a:r>
                      <a:r>
                        <a:rPr lang="en-US" sz="1800" kern="1200" dirty="0"/>
                        <a:t> </a:t>
                      </a:r>
                      <a:r>
                        <a:rPr lang="en-US" sz="1800" kern="1200" dirty="0" err="1"/>
                        <a:t>уялдуулсан</a:t>
                      </a:r>
                      <a:r>
                        <a:rPr lang="en-US" sz="1800" kern="1200" dirty="0"/>
                        <a:t> </a:t>
                      </a:r>
                      <a:r>
                        <a:rPr lang="en-US" sz="1800" kern="1200" dirty="0" err="1"/>
                        <a:t>хууль</a:t>
                      </a:r>
                      <a:r>
                        <a:rPr lang="en-US" sz="1800" kern="1200" dirty="0"/>
                        <a:t> </a:t>
                      </a:r>
                      <a:r>
                        <a:rPr lang="en-US" sz="1800" kern="1200" dirty="0" err="1"/>
                        <a:t>эрх</a:t>
                      </a:r>
                      <a:r>
                        <a:rPr lang="en-US" sz="1800" kern="1200" dirty="0"/>
                        <a:t> </a:t>
                      </a:r>
                      <a:r>
                        <a:rPr lang="en-US" sz="1800" kern="1200" dirty="0" err="1"/>
                        <a:t>зүй</a:t>
                      </a:r>
                      <a:r>
                        <a:rPr lang="en-US" sz="1800" kern="1200" dirty="0"/>
                        <a:t>, </a:t>
                      </a:r>
                      <a:r>
                        <a:rPr lang="en-US" sz="1800" kern="1200" dirty="0" err="1"/>
                        <a:t>эдийн</a:t>
                      </a:r>
                      <a:r>
                        <a:rPr lang="en-US" sz="1800" kern="1200" dirty="0"/>
                        <a:t> </a:t>
                      </a:r>
                      <a:r>
                        <a:rPr lang="en-US" sz="1800" kern="1200" dirty="0" err="1"/>
                        <a:t>засгийн</a:t>
                      </a:r>
                      <a:r>
                        <a:rPr lang="en-US" sz="1800" kern="1200" dirty="0"/>
                        <a:t> </a:t>
                      </a:r>
                      <a:r>
                        <a:rPr lang="en-US" sz="1800" kern="1200" dirty="0" err="1"/>
                        <a:t>хөшүүрэг</a:t>
                      </a:r>
                      <a:r>
                        <a:rPr lang="en-US" sz="1800" kern="1200" dirty="0"/>
                        <a:t> </a:t>
                      </a:r>
                      <a:r>
                        <a:rPr lang="en-US" sz="1800" kern="1200" dirty="0" err="1"/>
                        <a:t>бий</a:t>
                      </a:r>
                      <a:r>
                        <a:rPr lang="en-US" sz="1800" kern="1200" dirty="0"/>
                        <a:t> </a:t>
                      </a:r>
                      <a:r>
                        <a:rPr lang="en-US" sz="1800" kern="1200" dirty="0" err="1"/>
                        <a:t>болгон</a:t>
                      </a:r>
                      <a:r>
                        <a:rPr lang="en-US" sz="1800" kern="1200" dirty="0"/>
                        <a:t> </a:t>
                      </a:r>
                      <a:r>
                        <a:rPr lang="en-US" sz="1800" kern="1200" dirty="0" err="1"/>
                        <a:t>монгол</a:t>
                      </a:r>
                      <a:r>
                        <a:rPr lang="en-US" sz="1800" kern="1200" dirty="0"/>
                        <a:t> </a:t>
                      </a:r>
                      <a:r>
                        <a:rPr lang="en-US" sz="1800" kern="1200" dirty="0" err="1"/>
                        <a:t>орны</a:t>
                      </a:r>
                      <a:r>
                        <a:rPr lang="en-US" sz="1800" kern="1200" dirty="0"/>
                        <a:t> </a:t>
                      </a:r>
                      <a:r>
                        <a:rPr lang="en-US" sz="1800" kern="1200" dirty="0" err="1"/>
                        <a:t>бэлчээрийн</a:t>
                      </a:r>
                      <a:r>
                        <a:rPr lang="en-US" sz="1800" kern="1200" dirty="0"/>
                        <a:t> </a:t>
                      </a:r>
                      <a:r>
                        <a:rPr lang="en-US" sz="1800" kern="1200" dirty="0" err="1"/>
                        <a:t>доройтлыг</a:t>
                      </a:r>
                      <a:r>
                        <a:rPr lang="en-US" sz="1800" kern="1200" dirty="0"/>
                        <a:t> 70 </a:t>
                      </a:r>
                      <a:r>
                        <a:rPr lang="en-US" sz="1800" kern="1200" dirty="0" err="1"/>
                        <a:t>хүртэл</a:t>
                      </a:r>
                      <a:r>
                        <a:rPr lang="en-US" sz="1800" kern="1200" dirty="0"/>
                        <a:t> </a:t>
                      </a:r>
                      <a:r>
                        <a:rPr lang="en-US" sz="1800" kern="1200" dirty="0" err="1"/>
                        <a:t>хувиар</a:t>
                      </a:r>
                      <a:r>
                        <a:rPr lang="en-US" sz="1800" kern="1200" dirty="0"/>
                        <a:t> </a:t>
                      </a:r>
                      <a:r>
                        <a:rPr lang="en-US" sz="1800" kern="1200" dirty="0" err="1"/>
                        <a:t>бууруулж</a:t>
                      </a:r>
                      <a:r>
                        <a:rPr lang="en-US" sz="1800" kern="1200" dirty="0"/>
                        <a:t> </a:t>
                      </a:r>
                      <a:r>
                        <a:rPr lang="en-US" sz="1800" kern="1200" dirty="0" err="1"/>
                        <a:t>сайжруулах</a:t>
                      </a:r>
                      <a:r>
                        <a:rPr lang="en-US" sz="1800" kern="1200" dirty="0"/>
                        <a:t>;</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102870" marR="0" fontAlgn="t">
                        <a:lnSpc>
                          <a:spcPct val="100000"/>
                        </a:lnSpc>
                        <a:spcBef>
                          <a:spcPts val="0"/>
                        </a:spcBef>
                        <a:spcAft>
                          <a:spcPts val="0"/>
                        </a:spcAft>
                      </a:pPr>
                      <a:r>
                        <a:rPr lang="en-US" sz="1800" dirty="0"/>
                        <a:t>-  </a:t>
                      </a:r>
                      <a:r>
                        <a:rPr lang="en-US" sz="1800" dirty="0" err="1"/>
                        <a:t>Доройтолд</a:t>
                      </a:r>
                      <a:r>
                        <a:rPr lang="en-US" sz="1800" dirty="0"/>
                        <a:t> </a:t>
                      </a:r>
                      <a:r>
                        <a:rPr lang="en-US" sz="1800" dirty="0" err="1"/>
                        <a:t>орсон</a:t>
                      </a:r>
                      <a:r>
                        <a:rPr lang="en-US" sz="1800" dirty="0"/>
                        <a:t> </a:t>
                      </a:r>
                      <a:r>
                        <a:rPr lang="en-US" sz="1800" dirty="0" err="1"/>
                        <a:t>бэлчээрийн</a:t>
                      </a:r>
                      <a:r>
                        <a:rPr lang="en-US" sz="1800" dirty="0"/>
                        <a:t> </a:t>
                      </a:r>
                      <a:r>
                        <a:rPr lang="en-US" sz="1800" dirty="0" err="1"/>
                        <a:t>талбай</a:t>
                      </a:r>
                      <a:r>
                        <a:rPr lang="en-US" sz="1800" dirty="0"/>
                        <a:t> (</a:t>
                      </a:r>
                      <a:r>
                        <a:rPr lang="en-US" sz="1800" dirty="0" err="1"/>
                        <a:t>хувиар</a:t>
                      </a:r>
                      <a:r>
                        <a:rPr lang="en-US" sz="1800" dirty="0"/>
                        <a:t>);</a:t>
                      </a:r>
                      <a:endParaRPr lang="mn-MN" sz="1800" dirty="0"/>
                    </a:p>
                    <a:p>
                      <a:pPr marL="102870" marR="0" fontAlgn="t">
                        <a:lnSpc>
                          <a:spcPct val="100000"/>
                        </a:lnSpc>
                        <a:spcBef>
                          <a:spcPts val="0"/>
                        </a:spcBef>
                        <a:spcAft>
                          <a:spcPts val="0"/>
                        </a:spcAft>
                      </a:pPr>
                      <a:endParaRPr lang="en-US" sz="1800" dirty="0"/>
                    </a:p>
                    <a:p>
                      <a:pPr marL="102870" marR="0" fontAlgn="t">
                        <a:lnSpc>
                          <a:spcPct val="100000"/>
                        </a:lnSpc>
                        <a:spcBef>
                          <a:spcPts val="0"/>
                        </a:spcBef>
                        <a:spcAft>
                          <a:spcPts val="0"/>
                        </a:spcAft>
                      </a:pPr>
                      <a:r>
                        <a:rPr lang="en-US" sz="1800" dirty="0"/>
                        <a:t>-  </a:t>
                      </a:r>
                      <a:r>
                        <a:rPr lang="en-US" sz="1800" dirty="0" err="1"/>
                        <a:t>Бэлчээрийг</a:t>
                      </a:r>
                      <a:r>
                        <a:rPr lang="en-US" sz="1800" dirty="0"/>
                        <a:t> </a:t>
                      </a:r>
                      <a:r>
                        <a:rPr lang="en-US" sz="1800" dirty="0" err="1"/>
                        <a:t>хуваарьтай</a:t>
                      </a:r>
                      <a:r>
                        <a:rPr lang="en-US" sz="1800" dirty="0"/>
                        <a:t> </a:t>
                      </a:r>
                      <a:r>
                        <a:rPr lang="en-US" sz="1800" dirty="0" err="1"/>
                        <a:t>ашигладаг</a:t>
                      </a:r>
                      <a:r>
                        <a:rPr lang="en-US" sz="1800" dirty="0"/>
                        <a:t> </a:t>
                      </a:r>
                      <a:r>
                        <a:rPr lang="en-US" sz="1800" dirty="0" err="1"/>
                        <a:t>болсон</a:t>
                      </a:r>
                      <a:r>
                        <a:rPr lang="en-US" sz="1800" dirty="0"/>
                        <a:t> </a:t>
                      </a:r>
                      <a:r>
                        <a:rPr lang="mn-MN" sz="1800" dirty="0"/>
                        <a:t> </a:t>
                      </a:r>
                    </a:p>
                    <a:p>
                      <a:pPr marL="102870" marR="0" fontAlgn="t">
                        <a:lnSpc>
                          <a:spcPct val="100000"/>
                        </a:lnSpc>
                        <a:spcBef>
                          <a:spcPts val="0"/>
                        </a:spcBef>
                        <a:spcAft>
                          <a:spcPts val="0"/>
                        </a:spcAft>
                      </a:pPr>
                      <a:r>
                        <a:rPr lang="mn-MN" sz="1800" dirty="0"/>
                        <a:t>   </a:t>
                      </a:r>
                      <a:r>
                        <a:rPr lang="en-US" sz="1800" dirty="0" err="1"/>
                        <a:t>нутгийн</a:t>
                      </a:r>
                      <a:r>
                        <a:rPr lang="en-US" sz="1800" dirty="0"/>
                        <a:t> </a:t>
                      </a:r>
                      <a:r>
                        <a:rPr lang="en-US" sz="1800" dirty="0" err="1"/>
                        <a:t>иргэдийн</a:t>
                      </a:r>
                      <a:r>
                        <a:rPr lang="en-US" sz="1800" dirty="0"/>
                        <a:t> </a:t>
                      </a:r>
                      <a:r>
                        <a:rPr lang="en-US" sz="1800" dirty="0" err="1"/>
                        <a:t>байгууллагын</a:t>
                      </a:r>
                      <a:r>
                        <a:rPr lang="en-US" sz="1800" dirty="0"/>
                        <a:t> </a:t>
                      </a:r>
                      <a:r>
                        <a:rPr lang="en-US" sz="1800" dirty="0" err="1"/>
                        <a:t>тоо</a:t>
                      </a:r>
                      <a:r>
                        <a:rPr lang="en-US" sz="1800" dirty="0"/>
                        <a:t>, </a:t>
                      </a:r>
                      <a:endParaRPr lang="mn-MN" sz="1800" dirty="0"/>
                    </a:p>
                    <a:p>
                      <a:pPr marL="102870" marR="0" fontAlgn="t">
                        <a:lnSpc>
                          <a:spcPct val="100000"/>
                        </a:lnSpc>
                        <a:spcBef>
                          <a:spcPts val="0"/>
                        </a:spcBef>
                        <a:spcAft>
                          <a:spcPts val="0"/>
                        </a:spcAft>
                      </a:pPr>
                      <a:r>
                        <a:rPr lang="mn-MN" sz="1800" dirty="0"/>
                        <a:t>   </a:t>
                      </a:r>
                      <a:r>
                        <a:rPr lang="en-US" sz="1800" dirty="0" err="1"/>
                        <a:t>хамрах</a:t>
                      </a:r>
                      <a:r>
                        <a:rPr lang="en-US" sz="1800" dirty="0"/>
                        <a:t> </a:t>
                      </a:r>
                      <a:r>
                        <a:rPr lang="en-US" sz="1800" dirty="0" err="1"/>
                        <a:t>талбай</a:t>
                      </a:r>
                      <a:r>
                        <a:rPr lang="en-US" sz="1800" dirty="0"/>
                        <a:t>;</a:t>
                      </a:r>
                      <a:endParaRPr lang="mn-MN" sz="1800" dirty="0"/>
                    </a:p>
                    <a:p>
                      <a:pPr marL="102870" marR="0" fontAlgn="t">
                        <a:lnSpc>
                          <a:spcPct val="100000"/>
                        </a:lnSpc>
                        <a:spcBef>
                          <a:spcPts val="0"/>
                        </a:spcBef>
                        <a:spcAft>
                          <a:spcPts val="0"/>
                        </a:spcAft>
                      </a:pPr>
                      <a:endParaRPr lang="en-US" sz="1800" dirty="0"/>
                    </a:p>
                    <a:p>
                      <a:pPr marL="102870" marR="0" fontAlgn="t">
                        <a:lnSpc>
                          <a:spcPct val="100000"/>
                        </a:lnSpc>
                        <a:spcBef>
                          <a:spcPts val="0"/>
                        </a:spcBef>
                        <a:spcAft>
                          <a:spcPts val="0"/>
                        </a:spcAft>
                      </a:pPr>
                      <a:r>
                        <a:rPr lang="en-US" sz="1800" dirty="0"/>
                        <a:t>-  </a:t>
                      </a:r>
                      <a:r>
                        <a:rPr lang="en-US" sz="1800" dirty="0" err="1"/>
                        <a:t>Хөрсний</a:t>
                      </a:r>
                      <a:r>
                        <a:rPr lang="en-US" sz="1800" dirty="0"/>
                        <a:t> </a:t>
                      </a:r>
                      <a:r>
                        <a:rPr lang="en-US" sz="1800" dirty="0" err="1"/>
                        <a:t>элэгдэл</a:t>
                      </a:r>
                      <a:r>
                        <a:rPr lang="en-US" sz="1800" dirty="0"/>
                        <a:t>, </a:t>
                      </a:r>
                      <a:r>
                        <a:rPr lang="en-US" sz="1800" dirty="0" err="1"/>
                        <a:t>эвдрэл</a:t>
                      </a:r>
                      <a:r>
                        <a:rPr lang="en-US" sz="1800" dirty="0"/>
                        <a:t>, </a:t>
                      </a:r>
                      <a:r>
                        <a:rPr lang="en-US" sz="1800" dirty="0" err="1"/>
                        <a:t>үржил</a:t>
                      </a:r>
                      <a:r>
                        <a:rPr lang="en-US" sz="1800" dirty="0"/>
                        <a:t> </a:t>
                      </a:r>
                      <a:r>
                        <a:rPr lang="en-US" sz="1800" dirty="0" err="1"/>
                        <a:t>шимийн</a:t>
                      </a:r>
                      <a:r>
                        <a:rPr lang="en-US" sz="1800" dirty="0"/>
                        <a:t> </a:t>
                      </a:r>
                      <a:endParaRPr lang="mn-MN" sz="1800" dirty="0"/>
                    </a:p>
                    <a:p>
                      <a:pPr marL="102870" marR="0" fontAlgn="t">
                        <a:lnSpc>
                          <a:spcPct val="100000"/>
                        </a:lnSpc>
                        <a:spcBef>
                          <a:spcPts val="0"/>
                        </a:spcBef>
                        <a:spcAft>
                          <a:spcPts val="0"/>
                        </a:spcAft>
                      </a:pPr>
                      <a:r>
                        <a:rPr lang="mn-MN" sz="1800" dirty="0"/>
                        <a:t>   </a:t>
                      </a:r>
                      <a:r>
                        <a:rPr lang="en-US" sz="1800" dirty="0" err="1"/>
                        <a:t>доройтлоос</a:t>
                      </a:r>
                      <a:r>
                        <a:rPr lang="en-US" sz="1800" dirty="0"/>
                        <a:t> </a:t>
                      </a:r>
                      <a:r>
                        <a:rPr lang="en-US" sz="1800" dirty="0" err="1"/>
                        <a:t>нөхөн</a:t>
                      </a:r>
                      <a:r>
                        <a:rPr lang="en-US" sz="1800" dirty="0"/>
                        <a:t> </a:t>
                      </a:r>
                      <a:r>
                        <a:rPr lang="en-US" sz="1800" dirty="0" err="1"/>
                        <a:t>сэргээгдсэн</a:t>
                      </a:r>
                      <a:r>
                        <a:rPr lang="en-US" sz="1800" dirty="0"/>
                        <a:t> </a:t>
                      </a:r>
                      <a:r>
                        <a:rPr lang="en-US" sz="1800" dirty="0" err="1"/>
                        <a:t>талбайн</a:t>
                      </a:r>
                      <a:r>
                        <a:rPr lang="en-US" sz="1800" dirty="0"/>
                        <a:t> </a:t>
                      </a:r>
                      <a:r>
                        <a:rPr lang="en-US" sz="1800" dirty="0" err="1"/>
                        <a:t>хэмжээ</a:t>
                      </a:r>
                      <a:r>
                        <a:rPr lang="en-US" sz="1800" dirty="0"/>
                        <a:t>.</a:t>
                      </a:r>
                      <a:endParaRPr lang="en-US" sz="1800" dirty="0">
                        <a:latin typeface="Arial" panose="020B0604020202020204" pitchFamily="34" charset="0"/>
                        <a:ea typeface="Calibri"/>
                        <a:cs typeface="Arial" panose="020B0604020202020204" pitchFamily="34" charset="0"/>
                      </a:endParaRPr>
                    </a:p>
                  </a:txBody>
                  <a:tcPr marL="16510" marR="16510" marT="16510" marB="16510"/>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185766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55638"/>
          </a:xfrm>
        </p:spPr>
        <p:style>
          <a:lnRef idx="2">
            <a:schemeClr val="accent5"/>
          </a:lnRef>
          <a:fillRef idx="1">
            <a:schemeClr val="lt1"/>
          </a:fillRef>
          <a:effectRef idx="0">
            <a:schemeClr val="accent5"/>
          </a:effectRef>
          <a:fontRef idx="minor">
            <a:schemeClr val="dk1"/>
          </a:fontRef>
        </p:style>
        <p:txBody>
          <a:bodyPr>
            <a:normAutofit/>
          </a:bodyPr>
          <a:lstStyle/>
          <a:p>
            <a:r>
              <a:rPr lang="mn-MN" sz="3600" dirty="0">
                <a:latin typeface="Arial" panose="020B0604020202020204" pitchFamily="34" charset="0"/>
                <a:cs typeface="Arial" panose="020B0604020202020204" pitchFamily="34" charset="0"/>
              </a:rPr>
              <a:t>Үр дүн</a:t>
            </a:r>
            <a:endParaRPr lang="en-US" sz="36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829706667"/>
              </p:ext>
            </p:extLst>
          </p:nvPr>
        </p:nvGraphicFramePr>
        <p:xfrm>
          <a:off x="228600" y="1219200"/>
          <a:ext cx="8763000" cy="4598346"/>
        </p:xfrm>
        <a:graphic>
          <a:graphicData uri="http://schemas.openxmlformats.org/drawingml/2006/table">
            <a:tbl>
              <a:tblPr firstRow="1" bandRow="1">
                <a:tableStyleId>{5A111915-BE36-4E01-A7E5-04B1672EAD32}</a:tableStyleId>
              </a:tblPr>
              <a:tblGrid>
                <a:gridCol w="2190750">
                  <a:extLst>
                    <a:ext uri="{9D8B030D-6E8A-4147-A177-3AD203B41FA5}">
                      <a16:colId xmlns="" xmlns:a16="http://schemas.microsoft.com/office/drawing/2014/main" val="20000"/>
                    </a:ext>
                  </a:extLst>
                </a:gridCol>
                <a:gridCol w="2190750">
                  <a:extLst>
                    <a:ext uri="{9D8B030D-6E8A-4147-A177-3AD203B41FA5}">
                      <a16:colId xmlns="" xmlns:a16="http://schemas.microsoft.com/office/drawing/2014/main" val="20001"/>
                    </a:ext>
                  </a:extLst>
                </a:gridCol>
                <a:gridCol w="2190750">
                  <a:extLst>
                    <a:ext uri="{9D8B030D-6E8A-4147-A177-3AD203B41FA5}">
                      <a16:colId xmlns="" xmlns:a16="http://schemas.microsoft.com/office/drawing/2014/main" val="20002"/>
                    </a:ext>
                  </a:extLst>
                </a:gridCol>
                <a:gridCol w="2190750">
                  <a:extLst>
                    <a:ext uri="{9D8B030D-6E8A-4147-A177-3AD203B41FA5}">
                      <a16:colId xmlns="" xmlns:a16="http://schemas.microsoft.com/office/drawing/2014/main" val="20003"/>
                    </a:ext>
                  </a:extLst>
                </a:gridCol>
              </a:tblGrid>
              <a:tr h="479114">
                <a:tc>
                  <a:txBody>
                    <a:bodyPr/>
                    <a:lstStyle/>
                    <a:p>
                      <a:pPr marL="0" marR="0" algn="ctr" fontAlgn="t">
                        <a:lnSpc>
                          <a:spcPct val="100000"/>
                        </a:lnSpc>
                        <a:spcBef>
                          <a:spcPts val="0"/>
                        </a:spcBef>
                        <a:spcAft>
                          <a:spcPts val="0"/>
                        </a:spcAft>
                      </a:pPr>
                      <a:r>
                        <a:rPr lang="en-US" sz="1800" dirty="0" err="1"/>
                        <a:t>Хөтөлбөрийн</a:t>
                      </a:r>
                      <a:r>
                        <a:rPr lang="en-US" sz="1800" dirty="0"/>
                        <a:t> </a:t>
                      </a:r>
                      <a:r>
                        <a:rPr lang="en-US" sz="1800" dirty="0" err="1"/>
                        <a:t>зорилт</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0" marR="0" algn="ctr" fontAlgn="t">
                        <a:lnSpc>
                          <a:spcPct val="100000"/>
                        </a:lnSpc>
                        <a:spcBef>
                          <a:spcPts val="0"/>
                        </a:spcBef>
                        <a:spcAft>
                          <a:spcPts val="0"/>
                        </a:spcAft>
                      </a:pPr>
                      <a:r>
                        <a:rPr lang="en-US" sz="1800" dirty="0"/>
                        <a:t>2016 -2018 </a:t>
                      </a:r>
                      <a:r>
                        <a:rPr lang="en-US" sz="1800" dirty="0" err="1"/>
                        <a:t>он</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0" marR="0" algn="ctr" fontAlgn="t">
                        <a:lnSpc>
                          <a:spcPct val="100000"/>
                        </a:lnSpc>
                        <a:spcBef>
                          <a:spcPts val="0"/>
                        </a:spcBef>
                        <a:spcAft>
                          <a:spcPts val="0"/>
                        </a:spcAft>
                      </a:pPr>
                      <a:r>
                        <a:rPr lang="en-US" sz="1800" dirty="0"/>
                        <a:t>2019-2021 </a:t>
                      </a:r>
                      <a:r>
                        <a:rPr lang="en-US" sz="1800" dirty="0" err="1"/>
                        <a:t>он</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0" marR="0" algn="ctr" fontAlgn="t">
                        <a:lnSpc>
                          <a:spcPct val="100000"/>
                        </a:lnSpc>
                        <a:spcBef>
                          <a:spcPts val="0"/>
                        </a:spcBef>
                        <a:spcAft>
                          <a:spcPts val="0"/>
                        </a:spcAft>
                      </a:pPr>
                      <a:r>
                        <a:rPr lang="en-US" sz="1800" dirty="0"/>
                        <a:t>2022-2025 </a:t>
                      </a:r>
                      <a:r>
                        <a:rPr lang="en-US" sz="1800" dirty="0" err="1"/>
                        <a:t>он</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extLst>
                  <a:ext uri="{0D108BD9-81ED-4DB2-BD59-A6C34878D82A}">
                    <a16:rowId xmlns="" xmlns:a16="http://schemas.microsoft.com/office/drawing/2014/main" val="10000"/>
                  </a:ext>
                </a:extLst>
              </a:tr>
              <a:tr h="4016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t>17</a:t>
                      </a:r>
                      <a:r>
                        <a:rPr lang="mn-MN" sz="1800" kern="1200" dirty="0"/>
                        <a:t>.</a:t>
                      </a:r>
                      <a:r>
                        <a:rPr lang="mn-MN" sz="1800" kern="1200" baseline="0" dirty="0"/>
                        <a:t> Н</a:t>
                      </a:r>
                      <a:r>
                        <a:rPr lang="en-US" sz="1800" kern="1200" dirty="0" err="1"/>
                        <a:t>утгийн</a:t>
                      </a:r>
                      <a:r>
                        <a:rPr lang="en-US" sz="1800" kern="1200" dirty="0"/>
                        <a:t> </a:t>
                      </a:r>
                      <a:r>
                        <a:rPr lang="en-US" sz="1800" kern="1200" dirty="0" err="1"/>
                        <a:t>иргэдийн</a:t>
                      </a:r>
                      <a:r>
                        <a:rPr lang="en-US" sz="1800" kern="1200" dirty="0"/>
                        <a:t> </a:t>
                      </a:r>
                      <a:r>
                        <a:rPr lang="en-US" sz="1800" kern="1200" dirty="0" err="1"/>
                        <a:t>нөхөрлөл</a:t>
                      </a:r>
                      <a:r>
                        <a:rPr lang="en-US" sz="1800" kern="1200" dirty="0"/>
                        <a:t> </a:t>
                      </a:r>
                      <a:r>
                        <a:rPr lang="en-US" sz="1800" kern="1200" dirty="0" err="1"/>
                        <a:t>бэлчээр</a:t>
                      </a:r>
                      <a:r>
                        <a:rPr lang="en-US" sz="1800" kern="1200" dirty="0"/>
                        <a:t>, </a:t>
                      </a:r>
                      <a:r>
                        <a:rPr lang="en-US" sz="1800" kern="1200" dirty="0" err="1"/>
                        <a:t>ан</a:t>
                      </a:r>
                      <a:r>
                        <a:rPr lang="en-US" sz="1800" kern="1200" dirty="0"/>
                        <a:t> </a:t>
                      </a:r>
                      <a:r>
                        <a:rPr lang="en-US" sz="1800" kern="1200" dirty="0" err="1"/>
                        <a:t>амьтан</a:t>
                      </a:r>
                      <a:r>
                        <a:rPr lang="en-US" sz="1800" kern="1200" dirty="0"/>
                        <a:t>, </a:t>
                      </a:r>
                      <a:r>
                        <a:rPr lang="en-US" sz="1800" kern="1200" dirty="0" err="1"/>
                        <a:t>ургамал</a:t>
                      </a:r>
                      <a:r>
                        <a:rPr lang="en-US" sz="1800" kern="1200" dirty="0"/>
                        <a:t>, </a:t>
                      </a:r>
                      <a:r>
                        <a:rPr lang="en-US" sz="1800" kern="1200" dirty="0" err="1"/>
                        <a:t>ой</a:t>
                      </a:r>
                      <a:r>
                        <a:rPr lang="en-US" sz="1800" kern="1200" dirty="0"/>
                        <a:t>, </a:t>
                      </a:r>
                      <a:r>
                        <a:rPr lang="en-US" sz="1800" kern="1200" dirty="0" err="1"/>
                        <a:t>ойн</a:t>
                      </a:r>
                      <a:r>
                        <a:rPr lang="en-US" sz="1800" kern="1200" dirty="0"/>
                        <a:t> </a:t>
                      </a:r>
                      <a:r>
                        <a:rPr lang="en-US" sz="1800" kern="1200" dirty="0" err="1"/>
                        <a:t>дагалдах</a:t>
                      </a:r>
                      <a:r>
                        <a:rPr lang="en-US" sz="1800" kern="1200" dirty="0"/>
                        <a:t> </a:t>
                      </a:r>
                      <a:r>
                        <a:rPr lang="en-US" sz="1800" kern="1200" dirty="0" err="1"/>
                        <a:t>баялаг</a:t>
                      </a:r>
                      <a:r>
                        <a:rPr lang="en-US" sz="1800" kern="1200" dirty="0"/>
                        <a:t> </a:t>
                      </a:r>
                      <a:r>
                        <a:rPr lang="en-US" sz="1800" kern="1200" dirty="0" err="1"/>
                        <a:t>зэрэг</a:t>
                      </a:r>
                      <a:r>
                        <a:rPr lang="en-US" sz="1800" kern="1200" dirty="0"/>
                        <a:t> </a:t>
                      </a:r>
                      <a:r>
                        <a:rPr lang="en-US" sz="1800" kern="1200" dirty="0" err="1"/>
                        <a:t>хүрээлэн</a:t>
                      </a:r>
                      <a:r>
                        <a:rPr lang="en-US" sz="1800" kern="1200" dirty="0"/>
                        <a:t> </a:t>
                      </a:r>
                      <a:r>
                        <a:rPr lang="en-US" sz="1800" kern="1200" dirty="0" err="1"/>
                        <a:t>байгаа</a:t>
                      </a:r>
                      <a:r>
                        <a:rPr lang="en-US" sz="1800" kern="1200" dirty="0"/>
                        <a:t> </a:t>
                      </a:r>
                      <a:r>
                        <a:rPr lang="en-US" sz="1800" kern="1200" dirty="0" err="1"/>
                        <a:t>байгалийн</a:t>
                      </a:r>
                      <a:r>
                        <a:rPr lang="en-US" sz="1800" kern="1200" dirty="0"/>
                        <a:t> </a:t>
                      </a:r>
                      <a:r>
                        <a:rPr lang="en-US" sz="1800" kern="1200" dirty="0" err="1"/>
                        <a:t>нөөцөө</a:t>
                      </a:r>
                      <a:r>
                        <a:rPr lang="en-US" sz="1800" kern="1200" dirty="0"/>
                        <a:t> </a:t>
                      </a:r>
                      <a:r>
                        <a:rPr lang="en-US" sz="1800" kern="1200" dirty="0" err="1"/>
                        <a:t>цогцоор</a:t>
                      </a:r>
                      <a:r>
                        <a:rPr lang="en-US" sz="1800" kern="1200" dirty="0"/>
                        <a:t> </a:t>
                      </a:r>
                      <a:r>
                        <a:rPr lang="en-US" sz="1800" kern="1200" dirty="0" err="1"/>
                        <a:t>хариуцах</a:t>
                      </a:r>
                      <a:r>
                        <a:rPr lang="en-US" sz="1800" kern="1200" dirty="0"/>
                        <a:t> </a:t>
                      </a:r>
                      <a:r>
                        <a:rPr lang="en-US" sz="1800" kern="1200" dirty="0" err="1"/>
                        <a:t>эрх</a:t>
                      </a:r>
                      <a:r>
                        <a:rPr lang="en-US" sz="1800" kern="1200" dirty="0"/>
                        <a:t> </a:t>
                      </a:r>
                      <a:r>
                        <a:rPr lang="en-US" sz="1800" kern="1200" dirty="0" err="1"/>
                        <a:t>зүйн</a:t>
                      </a:r>
                      <a:r>
                        <a:rPr lang="en-US" sz="1800" kern="1200" dirty="0"/>
                        <a:t> </a:t>
                      </a:r>
                      <a:r>
                        <a:rPr lang="en-US" sz="1800" kern="1200" dirty="0" err="1"/>
                        <a:t>орчин</a:t>
                      </a:r>
                      <a:r>
                        <a:rPr lang="en-US" sz="1800" kern="1200" dirty="0"/>
                        <a:t> </a:t>
                      </a:r>
                      <a:r>
                        <a:rPr lang="en-US" sz="1800" kern="1200" dirty="0" err="1"/>
                        <a:t>бий</a:t>
                      </a:r>
                      <a:r>
                        <a:rPr lang="en-US" sz="1800" kern="1200" dirty="0"/>
                        <a:t> </a:t>
                      </a:r>
                      <a:r>
                        <a:rPr lang="en-US" sz="1800" kern="1200" dirty="0" err="1"/>
                        <a:t>болгох</a:t>
                      </a:r>
                      <a:r>
                        <a:rPr lang="en-US" sz="1800" kern="1200" dirty="0"/>
                        <a:t>;</a:t>
                      </a:r>
                    </a:p>
                    <a:p>
                      <a:pPr>
                        <a:lnSpc>
                          <a:spcPct val="100000"/>
                        </a:lnSpc>
                        <a:spcAft>
                          <a:spcPts val="0"/>
                        </a:spcAft>
                      </a:pPr>
                      <a:endParaRPr lang="en-US" sz="1800" dirty="0">
                        <a:latin typeface="Arial" panose="020B0604020202020204" pitchFamily="34" charset="0"/>
                        <a:cs typeface="Arial" panose="020B0604020202020204" pitchFamily="34" charset="0"/>
                      </a:endParaRPr>
                    </a:p>
                  </a:txBody>
                  <a:tcPr anchor="ctr"/>
                </a:tc>
                <a:tc>
                  <a:txBody>
                    <a:bodyPr/>
                    <a:lstStyle/>
                    <a:p>
                      <a:pPr marL="0" marR="0" fontAlgn="t">
                        <a:lnSpc>
                          <a:spcPct val="100000"/>
                        </a:lnSpc>
                        <a:spcBef>
                          <a:spcPts val="0"/>
                        </a:spcBef>
                        <a:spcAft>
                          <a:spcPts val="0"/>
                        </a:spcAft>
                      </a:pPr>
                      <a:r>
                        <a:rPr lang="en-US" sz="1800" dirty="0" err="1"/>
                        <a:t>Нутгийн</a:t>
                      </a:r>
                      <a:r>
                        <a:rPr lang="en-US" sz="1800" dirty="0"/>
                        <a:t> </a:t>
                      </a:r>
                      <a:r>
                        <a:rPr lang="en-US" sz="1800" dirty="0" err="1"/>
                        <a:t>иргэдийн</a:t>
                      </a:r>
                      <a:r>
                        <a:rPr lang="en-US" sz="1800" dirty="0"/>
                        <a:t> </a:t>
                      </a:r>
                      <a:r>
                        <a:rPr lang="en-US" sz="1800" dirty="0" err="1"/>
                        <a:t>нөхөрлөл</a:t>
                      </a:r>
                      <a:r>
                        <a:rPr lang="en-US" sz="1800" dirty="0"/>
                        <a:t> </a:t>
                      </a:r>
                      <a:r>
                        <a:rPr lang="en-US" sz="1800" dirty="0" err="1"/>
                        <a:t>байгуулж</a:t>
                      </a:r>
                      <a:r>
                        <a:rPr lang="en-US" sz="1800" dirty="0"/>
                        <a:t> </a:t>
                      </a:r>
                      <a:r>
                        <a:rPr lang="en-US" sz="1800" dirty="0" err="1"/>
                        <a:t>бэлчээр</a:t>
                      </a:r>
                      <a:r>
                        <a:rPr lang="en-US" sz="1800" dirty="0"/>
                        <a:t>, </a:t>
                      </a:r>
                      <a:r>
                        <a:rPr lang="en-US" sz="1800" dirty="0" err="1"/>
                        <a:t>амьтан</a:t>
                      </a:r>
                      <a:r>
                        <a:rPr lang="en-US" sz="1800" dirty="0"/>
                        <a:t>, </a:t>
                      </a:r>
                      <a:r>
                        <a:rPr lang="en-US" sz="1800" dirty="0" err="1"/>
                        <a:t>ургамал</a:t>
                      </a:r>
                      <a:r>
                        <a:rPr lang="en-US" sz="1800" dirty="0"/>
                        <a:t>, </a:t>
                      </a:r>
                      <a:r>
                        <a:rPr lang="en-US" sz="1800" dirty="0" err="1"/>
                        <a:t>ой</a:t>
                      </a:r>
                      <a:r>
                        <a:rPr lang="en-US" sz="1800" dirty="0"/>
                        <a:t>, </a:t>
                      </a:r>
                      <a:r>
                        <a:rPr lang="en-US" sz="1800" dirty="0" err="1"/>
                        <a:t>ойн</a:t>
                      </a:r>
                      <a:r>
                        <a:rPr lang="en-US" sz="1800" dirty="0"/>
                        <a:t> </a:t>
                      </a:r>
                      <a:r>
                        <a:rPr lang="en-US" sz="1800" dirty="0" err="1"/>
                        <a:t>дагалдах</a:t>
                      </a:r>
                      <a:r>
                        <a:rPr lang="en-US" sz="1800" dirty="0"/>
                        <a:t> </a:t>
                      </a:r>
                      <a:r>
                        <a:rPr lang="en-US" sz="1800" dirty="0" err="1"/>
                        <a:t>баялаг</a:t>
                      </a:r>
                      <a:r>
                        <a:rPr lang="en-US" sz="1800" dirty="0"/>
                        <a:t> </a:t>
                      </a:r>
                      <a:r>
                        <a:rPr lang="en-US" sz="1800" dirty="0" err="1"/>
                        <a:t>зэрэг</a:t>
                      </a:r>
                      <a:r>
                        <a:rPr lang="en-US" sz="1800" dirty="0"/>
                        <a:t> </a:t>
                      </a:r>
                      <a:r>
                        <a:rPr lang="en-US" sz="1800" dirty="0" err="1"/>
                        <a:t>хүрээлэн</a:t>
                      </a:r>
                      <a:r>
                        <a:rPr lang="en-US" sz="1800" dirty="0"/>
                        <a:t> </a:t>
                      </a:r>
                      <a:r>
                        <a:rPr lang="en-US" sz="1800" dirty="0" err="1"/>
                        <a:t>байгаа</a:t>
                      </a:r>
                      <a:r>
                        <a:rPr lang="en-US" sz="1800" dirty="0"/>
                        <a:t> </a:t>
                      </a:r>
                      <a:r>
                        <a:rPr lang="en-US" sz="1800" dirty="0" err="1"/>
                        <a:t>байгалийн</a:t>
                      </a:r>
                      <a:r>
                        <a:rPr lang="en-US" sz="1800" dirty="0"/>
                        <a:t> </a:t>
                      </a:r>
                      <a:r>
                        <a:rPr lang="en-US" sz="1800" dirty="0" err="1"/>
                        <a:t>нөөцийг</a:t>
                      </a:r>
                      <a:r>
                        <a:rPr lang="en-US" sz="1800" dirty="0"/>
                        <a:t> </a:t>
                      </a:r>
                      <a:r>
                        <a:rPr lang="en-US" sz="1800" dirty="0" err="1"/>
                        <a:t>цогцоор</a:t>
                      </a:r>
                      <a:r>
                        <a:rPr lang="en-US" sz="1800" dirty="0"/>
                        <a:t> </a:t>
                      </a:r>
                      <a:r>
                        <a:rPr lang="en-US" sz="1800" dirty="0" err="1"/>
                        <a:t>хариуцах</a:t>
                      </a:r>
                      <a:r>
                        <a:rPr lang="en-US" sz="1800" dirty="0"/>
                        <a:t> </a:t>
                      </a:r>
                      <a:r>
                        <a:rPr lang="en-US" sz="1800" dirty="0" err="1"/>
                        <a:t>эрх</a:t>
                      </a:r>
                      <a:r>
                        <a:rPr lang="en-US" sz="1800" dirty="0"/>
                        <a:t> </a:t>
                      </a:r>
                      <a:r>
                        <a:rPr lang="en-US" sz="1800" dirty="0" err="1"/>
                        <a:t>зүйн</a:t>
                      </a:r>
                      <a:r>
                        <a:rPr lang="en-US" sz="1800" dirty="0"/>
                        <a:t> </a:t>
                      </a:r>
                      <a:r>
                        <a:rPr lang="en-US" sz="1800" dirty="0" err="1"/>
                        <a:t>орчинг</a:t>
                      </a:r>
                      <a:r>
                        <a:rPr lang="en-US" sz="1800" dirty="0"/>
                        <a:t> </a:t>
                      </a:r>
                      <a:r>
                        <a:rPr lang="en-US" sz="1800" dirty="0" err="1"/>
                        <a:t>бий</a:t>
                      </a:r>
                      <a:r>
                        <a:rPr lang="en-US" sz="1800" dirty="0"/>
                        <a:t> </a:t>
                      </a:r>
                      <a:r>
                        <a:rPr lang="en-US" sz="1800" dirty="0" err="1"/>
                        <a:t>болгосон</a:t>
                      </a:r>
                      <a:r>
                        <a:rPr lang="en-US" sz="1800" dirty="0"/>
                        <a:t> </a:t>
                      </a:r>
                      <a:r>
                        <a:rPr lang="en-US" sz="1800" dirty="0" err="1"/>
                        <a:t>байна</a:t>
                      </a:r>
                      <a:r>
                        <a:rPr lang="en-US" sz="1800" dirty="0"/>
                        <a:t>.</a:t>
                      </a:r>
                    </a:p>
                    <a:p>
                      <a:pPr marL="0" marR="0" fontAlgn="t">
                        <a:lnSpc>
                          <a:spcPct val="100000"/>
                        </a:lnSpc>
                        <a:spcBef>
                          <a:spcPts val="0"/>
                        </a:spcBef>
                        <a:spcAft>
                          <a:spcPts val="0"/>
                        </a:spcAft>
                      </a:pPr>
                      <a:r>
                        <a:rPr lang="en-US" sz="1800" dirty="0"/>
                        <a:t> </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0" marR="0" fontAlgn="t">
                        <a:lnSpc>
                          <a:spcPct val="100000"/>
                        </a:lnSpc>
                        <a:spcBef>
                          <a:spcPts val="0"/>
                        </a:spcBef>
                        <a:spcAft>
                          <a:spcPts val="0"/>
                        </a:spcAft>
                      </a:pPr>
                      <a:r>
                        <a:rPr lang="en-US" sz="1800" dirty="0" err="1"/>
                        <a:t>Нутгийн</a:t>
                      </a:r>
                      <a:r>
                        <a:rPr lang="en-US" sz="1800" dirty="0"/>
                        <a:t> </a:t>
                      </a:r>
                      <a:r>
                        <a:rPr lang="en-US" sz="1800" dirty="0" err="1"/>
                        <a:t>иргэдийн</a:t>
                      </a:r>
                      <a:r>
                        <a:rPr lang="en-US" sz="1800" dirty="0"/>
                        <a:t> </a:t>
                      </a:r>
                      <a:r>
                        <a:rPr lang="en-US" sz="1800" dirty="0" err="1"/>
                        <a:t>нөхөрлөл</a:t>
                      </a:r>
                      <a:r>
                        <a:rPr lang="en-US" sz="1800" dirty="0"/>
                        <a:t> </a:t>
                      </a:r>
                      <a:r>
                        <a:rPr lang="en-US" sz="1800" dirty="0" err="1"/>
                        <a:t>болон</a:t>
                      </a:r>
                      <a:r>
                        <a:rPr lang="en-US" sz="1800" dirty="0"/>
                        <a:t> </a:t>
                      </a:r>
                      <a:r>
                        <a:rPr lang="en-US" sz="1800" dirty="0" err="1"/>
                        <a:t>бусад</a:t>
                      </a:r>
                      <a:r>
                        <a:rPr lang="en-US" sz="1800" dirty="0"/>
                        <a:t> </a:t>
                      </a:r>
                      <a:r>
                        <a:rPr lang="en-US" sz="1800" dirty="0" err="1"/>
                        <a:t>талууд</a:t>
                      </a:r>
                      <a:r>
                        <a:rPr lang="en-US" sz="1800" dirty="0"/>
                        <a:t> </a:t>
                      </a:r>
                      <a:r>
                        <a:rPr lang="en-US" sz="1800" dirty="0" err="1"/>
                        <a:t>байгалийн</a:t>
                      </a:r>
                      <a:r>
                        <a:rPr lang="en-US" sz="1800" dirty="0"/>
                        <a:t> </a:t>
                      </a:r>
                      <a:r>
                        <a:rPr lang="en-US" sz="1800" dirty="0" err="1"/>
                        <a:t>нөөцийн</a:t>
                      </a:r>
                      <a:r>
                        <a:rPr lang="en-US" sz="1800" dirty="0"/>
                        <a:t> </a:t>
                      </a:r>
                      <a:r>
                        <a:rPr lang="en-US" sz="1800" dirty="0" err="1"/>
                        <a:t>цогц</a:t>
                      </a:r>
                      <a:r>
                        <a:rPr lang="en-US" sz="1800" dirty="0"/>
                        <a:t> </a:t>
                      </a:r>
                      <a:r>
                        <a:rPr lang="en-US" sz="1800" dirty="0" err="1"/>
                        <a:t>менежментийн</a:t>
                      </a:r>
                      <a:r>
                        <a:rPr lang="en-US" sz="1800" dirty="0"/>
                        <a:t> </a:t>
                      </a:r>
                      <a:r>
                        <a:rPr lang="en-US" sz="1800" dirty="0" err="1"/>
                        <a:t>талаар</a:t>
                      </a:r>
                      <a:r>
                        <a:rPr lang="en-US" sz="1800" dirty="0"/>
                        <a:t> </a:t>
                      </a:r>
                      <a:r>
                        <a:rPr lang="en-US" sz="1800" dirty="0" err="1"/>
                        <a:t>бүрэн</a:t>
                      </a:r>
                      <a:r>
                        <a:rPr lang="en-US" sz="1800" dirty="0"/>
                        <a:t> </a:t>
                      </a:r>
                      <a:r>
                        <a:rPr lang="en-US" sz="1800" dirty="0" err="1"/>
                        <a:t>ойлголттой</a:t>
                      </a:r>
                      <a:r>
                        <a:rPr lang="en-US" sz="1800" dirty="0"/>
                        <a:t> </a:t>
                      </a:r>
                      <a:r>
                        <a:rPr lang="en-US" sz="1800" dirty="0" err="1"/>
                        <a:t>болсон</a:t>
                      </a:r>
                      <a:r>
                        <a:rPr lang="en-US" sz="1800" dirty="0"/>
                        <a:t> </a:t>
                      </a:r>
                      <a:r>
                        <a:rPr lang="en-US" sz="1800" dirty="0" err="1"/>
                        <a:t>байна</a:t>
                      </a:r>
                      <a:r>
                        <a:rPr lang="en-US" sz="1800" dirty="0"/>
                        <a:t>.</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tc>
                  <a:txBody>
                    <a:bodyPr/>
                    <a:lstStyle/>
                    <a:p>
                      <a:pPr marL="0" marR="0" fontAlgn="t">
                        <a:lnSpc>
                          <a:spcPct val="100000"/>
                        </a:lnSpc>
                        <a:spcBef>
                          <a:spcPts val="0"/>
                        </a:spcBef>
                        <a:spcAft>
                          <a:spcPts val="0"/>
                        </a:spcAft>
                      </a:pPr>
                      <a:r>
                        <a:rPr lang="en-US" sz="1800" dirty="0" err="1"/>
                        <a:t>Нутгийн</a:t>
                      </a:r>
                      <a:r>
                        <a:rPr lang="en-US" sz="1800" dirty="0"/>
                        <a:t> </a:t>
                      </a:r>
                      <a:r>
                        <a:rPr lang="en-US" sz="1800" dirty="0" err="1"/>
                        <a:t>иргэдийн</a:t>
                      </a:r>
                      <a:r>
                        <a:rPr lang="en-US" sz="1800" dirty="0"/>
                        <a:t> </a:t>
                      </a:r>
                      <a:r>
                        <a:rPr lang="en-US" sz="1800" dirty="0" err="1"/>
                        <a:t>нөхөрлөл</a:t>
                      </a:r>
                      <a:r>
                        <a:rPr lang="en-US" sz="1800" dirty="0"/>
                        <a:t> </a:t>
                      </a:r>
                      <a:r>
                        <a:rPr lang="en-US" sz="1800" dirty="0" err="1"/>
                        <a:t>болон</a:t>
                      </a:r>
                      <a:r>
                        <a:rPr lang="en-US" sz="1800" dirty="0"/>
                        <a:t> </a:t>
                      </a:r>
                      <a:r>
                        <a:rPr lang="en-US" sz="1800" dirty="0" err="1"/>
                        <a:t>бусад</a:t>
                      </a:r>
                      <a:r>
                        <a:rPr lang="en-US" sz="1800" dirty="0"/>
                        <a:t> </a:t>
                      </a:r>
                      <a:r>
                        <a:rPr lang="en-US" sz="1800" dirty="0" err="1"/>
                        <a:t>талууд</a:t>
                      </a:r>
                      <a:r>
                        <a:rPr lang="en-US" sz="1800" dirty="0"/>
                        <a:t> </a:t>
                      </a:r>
                      <a:r>
                        <a:rPr lang="en-US" sz="1800" dirty="0" err="1"/>
                        <a:t>байгалийн</a:t>
                      </a:r>
                      <a:r>
                        <a:rPr lang="en-US" sz="1800" dirty="0"/>
                        <a:t> </a:t>
                      </a:r>
                      <a:r>
                        <a:rPr lang="en-US" sz="1800" dirty="0" err="1"/>
                        <a:t>нөөцийн</a:t>
                      </a:r>
                      <a:r>
                        <a:rPr lang="en-US" sz="1800" dirty="0"/>
                        <a:t> </a:t>
                      </a:r>
                      <a:r>
                        <a:rPr lang="en-US" sz="1800" dirty="0" err="1"/>
                        <a:t>цогц</a:t>
                      </a:r>
                      <a:r>
                        <a:rPr lang="en-US" sz="1800" dirty="0"/>
                        <a:t> </a:t>
                      </a:r>
                      <a:r>
                        <a:rPr lang="en-US" sz="1800" dirty="0" err="1"/>
                        <a:t>менежментийг</a:t>
                      </a:r>
                      <a:r>
                        <a:rPr lang="en-US" sz="1800" dirty="0"/>
                        <a:t> </a:t>
                      </a:r>
                      <a:r>
                        <a:rPr lang="en-US" sz="1800" dirty="0" err="1"/>
                        <a:t>нийт</a:t>
                      </a:r>
                      <a:r>
                        <a:rPr lang="en-US" sz="1800" dirty="0"/>
                        <a:t> </a:t>
                      </a:r>
                      <a:r>
                        <a:rPr lang="en-US" sz="1800" dirty="0" err="1"/>
                        <a:t>малчдын</a:t>
                      </a:r>
                      <a:r>
                        <a:rPr lang="en-US" sz="1800" dirty="0"/>
                        <a:t> 20 </a:t>
                      </a:r>
                      <a:r>
                        <a:rPr lang="en-US" sz="1800" dirty="0" err="1"/>
                        <a:t>хувьд</a:t>
                      </a:r>
                      <a:r>
                        <a:rPr lang="en-US" sz="1800" dirty="0"/>
                        <a:t> </a:t>
                      </a:r>
                      <a:r>
                        <a:rPr lang="en-US" sz="1800" dirty="0" err="1"/>
                        <a:t>нэвтрүүлсэн</a:t>
                      </a:r>
                      <a:r>
                        <a:rPr lang="en-US" sz="1800" dirty="0"/>
                        <a:t> </a:t>
                      </a:r>
                      <a:r>
                        <a:rPr lang="en-US" sz="1800" dirty="0" err="1"/>
                        <a:t>байна</a:t>
                      </a:r>
                      <a:r>
                        <a:rPr lang="en-US" sz="1800" dirty="0"/>
                        <a:t>.</a:t>
                      </a:r>
                      <a:endParaRPr lang="en-US" sz="1800" dirty="0">
                        <a:latin typeface="Arial" panose="020B0604020202020204" pitchFamily="34" charset="0"/>
                        <a:ea typeface="Calibri"/>
                        <a:cs typeface="Arial" panose="020B0604020202020204" pitchFamily="34" charset="0"/>
                      </a:endParaRPr>
                    </a:p>
                  </a:txBody>
                  <a:tcPr marL="16510" marR="16510" marT="16510" marB="16510" anchor="ct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2083315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accent5"/>
          </a:lnRef>
          <a:fillRef idx="1">
            <a:schemeClr val="lt1"/>
          </a:fillRef>
          <a:effectRef idx="0">
            <a:schemeClr val="accent5"/>
          </a:effectRef>
          <a:fontRef idx="minor">
            <a:schemeClr val="dk1"/>
          </a:fontRef>
        </p:style>
        <p:txBody>
          <a:bodyPr>
            <a:normAutofit/>
          </a:bodyPr>
          <a:lstStyle/>
          <a:p>
            <a:r>
              <a:rPr lang="mn-MN" sz="3200" dirty="0">
                <a:latin typeface="Arial" panose="020B0604020202020204" pitchFamily="34" charset="0"/>
              </a:rPr>
              <a:t>Монгол Улсын эрх зүйн баримт бичиг</a:t>
            </a:r>
            <a:endParaRPr lang="en-US" sz="3200" dirty="0">
              <a:latin typeface="Arial" panose="020B0604020202020204" pitchFamily="34" charset="0"/>
            </a:endParaRPr>
          </a:p>
        </p:txBody>
      </p:sp>
      <p:sp>
        <p:nvSpPr>
          <p:cNvPr id="3" name="Content Placeholder 2"/>
          <p:cNvSpPr>
            <a:spLocks noGrp="1"/>
          </p:cNvSpPr>
          <p:nvPr>
            <p:ph idx="1"/>
          </p:nvPr>
        </p:nvSpPr>
        <p:spPr>
          <a:xfrm>
            <a:off x="342900" y="1143000"/>
            <a:ext cx="8458200" cy="5334000"/>
          </a:xfrm>
        </p:spPr>
        <p:style>
          <a:lnRef idx="2">
            <a:schemeClr val="accent3"/>
          </a:lnRef>
          <a:fillRef idx="1">
            <a:schemeClr val="lt1"/>
          </a:fillRef>
          <a:effectRef idx="0">
            <a:schemeClr val="accent3"/>
          </a:effectRef>
          <a:fontRef idx="minor">
            <a:schemeClr val="dk1"/>
          </a:fontRef>
        </p:style>
        <p:txBody>
          <a:bodyPr>
            <a:noAutofit/>
          </a:bodyPr>
          <a:lstStyle/>
          <a:p>
            <a:pPr lvl="0"/>
            <a:r>
              <a:rPr lang="mn-MN" sz="1400" dirty="0">
                <a:latin typeface="Arial" panose="020B0604020202020204" pitchFamily="34" charset="0"/>
              </a:rPr>
              <a:t>Байгаль орчныг хамгаалах тухай хууль, 1995</a:t>
            </a:r>
            <a:endParaRPr lang="en-US" sz="1400" dirty="0">
              <a:latin typeface="Arial" panose="020B0604020202020204" pitchFamily="34" charset="0"/>
            </a:endParaRPr>
          </a:p>
          <a:p>
            <a:pPr lvl="0"/>
            <a:r>
              <a:rPr lang="mn-MN" sz="1400" dirty="0">
                <a:latin typeface="Arial" panose="020B0604020202020204" pitchFamily="34" charset="0"/>
              </a:rPr>
              <a:t>Төрөөс экологийн талаар баримтлах бодлого, 1997</a:t>
            </a:r>
            <a:endParaRPr lang="en-US" sz="1400" dirty="0">
              <a:latin typeface="Arial" panose="020B0604020202020204" pitchFamily="34" charset="0"/>
            </a:endParaRPr>
          </a:p>
          <a:p>
            <a:pPr lvl="0"/>
            <a:r>
              <a:rPr lang="mn-MN" sz="1400" dirty="0">
                <a:latin typeface="Arial" panose="020B0604020202020204" pitchFamily="34" charset="0"/>
              </a:rPr>
              <a:t>Төрийн тусгай хамгаалалтын тухай хууль, </a:t>
            </a:r>
            <a:endParaRPr lang="en-US" sz="1400" dirty="0">
              <a:latin typeface="Arial" panose="020B0604020202020204" pitchFamily="34" charset="0"/>
            </a:endParaRPr>
          </a:p>
          <a:p>
            <a:pPr lvl="0"/>
            <a:r>
              <a:rPr lang="mn-MN" sz="1400" dirty="0">
                <a:latin typeface="Arial" panose="020B0604020202020204" pitchFamily="34" charset="0"/>
              </a:rPr>
              <a:t>Төрийн тусгай хамгаалалттай газар нутгийн орчны бүсийн тухай хууль,</a:t>
            </a:r>
            <a:endParaRPr lang="en-US" sz="1400" dirty="0">
              <a:latin typeface="Arial" panose="020B0604020202020204" pitchFamily="34" charset="0"/>
            </a:endParaRPr>
          </a:p>
          <a:p>
            <a:pPr lvl="0"/>
            <a:r>
              <a:rPr lang="mn-MN" sz="1400" dirty="0">
                <a:latin typeface="Arial" panose="020B0604020202020204" pitchFamily="34" charset="0"/>
              </a:rPr>
              <a:t>Тусгай хамгаалалттай газар нутгийн тухай хууль</a:t>
            </a:r>
            <a:endParaRPr lang="en-US" sz="1400" dirty="0">
              <a:latin typeface="Arial" panose="020B0604020202020204" pitchFamily="34" charset="0"/>
            </a:endParaRPr>
          </a:p>
          <a:p>
            <a:pPr lvl="0"/>
            <a:r>
              <a:rPr lang="mn-MN" sz="1400" dirty="0">
                <a:latin typeface="Arial" panose="020B0604020202020204" pitchFamily="34" charset="0"/>
              </a:rPr>
              <a:t>Амьтны тухай хууль, 2012</a:t>
            </a:r>
            <a:endParaRPr lang="en-US" sz="1400" dirty="0">
              <a:latin typeface="Arial" panose="020B0604020202020204" pitchFamily="34" charset="0"/>
            </a:endParaRPr>
          </a:p>
          <a:p>
            <a:pPr lvl="0"/>
            <a:r>
              <a:rPr lang="mn-MN" sz="1400" dirty="0">
                <a:latin typeface="Arial" panose="020B0604020202020204" pitchFamily="34" charset="0"/>
              </a:rPr>
              <a:t>Байгалийн ургамлын тухай хууль, 1995</a:t>
            </a:r>
            <a:endParaRPr lang="en-US" sz="1400" dirty="0">
              <a:latin typeface="Arial" panose="020B0604020202020204" pitchFamily="34" charset="0"/>
            </a:endParaRPr>
          </a:p>
          <a:p>
            <a:pPr lvl="0"/>
            <a:r>
              <a:rPr lang="mn-MN" sz="1400" dirty="0">
                <a:latin typeface="Arial" panose="020B0604020202020204" pitchFamily="34" charset="0"/>
              </a:rPr>
              <a:t>Ховордсон амьтан, ургамал, тэдгээрийн гаралтай эд зүйлийн гадаад худалдааг зохицуулах тухай хууль</a:t>
            </a:r>
            <a:endParaRPr lang="en-US" sz="1400" dirty="0">
              <a:latin typeface="Arial" panose="020B0604020202020204" pitchFamily="34" charset="0"/>
            </a:endParaRPr>
          </a:p>
          <a:p>
            <a:pPr lvl="0"/>
            <a:r>
              <a:rPr lang="mn-MN" sz="1400" dirty="0">
                <a:latin typeface="Arial" panose="020B0604020202020204" pitchFamily="34" charset="0"/>
              </a:rPr>
              <a:t>Хувиргасан амьд организмын тухай хууль,</a:t>
            </a:r>
            <a:endParaRPr lang="en-US" sz="1400" dirty="0">
              <a:latin typeface="Arial" panose="020B0604020202020204" pitchFamily="34" charset="0"/>
            </a:endParaRPr>
          </a:p>
          <a:p>
            <a:pPr lvl="0"/>
            <a:r>
              <a:rPr lang="mn-MN" sz="1400" dirty="0">
                <a:latin typeface="Arial" panose="020B0604020202020204" pitchFamily="34" charset="0"/>
              </a:rPr>
              <a:t>Биологийн төрөл зүйлийг хамгаалах үйл ажиллагааны үндэсний хөтөлбөр, 1996</a:t>
            </a:r>
            <a:endParaRPr lang="en-US" sz="1400" dirty="0">
              <a:latin typeface="Arial" panose="020B0604020202020204" pitchFamily="34" charset="0"/>
            </a:endParaRPr>
          </a:p>
          <a:p>
            <a:pPr lvl="0"/>
            <a:r>
              <a:rPr lang="mn-MN" sz="1400" dirty="0">
                <a:latin typeface="Arial" panose="020B0604020202020204" pitchFamily="34" charset="0"/>
              </a:rPr>
              <a:t>Бүх нийтийн экологийн боловсролын үндэсний хөтөлбөр, 1997</a:t>
            </a:r>
            <a:endParaRPr lang="en-US" sz="1400" dirty="0">
              <a:latin typeface="Arial" panose="020B0604020202020204" pitchFamily="34" charset="0"/>
            </a:endParaRPr>
          </a:p>
          <a:p>
            <a:pPr lvl="0"/>
            <a:r>
              <a:rPr lang="mn-MN" sz="1400" dirty="0">
                <a:latin typeface="Arial" panose="020B0604020202020204" pitchFamily="34" charset="0"/>
              </a:rPr>
              <a:t>Аргаль, хонийг хамгаалах үндэсний хөтөлбөр, 2002</a:t>
            </a:r>
            <a:endParaRPr lang="en-US" sz="1400" dirty="0">
              <a:latin typeface="Arial" panose="020B0604020202020204" pitchFamily="34" charset="0"/>
            </a:endParaRPr>
          </a:p>
          <a:p>
            <a:pPr lvl="0"/>
            <a:r>
              <a:rPr lang="mn-MN" sz="1400" dirty="0">
                <a:latin typeface="Arial" panose="020B0604020202020204" pitchFamily="34" charset="0"/>
              </a:rPr>
              <a:t>Монгол орны ховор ургамлыг хамгаалах, зохистой ашиглах үйл ажиллагааны хөтөлбөр, 2002</a:t>
            </a:r>
            <a:endParaRPr lang="en-US" sz="1400" dirty="0">
              <a:latin typeface="Arial" panose="020B0604020202020204" pitchFamily="34" charset="0"/>
            </a:endParaRPr>
          </a:p>
          <a:p>
            <a:pPr lvl="0"/>
            <a:r>
              <a:rPr lang="mn-MN" sz="1400" dirty="0">
                <a:latin typeface="Arial" panose="020B0604020202020204" pitchFamily="34" charset="0"/>
              </a:rPr>
              <a:t>Монгол орны идлэг шонхорыг хамгаалах үндэсний хөтөлбөр, 2003</a:t>
            </a:r>
            <a:endParaRPr lang="en-US" sz="1400" dirty="0">
              <a:latin typeface="Arial" panose="020B0604020202020204" pitchFamily="34" charset="0"/>
            </a:endParaRPr>
          </a:p>
          <a:p>
            <a:pPr lvl="0"/>
            <a:r>
              <a:rPr lang="mn-MN" sz="1400" dirty="0">
                <a:latin typeface="Arial" panose="020B0604020202020204" pitchFamily="34" charset="0"/>
              </a:rPr>
              <a:t>Ногоон хэрэм үндэсний хөтөлбөр, 2005</a:t>
            </a:r>
            <a:endParaRPr lang="en-US" sz="1400" dirty="0">
              <a:latin typeface="Arial" panose="020B0604020202020204" pitchFamily="34" charset="0"/>
            </a:endParaRPr>
          </a:p>
          <a:p>
            <a:pPr lvl="0"/>
            <a:r>
              <a:rPr lang="mn-MN" sz="1400" dirty="0">
                <a:latin typeface="Arial" panose="020B0604020202020204" pitchFamily="34" charset="0"/>
              </a:rPr>
              <a:t>Цоохор ирвэс үндэсний хөтөлбөр, 2005</a:t>
            </a:r>
            <a:endParaRPr lang="en-US" sz="1400" dirty="0">
              <a:latin typeface="Arial" panose="020B0604020202020204" pitchFamily="34" charset="0"/>
            </a:endParaRPr>
          </a:p>
          <a:p>
            <a:pPr lvl="0"/>
            <a:r>
              <a:rPr lang="mn-MN" sz="1400" dirty="0">
                <a:latin typeface="Arial" panose="020B0604020202020204" pitchFamily="34" charset="0"/>
              </a:rPr>
              <a:t>Агнуурын загасыг хамгаалах, өсгөн үржүүлэх үндэсний хөтөлбөр, 2008</a:t>
            </a:r>
            <a:endParaRPr lang="en-US" sz="1400" dirty="0">
              <a:latin typeface="Arial" panose="020B0604020202020204" pitchFamily="34" charset="0"/>
            </a:endParaRPr>
          </a:p>
          <a:p>
            <a:pPr lvl="0"/>
            <a:r>
              <a:rPr lang="mn-MN" sz="1400" dirty="0">
                <a:latin typeface="Arial" panose="020B0604020202020204" pitchFamily="34" charset="0"/>
              </a:rPr>
              <a:t>Байгалийн ургамлыг хамгаалах үндэсний хөтөлбөр</a:t>
            </a:r>
            <a:endParaRPr lang="en-US" sz="1400" dirty="0">
              <a:latin typeface="Arial" panose="020B0604020202020204" pitchFamily="34" charset="0"/>
            </a:endParaRPr>
          </a:p>
          <a:p>
            <a:pPr lvl="0"/>
            <a:r>
              <a:rPr lang="mn-MN" sz="1400" dirty="0">
                <a:latin typeface="Arial" panose="020B0604020202020204" pitchFamily="34" charset="0"/>
              </a:rPr>
              <a:t>Биологийн олон янз байдлын тухай үндэсний хөтөлбөр, ЗГТ, 2015 </a:t>
            </a:r>
            <a:r>
              <a:rPr lang="en-US" sz="1400" dirty="0">
                <a:latin typeface="Arial" panose="020B0604020202020204" pitchFamily="34" charset="0"/>
              </a:rPr>
              <a:t>#325 </a:t>
            </a:r>
          </a:p>
        </p:txBody>
      </p:sp>
    </p:spTree>
    <p:extLst>
      <p:ext uri="{BB962C8B-B14F-4D97-AF65-F5344CB8AC3E}">
        <p14:creationId xmlns="" xmlns:p14="http://schemas.microsoft.com/office/powerpoint/2010/main" val="1857156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mn-MN" b="1" dirty="0" smtClean="0"/>
              <a:t>Монгол орны нэн ховор амьтад</a:t>
            </a:r>
            <a:endParaRPr lang="en-US" b="1" dirty="0"/>
          </a:p>
        </p:txBody>
      </p:sp>
      <p:sp>
        <p:nvSpPr>
          <p:cNvPr id="3" name="Content Placeholder 2"/>
          <p:cNvSpPr>
            <a:spLocks noGrp="1"/>
          </p:cNvSpPr>
          <p:nvPr>
            <p:ph idx="1"/>
          </p:nvPr>
        </p:nvSpPr>
        <p:spPr>
          <a:xfrm>
            <a:off x="457200" y="5181600"/>
            <a:ext cx="8229600" cy="944563"/>
          </a:xfrm>
        </p:spPr>
        <p:txBody>
          <a:bodyPr>
            <a:normAutofit fontScale="62500" lnSpcReduction="20000"/>
          </a:bodyPr>
          <a:lstStyle/>
          <a:p>
            <a:pPr algn="just"/>
            <a:r>
              <a:rPr lang="mn-MN" dirty="0" smtClean="0"/>
              <a:t>Нэн ховор амьтныг байгаль орчны асуудал эрхэлсэн төрийн захиргааны төв байгууллагын тусгай зөвшөөрлөөр зөвхөн судалгаа шинжилгээний зориулалтаар агнаж, барьж болно.</a:t>
            </a:r>
            <a:endParaRPr lang="en-US" dirty="0"/>
          </a:p>
        </p:txBody>
      </p:sp>
      <p:pic>
        <p:nvPicPr>
          <p:cNvPr id="2050" name="Picture 2"/>
          <p:cNvPicPr>
            <a:picLocks noChangeAspect="1" noChangeArrowheads="1"/>
          </p:cNvPicPr>
          <p:nvPr/>
        </p:nvPicPr>
        <p:blipFill>
          <a:blip r:embed="rId3"/>
          <a:srcRect l="28111" t="18750" r="33822" b="35416"/>
          <a:stretch>
            <a:fillRect/>
          </a:stretch>
        </p:blipFill>
        <p:spPr bwMode="auto">
          <a:xfrm>
            <a:off x="1276351" y="762000"/>
            <a:ext cx="6416385"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33600"/>
            <a:ext cx="8229600" cy="3733800"/>
          </a:xfrm>
        </p:spPr>
        <p:txBody>
          <a:bodyPr>
            <a:normAutofit/>
          </a:bodyPr>
          <a:lstStyle/>
          <a:p>
            <a:r>
              <a:rPr lang="mn-MN" b="1" dirty="0" smtClean="0">
                <a:latin typeface="Arial" pitchFamily="34" charset="0"/>
                <a:cs typeface="Arial" pitchFamily="34" charset="0"/>
              </a:rPr>
              <a:t>Анхаарал хандуулсанд баярлалаа</a:t>
            </a:r>
            <a:br>
              <a:rPr lang="mn-MN" b="1" dirty="0" smtClean="0">
                <a:latin typeface="Arial" pitchFamily="34" charset="0"/>
                <a:cs typeface="Arial" pitchFamily="34" charset="0"/>
              </a:rPr>
            </a:br>
            <a:r>
              <a:rPr lang="mn-MN" b="1" dirty="0" smtClean="0">
                <a:latin typeface="Arial" pitchFamily="34" charset="0"/>
                <a:cs typeface="Arial" pitchFamily="34" charset="0"/>
              </a:rPr>
              <a:t/>
            </a:r>
            <a:br>
              <a:rPr lang="mn-MN" b="1" dirty="0" smtClean="0">
                <a:latin typeface="Arial" pitchFamily="34" charset="0"/>
                <a:cs typeface="Arial" pitchFamily="34" charset="0"/>
              </a:rPr>
            </a:br>
            <a:r>
              <a:rPr lang="mn-MN" b="1" dirty="0" smtClean="0">
                <a:latin typeface="Arial" pitchFamily="34" charset="0"/>
                <a:cs typeface="Arial" pitchFamily="34" charset="0"/>
              </a:rPr>
              <a:t/>
            </a:r>
            <a:br>
              <a:rPr lang="mn-MN" b="1" dirty="0" smtClean="0">
                <a:latin typeface="Arial" pitchFamily="34" charset="0"/>
                <a:cs typeface="Arial" pitchFamily="34" charset="0"/>
              </a:rPr>
            </a:br>
            <a:r>
              <a:rPr lang="en-US" sz="2800" b="1" dirty="0" smtClean="0">
                <a:latin typeface="Arial" pitchFamily="34" charset="0"/>
                <a:cs typeface="Arial" pitchFamily="34" charset="0"/>
                <a:hlinkClick r:id="rId2"/>
              </a:rPr>
              <a:t>www.ncle.mn</a:t>
            </a:r>
            <a:endParaRPr lang="en-US" sz="2800" b="1" dirty="0">
              <a:latin typeface="Arial" pitchFamily="34" charset="0"/>
              <a:cs typeface="Arial" pitchFamily="34" charset="0"/>
            </a:endParaRPr>
          </a:p>
        </p:txBody>
      </p:sp>
      <p:sp>
        <p:nvSpPr>
          <p:cNvPr id="3" name="Title 4"/>
          <p:cNvSpPr txBox="1">
            <a:spLocks/>
          </p:cNvSpPr>
          <p:nvPr/>
        </p:nvSpPr>
        <p:spPr>
          <a:xfrm>
            <a:off x="0" y="814387"/>
            <a:ext cx="9144000" cy="6365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400" b="1" i="0" u="none" strike="noStrike" kern="1200" cap="none" spc="0" normalizeH="0" baseline="0" noProof="0" dirty="0" smtClean="0">
                <a:ln>
                  <a:noFill/>
                </a:ln>
                <a:solidFill>
                  <a:srgbClr val="002060"/>
                </a:solidFill>
                <a:effectLst/>
                <a:uLnTx/>
                <a:uFillTx/>
                <a:latin typeface="+mj-lt"/>
                <a:ea typeface="+mj-ea"/>
                <a:cs typeface="Times New Roman" pitchFamily="18" charset="0"/>
              </a:rPr>
              <a:t>НАСАН ТУРШИЙН БОЛОВСРОЛЫН</a:t>
            </a:r>
            <a:br>
              <a:rPr kumimoji="0" lang="ru-RU" sz="1400" b="1" i="0" u="none" strike="noStrike" kern="1200" cap="none" spc="0" normalizeH="0" baseline="0" noProof="0" dirty="0" smtClean="0">
                <a:ln>
                  <a:noFill/>
                </a:ln>
                <a:solidFill>
                  <a:srgbClr val="002060"/>
                </a:solidFill>
                <a:effectLst/>
                <a:uLnTx/>
                <a:uFillTx/>
                <a:latin typeface="+mj-lt"/>
                <a:ea typeface="+mj-ea"/>
                <a:cs typeface="Times New Roman" pitchFamily="18" charset="0"/>
              </a:rPr>
            </a:br>
            <a:r>
              <a:rPr kumimoji="0" lang="ru-RU" sz="1400" b="1" i="0" u="none" strike="noStrike" kern="1200" cap="none" spc="0" normalizeH="0" baseline="0" noProof="0" dirty="0" smtClean="0">
                <a:ln>
                  <a:noFill/>
                </a:ln>
                <a:solidFill>
                  <a:srgbClr val="002060"/>
                </a:solidFill>
                <a:effectLst/>
                <a:uLnTx/>
                <a:uFillTx/>
                <a:latin typeface="+mj-lt"/>
                <a:ea typeface="+mj-ea"/>
                <a:cs typeface="Times New Roman" pitchFamily="18" charset="0"/>
              </a:rPr>
              <a:t>ҮНДЭСНИЙ ТӨВ</a:t>
            </a:r>
            <a:endParaRPr kumimoji="0" lang="ru-RU" sz="1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4" descr="D:\Picture\logo new small.png"/>
          <p:cNvPicPr>
            <a:picLocks noChangeAspect="1" noChangeArrowheads="1"/>
          </p:cNvPicPr>
          <p:nvPr/>
        </p:nvPicPr>
        <p:blipFill>
          <a:blip r:embed="rId3"/>
          <a:srcRect/>
          <a:stretch>
            <a:fillRect/>
          </a:stretch>
        </p:blipFill>
        <p:spPr bwMode="auto">
          <a:xfrm>
            <a:off x="4241800" y="152400"/>
            <a:ext cx="6604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960438"/>
          </a:xfrm>
        </p:spPr>
        <p:txBody>
          <a:bodyPr/>
          <a:lstStyle/>
          <a:p>
            <a:r>
              <a:rPr lang="mn-MN" b="1" dirty="0" smtClean="0"/>
              <a:t>Амьд биеийн ангилал</a:t>
            </a:r>
            <a:endParaRPr lang="en-US" b="1" dirty="0"/>
          </a:p>
        </p:txBody>
      </p:sp>
      <p:sp>
        <p:nvSpPr>
          <p:cNvPr id="3" name="Content Placeholder 2"/>
          <p:cNvSpPr>
            <a:spLocks noGrp="1"/>
          </p:cNvSpPr>
          <p:nvPr>
            <p:ph idx="1"/>
          </p:nvPr>
        </p:nvSpPr>
        <p:spPr>
          <a:xfrm>
            <a:off x="1905000" y="1905000"/>
            <a:ext cx="1752600" cy="609600"/>
          </a:xfrm>
        </p:spPr>
        <p:txBody>
          <a:bodyPr/>
          <a:lstStyle/>
          <a:p>
            <a:pPr>
              <a:buNone/>
            </a:pPr>
            <a:r>
              <a:rPr lang="mn-MN" dirty="0" smtClean="0"/>
              <a:t>Амьтан</a:t>
            </a:r>
          </a:p>
        </p:txBody>
      </p:sp>
      <p:pic>
        <p:nvPicPr>
          <p:cNvPr id="1026" name="Picture 2" descr="C:\Users\NCLE\Desktop\New folder\zurag\images (1).jpg"/>
          <p:cNvPicPr>
            <a:picLocks noChangeAspect="1" noChangeArrowheads="1"/>
          </p:cNvPicPr>
          <p:nvPr/>
        </p:nvPicPr>
        <p:blipFill>
          <a:blip r:embed="rId2"/>
          <a:srcRect/>
          <a:stretch>
            <a:fillRect/>
          </a:stretch>
        </p:blipFill>
        <p:spPr bwMode="auto">
          <a:xfrm>
            <a:off x="3886200" y="1104900"/>
            <a:ext cx="3733800" cy="2171700"/>
          </a:xfrm>
          <a:prstGeom prst="rect">
            <a:avLst/>
          </a:prstGeom>
          <a:noFill/>
        </p:spPr>
      </p:pic>
      <p:pic>
        <p:nvPicPr>
          <p:cNvPr id="1027" name="Picture 3" descr="C:\Users\NCLE\Desktop\New folder\zurag\download.jpg"/>
          <p:cNvPicPr>
            <a:picLocks noChangeAspect="1" noChangeArrowheads="1"/>
          </p:cNvPicPr>
          <p:nvPr/>
        </p:nvPicPr>
        <p:blipFill>
          <a:blip r:embed="rId3"/>
          <a:srcRect/>
          <a:stretch>
            <a:fillRect/>
          </a:stretch>
        </p:blipFill>
        <p:spPr bwMode="auto">
          <a:xfrm>
            <a:off x="533400" y="2971800"/>
            <a:ext cx="3267075" cy="1701820"/>
          </a:xfrm>
          <a:prstGeom prst="rect">
            <a:avLst/>
          </a:prstGeom>
          <a:noFill/>
        </p:spPr>
      </p:pic>
      <p:pic>
        <p:nvPicPr>
          <p:cNvPr id="1028" name="Picture 4" descr="C:\Users\NCLE\Desktop\New folder\zurag\download (1).jpg"/>
          <p:cNvPicPr>
            <a:picLocks noChangeAspect="1" noChangeArrowheads="1"/>
          </p:cNvPicPr>
          <p:nvPr/>
        </p:nvPicPr>
        <p:blipFill>
          <a:blip r:embed="rId4"/>
          <a:srcRect b="8621"/>
          <a:stretch>
            <a:fillRect/>
          </a:stretch>
        </p:blipFill>
        <p:spPr bwMode="auto">
          <a:xfrm>
            <a:off x="5791200" y="4495800"/>
            <a:ext cx="2066925" cy="2019300"/>
          </a:xfrm>
          <a:prstGeom prst="rect">
            <a:avLst/>
          </a:prstGeom>
          <a:noFill/>
        </p:spPr>
      </p:pic>
      <p:sp>
        <p:nvSpPr>
          <p:cNvPr id="7" name="Content Placeholder 2"/>
          <p:cNvSpPr txBox="1">
            <a:spLocks/>
          </p:cNvSpPr>
          <p:nvPr/>
        </p:nvSpPr>
        <p:spPr>
          <a:xfrm>
            <a:off x="4267200" y="3733800"/>
            <a:ext cx="20574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mn-MN" sz="3200" b="0" i="0" u="none" strike="noStrike" kern="1200" cap="none" spc="0" normalizeH="0" baseline="0" noProof="0" dirty="0" smtClean="0">
                <a:ln>
                  <a:noFill/>
                </a:ln>
                <a:solidFill>
                  <a:schemeClr val="tx1"/>
                </a:solidFill>
                <a:effectLst/>
                <a:uLnTx/>
                <a:uFillTx/>
                <a:latin typeface="+mn-lt"/>
                <a:ea typeface="+mn-ea"/>
                <a:cs typeface="+mn-cs"/>
              </a:rPr>
              <a:t>Ургамал</a:t>
            </a:r>
          </a:p>
        </p:txBody>
      </p:sp>
      <p:sp>
        <p:nvSpPr>
          <p:cNvPr id="9" name="Content Placeholder 2"/>
          <p:cNvSpPr txBox="1">
            <a:spLocks/>
          </p:cNvSpPr>
          <p:nvPr/>
        </p:nvSpPr>
        <p:spPr>
          <a:xfrm>
            <a:off x="2743200" y="5238136"/>
            <a:ext cx="2819400" cy="685800"/>
          </a:xfrm>
          <a:prstGeom prst="rect">
            <a:avLst/>
          </a:prstGeom>
        </p:spPr>
        <p:txBody>
          <a:bodyPr vert="horz" lIns="91440" tIns="45720" rIns="91440" bIns="45720" rtlCol="0">
            <a:normAutofit/>
          </a:bodyPr>
          <a:lstStyle/>
          <a:p>
            <a:pPr marL="342900" lvl="0" indent="-342900">
              <a:spcBef>
                <a:spcPct val="20000"/>
              </a:spcBef>
              <a:defRPr/>
            </a:pPr>
            <a:r>
              <a:rPr lang="mn-MN" sz="3200" dirty="0"/>
              <a:t>Бичил биетэн</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1000" fill="hold"/>
                                        <p:tgtEl>
                                          <p:spTgt spid="1026"/>
                                        </p:tgtEl>
                                        <p:attrNameLst>
                                          <p:attrName>ppt_x</p:attrName>
                                        </p:attrNameLst>
                                      </p:cBhvr>
                                      <p:tavLst>
                                        <p:tav tm="0">
                                          <p:val>
                                            <p:strVal val="0-#ppt_w/2"/>
                                          </p:val>
                                        </p:tav>
                                        <p:tav tm="100000">
                                          <p:val>
                                            <p:strVal val="#ppt_x"/>
                                          </p:val>
                                        </p:tav>
                                      </p:tavLst>
                                    </p:anim>
                                    <p:anim calcmode="lin" valueType="num">
                                      <p:cBhvr additive="base">
                                        <p:cTn id="12"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2"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1000" fill="hold"/>
                                        <p:tgtEl>
                                          <p:spTgt spid="1028"/>
                                        </p:tgtEl>
                                        <p:attrNameLst>
                                          <p:attrName>ppt_x</p:attrName>
                                        </p:attrNameLst>
                                      </p:cBhvr>
                                      <p:tavLst>
                                        <p:tav tm="0">
                                          <p:val>
                                            <p:strVal val="1+#ppt_w/2"/>
                                          </p:val>
                                        </p:tav>
                                        <p:tav tm="100000">
                                          <p:val>
                                            <p:strVal val="#ppt_x"/>
                                          </p:val>
                                        </p:tav>
                                      </p:tavLst>
                                    </p:anim>
                                    <p:anim calcmode="lin" valueType="num">
                                      <p:cBhvr additive="base">
                                        <p:cTn id="28" dur="1000" fill="hold"/>
                                        <p:tgtEl>
                                          <p:spTgt spid="1028"/>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mn-MN" b="1" dirty="0" smtClean="0"/>
              <a:t>Амьтан гэж юу вэ?</a:t>
            </a:r>
            <a:endParaRPr lang="en-US" b="1" dirty="0"/>
          </a:p>
        </p:txBody>
      </p:sp>
      <p:sp>
        <p:nvSpPr>
          <p:cNvPr id="3" name="Content Placeholder 2"/>
          <p:cNvSpPr>
            <a:spLocks noGrp="1"/>
          </p:cNvSpPr>
          <p:nvPr>
            <p:ph idx="1"/>
          </p:nvPr>
        </p:nvSpPr>
        <p:spPr>
          <a:xfrm>
            <a:off x="457200" y="1371601"/>
            <a:ext cx="8229600" cy="3124199"/>
          </a:xfrm>
        </p:spPr>
        <p:txBody>
          <a:bodyPr>
            <a:normAutofit fontScale="92500" lnSpcReduction="10000"/>
          </a:bodyPr>
          <a:lstStyle/>
          <a:p>
            <a:pPr algn="just">
              <a:buNone/>
            </a:pPr>
            <a:r>
              <a:rPr lang="mn-MN" dirty="0" smtClean="0"/>
              <a:t>Амьтан гэдэг нь:</a:t>
            </a:r>
          </a:p>
          <a:p>
            <a:pPr algn="just">
              <a:buNone/>
            </a:pPr>
            <a:r>
              <a:rPr lang="mn-MN" dirty="0" smtClean="0"/>
              <a:t/>
            </a:r>
            <a:br>
              <a:rPr lang="mn-MN" dirty="0" smtClean="0"/>
            </a:br>
            <a:r>
              <a:rPr lang="mn-MN" dirty="0" smtClean="0"/>
              <a:t>Амьтны аймагт хамаарах организмын үндсэн бүлгийг хэлнэ. Амьтан нь олон эст, орчинтойгоо зохицон амьдрах чадвартай ба бусад амьд организм (амьтан, ургамал) эсвэл тэдгээрийн зарим хэсгээр хооллоно.</a:t>
            </a:r>
          </a:p>
        </p:txBody>
      </p:sp>
      <p:sp>
        <p:nvSpPr>
          <p:cNvPr id="5" name="Rectangle 4"/>
          <p:cNvSpPr/>
          <p:nvPr/>
        </p:nvSpPr>
        <p:spPr>
          <a:xfrm>
            <a:off x="838200" y="4800600"/>
            <a:ext cx="7620000" cy="830997"/>
          </a:xfrm>
          <a:prstGeom prst="rect">
            <a:avLst/>
          </a:prstGeom>
        </p:spPr>
        <p:txBody>
          <a:bodyPr wrap="square">
            <a:spAutoFit/>
          </a:bodyPr>
          <a:lstStyle/>
          <a:p>
            <a:pPr algn="ctr"/>
            <a:r>
              <a:rPr lang="mn-MN" sz="2400" dirty="0" smtClean="0"/>
              <a:t>Биологийн нэр томъёоны хувьд Амьтны аймгийн бүх төрөл, зүйл багтах учир хүн бас багтана.</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smtClean="0"/>
              <a:t>Ургамал гэж юу вэ?</a:t>
            </a:r>
            <a:endParaRPr lang="en-US" b="1" dirty="0"/>
          </a:p>
        </p:txBody>
      </p:sp>
      <p:sp>
        <p:nvSpPr>
          <p:cNvPr id="3" name="Content Placeholder 2"/>
          <p:cNvSpPr>
            <a:spLocks noGrp="1"/>
          </p:cNvSpPr>
          <p:nvPr>
            <p:ph idx="1"/>
          </p:nvPr>
        </p:nvSpPr>
        <p:spPr>
          <a:xfrm>
            <a:off x="457200" y="2133601"/>
            <a:ext cx="8229600" cy="2819399"/>
          </a:xfrm>
        </p:spPr>
        <p:txBody>
          <a:bodyPr/>
          <a:lstStyle/>
          <a:p>
            <a:pPr algn="just">
              <a:buNone/>
            </a:pPr>
            <a:r>
              <a:rPr lang="mn-MN" dirty="0" smtClean="0"/>
              <a:t>Ургамал нь амьд организмын үндсэн нэг бүлэг бөгөөд мод, бургас, бут, өвс, хаг, ногоон замаг зэргийг хэлнэ. </a:t>
            </a:r>
          </a:p>
          <a:p>
            <a:pPr algn="just">
              <a:buNone/>
            </a:pPr>
            <a:r>
              <a:rPr lang="mn-MN" dirty="0" smtClean="0"/>
              <a:t>Фотосинтез явуулдаг ургамлуудыг ногоон ургамал гэж нэрлэнэ.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mn-MN" b="1" dirty="0" smtClean="0"/>
              <a:t>Бичил биет гэж юу вэ?</a:t>
            </a:r>
            <a:endParaRPr lang="en-US" b="1" dirty="0"/>
          </a:p>
        </p:txBody>
      </p:sp>
      <p:sp>
        <p:nvSpPr>
          <p:cNvPr id="3" name="Content Placeholder 2"/>
          <p:cNvSpPr>
            <a:spLocks noGrp="1"/>
          </p:cNvSpPr>
          <p:nvPr>
            <p:ph idx="1"/>
          </p:nvPr>
        </p:nvSpPr>
        <p:spPr>
          <a:xfrm>
            <a:off x="228600" y="1371600"/>
            <a:ext cx="8686800" cy="4572000"/>
          </a:xfrm>
        </p:spPr>
        <p:txBody>
          <a:bodyPr>
            <a:normAutofit fontScale="92500" lnSpcReduction="20000"/>
          </a:bodyPr>
          <a:lstStyle/>
          <a:p>
            <a:pPr algn="just">
              <a:buNone/>
            </a:pPr>
            <a:r>
              <a:rPr lang="mn-MN" dirty="0" smtClean="0"/>
              <a:t>Хүний нүдэнд үл харагдах бичил организмын албан ёсны нэрийг микроорганизм – микроб, монголоор бичил биетэн гэнэ. </a:t>
            </a:r>
            <a:endParaRPr lang="en-US" dirty="0" smtClean="0"/>
          </a:p>
          <a:p>
            <a:pPr algn="just">
              <a:buNone/>
            </a:pPr>
            <a:r>
              <a:rPr lang="mn-MN" dirty="0" smtClean="0"/>
              <a:t>Бичил биетэн нь агаар, ус, хөрс, ургамал, амьтан болон хүний бие махбодид байх ба бие организмаас ангид байхгүй.</a:t>
            </a:r>
            <a:endParaRPr lang="en-US" dirty="0" smtClean="0"/>
          </a:p>
          <a:p>
            <a:pPr algn="just">
              <a:buNone/>
            </a:pPr>
            <a:r>
              <a:rPr lang="mn-MN" dirty="0" smtClean="0"/>
              <a:t>Микробууд нь нэг эст (дийлэнхи нь), энгийн бүтэц, зохион байгуулалттай, асар хурдан үржих ба гадаад орчныг нь хувиргах замаар тэдний амьдралын үйл ажиллагааг зохицуулж болдог.</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амьтад ч гэсэн сэтгэл зүрхтэй.mp4">
            <a:hlinkClick r:id="" action="ppaction://media"/>
          </p:cNvPr>
          <p:cNvPicPr>
            <a:picLocks noGrp="1" noRot="1" noChangeAspect="1"/>
          </p:cNvPicPr>
          <p:nvPr>
            <p:ph idx="1"/>
            <a:videoFile r:link="rId1"/>
          </p:nvPr>
        </p:nvPicPr>
        <p:blipFill>
          <a:blip r:embed="rId3"/>
          <a:stretch>
            <a:fillRect/>
          </a:stretch>
        </p:blipFill>
        <p:spPr>
          <a:xfrm>
            <a:off x="61686" y="51934"/>
            <a:ext cx="9036051" cy="67770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mn-MN" b="1" dirty="0" smtClean="0"/>
              <a:t>Биологийн олон янз байдал</a:t>
            </a:r>
            <a:endParaRPr lang="en-US" b="1" dirty="0"/>
          </a:p>
        </p:txBody>
      </p:sp>
      <p:sp>
        <p:nvSpPr>
          <p:cNvPr id="3" name="Content Placeholder 2"/>
          <p:cNvSpPr>
            <a:spLocks noGrp="1"/>
          </p:cNvSpPr>
          <p:nvPr>
            <p:ph idx="1"/>
          </p:nvPr>
        </p:nvSpPr>
        <p:spPr/>
        <p:txBody>
          <a:bodyPr>
            <a:normAutofit lnSpcReduction="10000"/>
          </a:bodyPr>
          <a:lstStyle/>
          <a:p>
            <a:pPr algn="just">
              <a:buNone/>
            </a:pPr>
            <a:r>
              <a:rPr lang="mn-MN" dirty="0" smtClean="0"/>
              <a:t>Дэлхийн байгаль хамгаалах сангийн тодорхойлсноор:</a:t>
            </a:r>
          </a:p>
          <a:p>
            <a:pPr algn="just">
              <a:buNone/>
            </a:pPr>
            <a:r>
              <a:rPr lang="mn-MN" dirty="0" smtClean="0"/>
              <a:t/>
            </a:r>
            <a:br>
              <a:rPr lang="mn-MN" dirty="0" smtClean="0"/>
            </a:br>
            <a:r>
              <a:rPr lang="mn-MN" dirty="0" smtClean="0"/>
              <a:t>Биологийн олон янз байдал буюу (</a:t>
            </a:r>
            <a:r>
              <a:rPr lang="en-US" dirty="0" smtClean="0"/>
              <a:t>Biodiversity) </a:t>
            </a:r>
            <a:r>
              <a:rPr lang="mn-MN" dirty="0" smtClean="0"/>
              <a:t>нь сая сая ургамал, амьтан, бичил биетэн, түүний генийн сан, амьдрах орчин экосистемийн олон янз байдал түүнд явагдаж буй үйл явцын нэгдэл юм.</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c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ncle</Template>
  <TotalTime>495</TotalTime>
  <Words>3799</Words>
  <Application>Microsoft Office PowerPoint</Application>
  <PresentationFormat>On-screen Show (4:3)</PresentationFormat>
  <Paragraphs>371</Paragraphs>
  <Slides>39</Slides>
  <Notes>21</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ncle</vt:lpstr>
      <vt:lpstr>Slide 1</vt:lpstr>
      <vt:lpstr>Slide 2</vt:lpstr>
      <vt:lpstr>Амьдрал, амьд биеийн үүсэл</vt:lpstr>
      <vt:lpstr>Амьд биеийн ангилал</vt:lpstr>
      <vt:lpstr>Амьтан гэж юу вэ?</vt:lpstr>
      <vt:lpstr>Ургамал гэж юу вэ?</vt:lpstr>
      <vt:lpstr>Бичил биет гэж юу вэ?</vt:lpstr>
      <vt:lpstr>Slide 8</vt:lpstr>
      <vt:lpstr>Биологийн олон янз байдал</vt:lpstr>
      <vt:lpstr>Slide 10</vt:lpstr>
      <vt:lpstr>Slide 11</vt:lpstr>
      <vt:lpstr>Биологийн олон янз байдлын халуун цэг</vt:lpstr>
      <vt:lpstr>Хүний үйл ажиллагаа биологийн олон янз байдалд олон янзаар нөлөө үзүүлдэг</vt:lpstr>
      <vt:lpstr>Биологийн олон янз байдлын тархац</vt:lpstr>
      <vt:lpstr>Биологийн олон янз байдлыг хамгаалахад  учирч буй бэрхшээл?</vt:lpstr>
      <vt:lpstr>Slide 16</vt:lpstr>
      <vt:lpstr>Монгол улсын биологийн олон янз байдал </vt:lpstr>
      <vt:lpstr>Монгол улсын Монгол орны амьд организмын үндсэн ангиллын зүйлийн бүрдэл: </vt:lpstr>
      <vt:lpstr>Slide 19</vt:lpstr>
      <vt:lpstr>Slide 20</vt:lpstr>
      <vt:lpstr>Зарим тоо баримтаас</vt:lpstr>
      <vt:lpstr>Slide 22</vt:lpstr>
      <vt:lpstr>Slide 23</vt:lpstr>
      <vt:lpstr>Slide 24</vt:lpstr>
      <vt:lpstr>Биологийн олон янз байдлыг хамгаалах бодлого</vt:lpstr>
      <vt:lpstr>Slide 26</vt:lpstr>
      <vt:lpstr>Slide 27</vt:lpstr>
      <vt:lpstr>Олон улсын ач холбогдол бүхий ус, намгархаг газар, ялангуяа, усны шувууд олноор амьдардаг орчны тухай /Рамсарын/ конвенц</vt:lpstr>
      <vt:lpstr>Slide 29</vt:lpstr>
      <vt:lpstr>Зэрлэг амьтан ба ургамлын аймгийн ховордсон зүйлийг олон улсын хэмжээнд худалдаалах тухай САЙТИС-ийн конвенци нь 1, 2 ба 3 гэсэн дугаар бүхий хавсралтуудтай. </vt:lpstr>
      <vt:lpstr>“ЗЭРЛЭГ АМЬТДЫН НYYДЛИЙН ЗYЙЛИЙГ ХАМГААЛАХ ТУХАЙ КОНВЕНЦ” </vt:lpstr>
      <vt:lpstr>Монгол улсын хувьд дээрх конвенцид  1-р хавсралтад 1 зүйл хөхтөн, 22 зүйл шувуу,  2-р хавсралтад  5 зүйл хөхтөн, 198 зүйл шувуу бүртгүүлжээ.</vt:lpstr>
      <vt:lpstr>БИОЛОГИЙН ОЛОН ЯНЗ БАЙДЛЫН ТУХАЙ КОНВЕНЦ </vt:lpstr>
      <vt:lpstr>БИОЛОГИЙН ОЛОН ЯНЗ БАЙДЛЫН ҮНДЭСНИЙ ХӨТӨЛБӨР (2015-2025)</vt:lpstr>
      <vt:lpstr>Slide 35</vt:lpstr>
      <vt:lpstr>Үр дүн</vt:lpstr>
      <vt:lpstr>Монгол Улсын эрх зүйн баримт бичиг</vt:lpstr>
      <vt:lpstr>Монгол орны нэн ховор амьтад</vt:lpstr>
      <vt:lpstr>Анхаарал хандуулсанд баярлалаа   www.ncle.mn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NCLE</dc:creator>
  <cp:lastModifiedBy>NCLE</cp:lastModifiedBy>
  <cp:revision>37</cp:revision>
  <dcterms:created xsi:type="dcterms:W3CDTF">2016-06-03T14:30:48Z</dcterms:created>
  <dcterms:modified xsi:type="dcterms:W3CDTF">2016-09-20T07:36:37Z</dcterms:modified>
</cp:coreProperties>
</file>